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7" r:id="rId3"/>
    <p:sldId id="268" r:id="rId4"/>
    <p:sldId id="269" r:id="rId5"/>
    <p:sldId id="257" r:id="rId6"/>
    <p:sldId id="271" r:id="rId7"/>
    <p:sldId id="278" r:id="rId8"/>
    <p:sldId id="264" r:id="rId9"/>
    <p:sldId id="265" r:id="rId10"/>
    <p:sldId id="273" r:id="rId11"/>
    <p:sldId id="276" r:id="rId12"/>
    <p:sldId id="260" r:id="rId13"/>
    <p:sldId id="261" r:id="rId14"/>
    <p:sldId id="262" r:id="rId15"/>
    <p:sldId id="263" r:id="rId16"/>
    <p:sldId id="281" r:id="rId17"/>
    <p:sldId id="270" r:id="rId18"/>
    <p:sldId id="279" r:id="rId19"/>
    <p:sldId id="275" r:id="rId20"/>
    <p:sldId id="277" r:id="rId21"/>
    <p:sldId id="280" r:id="rId22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5" autoAdjust="0"/>
    <p:restoredTop sz="72605" autoAdjust="0"/>
  </p:normalViewPr>
  <p:slideViewPr>
    <p:cSldViewPr>
      <p:cViewPr>
        <p:scale>
          <a:sx n="66" d="100"/>
          <a:sy n="66" d="100"/>
        </p:scale>
        <p:origin x="-101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441A7-D38C-4BA3-BA4B-6F0DD835D3CF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2EB24-BB59-4C25-90AA-9E4DA7AFF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4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3B1CF9F8-549A-41A7-9FB4-555E0C13C809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E1EA9908-7302-491C-8495-A7F4ADF03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me / TY Rene/Hiroki</a:t>
            </a:r>
          </a:p>
          <a:p>
            <a:r>
              <a:rPr lang="en-US" dirty="0" smtClean="0"/>
              <a:t>In this talk, </a:t>
            </a:r>
          </a:p>
          <a:p>
            <a:r>
              <a:rPr lang="en-US" dirty="0" smtClean="0"/>
              <a:t>Walk thru</a:t>
            </a:r>
            <a:r>
              <a:rPr lang="en-US" baseline="0" dirty="0" smtClean="0"/>
              <a:t> </a:t>
            </a:r>
            <a:r>
              <a:rPr lang="en-US" dirty="0" smtClean="0"/>
              <a:t>a model of morphogenesis been working on</a:t>
            </a:r>
          </a:p>
          <a:p>
            <a:r>
              <a:rPr lang="en-US" dirty="0" smtClean="0"/>
              <a:t>In particular, present</a:t>
            </a:r>
            <a:r>
              <a:rPr lang="en-US" baseline="0" dirty="0" smtClean="0"/>
              <a:t> several </a:t>
            </a:r>
            <a:r>
              <a:rPr lang="en-US" baseline="0" dirty="0" err="1" smtClean="0"/>
              <a:t>exs</a:t>
            </a:r>
            <a:r>
              <a:rPr lang="en-US" baseline="0" dirty="0" smtClean="0"/>
              <a:t> of curious </a:t>
            </a:r>
            <a:r>
              <a:rPr lang="en-US" baseline="0" dirty="0" err="1" smtClean="0"/>
              <a:t>phenom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V. better results not from universal </a:t>
            </a:r>
            <a:r>
              <a:rPr lang="en-US" baseline="0" dirty="0" err="1" smtClean="0"/>
              <a:t>mechs</a:t>
            </a:r>
            <a:r>
              <a:rPr lang="en-US" baseline="0" dirty="0" smtClean="0"/>
              <a:t> or careful, exact sols.</a:t>
            </a:r>
          </a:p>
          <a:p>
            <a:r>
              <a:rPr lang="en-US" baseline="0" dirty="0" smtClean="0"/>
              <a:t>But, multiple overlapping simple </a:t>
            </a:r>
            <a:r>
              <a:rPr lang="en-US" baseline="0" dirty="0" err="1" smtClean="0"/>
              <a:t>mechs</a:t>
            </a:r>
            <a:r>
              <a:rPr lang="en-US" baseline="0" dirty="0" smtClean="0"/>
              <a:t>, none complete</a:t>
            </a:r>
          </a:p>
          <a:p>
            <a:r>
              <a:rPr lang="en-US" dirty="0" smtClean="0"/>
              <a:t>I.e.</a:t>
            </a:r>
            <a:r>
              <a:rPr lang="en-US" baseline="0" dirty="0" smtClean="0"/>
              <a:t> better to do poorly multiple ways than well one way</a:t>
            </a:r>
          </a:p>
          <a:p>
            <a:r>
              <a:rPr lang="en-US" baseline="0" dirty="0" smtClean="0"/>
              <a:t>Better = easier to develop, faster, more robust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general strategy,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Call this approach “partial redundancy” – multiple incomplete </a:t>
            </a:r>
            <a:r>
              <a:rPr lang="en-US" baseline="0" dirty="0" err="1" smtClean="0"/>
              <a:t>mechs</a:t>
            </a:r>
            <a:r>
              <a:rPr lang="en-US" baseline="0" dirty="0" smtClean="0"/>
              <a:t>, each partly but not fully redundant with the others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Seems</a:t>
            </a:r>
            <a:r>
              <a:rPr lang="en-US" baseline="0" dirty="0" smtClean="0"/>
              <a:t> to be </a:t>
            </a:r>
            <a:r>
              <a:rPr lang="en-US" dirty="0" smtClean="0"/>
              <a:t>important </a:t>
            </a:r>
            <a:r>
              <a:rPr lang="en-US" baseline="0" dirty="0" smtClean="0"/>
              <a:t>s</a:t>
            </a:r>
            <a:r>
              <a:rPr lang="en-US" dirty="0" smtClean="0"/>
              <a:t>trategy for reliable homeostasis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3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with</a:t>
            </a:r>
            <a:r>
              <a:rPr lang="en-US" baseline="0" dirty="0" smtClean="0"/>
              <a:t> the sensors. How might cells measure curvature? (</a:t>
            </a:r>
            <a:r>
              <a:rPr lang="en-US" baseline="0" dirty="0" err="1" smtClean="0"/>
              <a:t>sph</a:t>
            </a:r>
            <a:r>
              <a:rPr lang="en-US" baseline="0" dirty="0" smtClean="0"/>
              <a:t>) </a:t>
            </a:r>
          </a:p>
          <a:p>
            <a:r>
              <a:rPr lang="en-US" baseline="0" dirty="0" smtClean="0"/>
              <a:t>‘</a:t>
            </a:r>
            <a:r>
              <a:rPr lang="en-US" baseline="0" dirty="0" err="1" smtClean="0"/>
              <a:t>couplea</a:t>
            </a:r>
            <a:r>
              <a:rPr lang="en-US" baseline="0" dirty="0" smtClean="0"/>
              <a:t> possibilities.</a:t>
            </a:r>
          </a:p>
          <a:p>
            <a:endParaRPr lang="en-US" baseline="0" dirty="0" smtClean="0"/>
          </a:p>
          <a:p>
            <a:r>
              <a:rPr lang="en-US" dirty="0" smtClean="0"/>
              <a:t>Entire region</a:t>
            </a:r>
          </a:p>
          <a:p>
            <a:r>
              <a:rPr lang="en-US" dirty="0" smtClean="0"/>
              <a:t>A/P: compare two caps</a:t>
            </a:r>
          </a:p>
          <a:p>
            <a:r>
              <a:rPr lang="en-US" dirty="0" smtClean="0"/>
              <a:t>Global measure (like SA/V</a:t>
            </a:r>
            <a:r>
              <a:rPr lang="en-US" baseline="0" dirty="0" smtClean="0"/>
              <a:t> ratio)</a:t>
            </a:r>
            <a:endParaRPr lang="en-US" dirty="0" smtClean="0"/>
          </a:p>
          <a:p>
            <a:r>
              <a:rPr lang="en-US" dirty="0" smtClean="0"/>
              <a:t>Sense</a:t>
            </a:r>
            <a:r>
              <a:rPr lang="en-US" baseline="0" dirty="0" smtClean="0"/>
              <a:t> with morphogens</a:t>
            </a:r>
          </a:p>
          <a:p>
            <a:endParaRPr lang="en-US" dirty="0" smtClean="0"/>
          </a:p>
          <a:p>
            <a:r>
              <a:rPr lang="en-US" dirty="0" smtClean="0"/>
              <a:t>Cell curvature:</a:t>
            </a:r>
            <a:r>
              <a:rPr lang="en-US" baseline="0" dirty="0" smtClean="0"/>
              <a:t> local measure</a:t>
            </a:r>
          </a:p>
          <a:p>
            <a:r>
              <a:rPr lang="en-US" baseline="0" dirty="0" smtClean="0"/>
              <a:t>Sense with cytoskeleton, ratio of apical to basal area (or lateral spaces?)</a:t>
            </a:r>
          </a:p>
          <a:p>
            <a:r>
              <a:rPr lang="en-US" baseline="0" dirty="0" smtClean="0"/>
              <a:t>(math: extrinsic)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Both reasonable measures, somewhat different. But, both limited range of applicability </a:t>
            </a:r>
            <a:r>
              <a:rPr lang="en-US" baseline="0" dirty="0" err="1" smtClean="0"/>
              <a:t>cuz</a:t>
            </a:r>
            <a:r>
              <a:rPr lang="en-US" baseline="0" dirty="0" smtClean="0"/>
              <a:t> scale-dependent.</a:t>
            </a:r>
          </a:p>
          <a:p>
            <a:r>
              <a:rPr lang="en-US" baseline="0" dirty="0" smtClean="0"/>
              <a:t>(Units involve length dims.) Specify desired curvature, only means particular shape at a particular scale.</a:t>
            </a:r>
          </a:p>
          <a:p>
            <a:r>
              <a:rPr lang="en-US" baseline="0" dirty="0" smtClean="0"/>
              <a:t>OTOH, multiply together, scale effects cancel.</a:t>
            </a:r>
          </a:p>
          <a:p>
            <a:r>
              <a:rPr lang="en-US" baseline="0" dirty="0" smtClean="0"/>
              <a:t>Scale invariant measure of shape, related to subtended angle.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example: by combining redundant measures of curvature, got new measure with much broader applicability </a:t>
            </a:r>
          </a:p>
          <a:p>
            <a:r>
              <a:rPr lang="en-US" baseline="0" dirty="0" smtClean="0"/>
              <a:t>(and both local &amp; global sensitivity)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5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we know how to measure curvature. How do we manipulate it? </a:t>
            </a:r>
          </a:p>
          <a:p>
            <a:r>
              <a:rPr lang="en-US" baseline="0" dirty="0" smtClean="0"/>
              <a:t>Couple of choices, but the most useful strategies are traction flow and cytoskeletal bending </a:t>
            </a:r>
          </a:p>
          <a:p>
            <a:endParaRPr lang="en-US" dirty="0" smtClean="0"/>
          </a:p>
          <a:p>
            <a:r>
              <a:rPr lang="en-US" dirty="0" smtClean="0"/>
              <a:t>Traction:</a:t>
            </a:r>
            <a:r>
              <a:rPr lang="en-US" baseline="0" dirty="0" smtClean="0"/>
              <a:t> drive cell intercalation.</a:t>
            </a:r>
          </a:p>
          <a:p>
            <a:r>
              <a:rPr lang="en-US" baseline="0" dirty="0" smtClean="0"/>
              <a:t>Shorten some distances, lengthen others.</a:t>
            </a:r>
          </a:p>
          <a:p>
            <a:r>
              <a:rPr lang="en-US" baseline="0" dirty="0" smtClean="0"/>
              <a:t>Example (for </a:t>
            </a:r>
            <a:r>
              <a:rPr lang="en-US" baseline="0" dirty="0" err="1" smtClean="0"/>
              <a:t>sph</a:t>
            </a:r>
            <a:r>
              <a:rPr lang="en-US" baseline="0" dirty="0" smtClean="0"/>
              <a:t> curvature): purse string circumferential traction</a:t>
            </a:r>
            <a:endParaRPr lang="en-US" dirty="0" smtClean="0"/>
          </a:p>
          <a:p>
            <a:r>
              <a:rPr lang="en-US" dirty="0" smtClean="0"/>
              <a:t>Mathematically: “Intrinsic curvature”</a:t>
            </a:r>
          </a:p>
          <a:p>
            <a:endParaRPr lang="en-US" dirty="0" smtClean="0"/>
          </a:p>
          <a:p>
            <a:r>
              <a:rPr lang="en-US" dirty="0" smtClean="0"/>
              <a:t>Cell</a:t>
            </a:r>
            <a:r>
              <a:rPr lang="en-US" baseline="0" dirty="0" smtClean="0"/>
              <a:t> shape bending</a:t>
            </a:r>
            <a:r>
              <a:rPr lang="en-US" dirty="0" smtClean="0"/>
              <a:t>:</a:t>
            </a:r>
            <a:r>
              <a:rPr lang="en-US" baseline="0" dirty="0" smtClean="0"/>
              <a:t> I.e., </a:t>
            </a:r>
            <a:r>
              <a:rPr lang="en-US" baseline="0" dirty="0" err="1" smtClean="0"/>
              <a:t>apico</a:t>
            </a:r>
            <a:r>
              <a:rPr lang="en-US" baseline="0" dirty="0" smtClean="0"/>
              <a:t>-basal constriction</a:t>
            </a:r>
            <a:endParaRPr lang="en-US" dirty="0" smtClean="0"/>
          </a:p>
          <a:p>
            <a:r>
              <a:rPr lang="en-US" dirty="0" smtClean="0"/>
              <a:t>Widen top, shrink bottom (or vice versa)</a:t>
            </a:r>
          </a:p>
          <a:p>
            <a:r>
              <a:rPr lang="en-US" dirty="0" smtClean="0"/>
              <a:t>Natural bending</a:t>
            </a:r>
            <a:r>
              <a:rPr lang="en-US" baseline="0" dirty="0" smtClean="0"/>
              <a:t> angle</a:t>
            </a:r>
          </a:p>
          <a:p>
            <a:r>
              <a:rPr lang="en-US" baseline="0" dirty="0" smtClean="0"/>
              <a:t>Mathematically: “Extrinsic curvature”</a:t>
            </a:r>
            <a:endParaRPr lang="en-US" dirty="0" smtClean="0"/>
          </a:p>
          <a:p>
            <a:endParaRPr lang="en-US" dirty="0" smtClean="0"/>
          </a:p>
          <a:p>
            <a:pPr defTabSz="914234">
              <a:defRPr/>
            </a:pPr>
            <a:r>
              <a:rPr lang="en-US" dirty="0" smtClean="0"/>
              <a:t>Which one to use?</a:t>
            </a:r>
          </a:p>
          <a:p>
            <a:pPr defTabSz="914234">
              <a:defRPr/>
            </a:pPr>
            <a:r>
              <a:rPr lang="en-US" dirty="0" smtClean="0"/>
              <a:t>You don’t want to know how long I spent struggling </a:t>
            </a:r>
            <a:r>
              <a:rPr lang="en-US" baseline="0" dirty="0" smtClean="0"/>
              <a:t>trying to get one of these to work reliably.</a:t>
            </a:r>
            <a:endParaRPr lang="en-US" dirty="0" smtClean="0"/>
          </a:p>
          <a:p>
            <a:pPr defTabSz="914234">
              <a:defRPr/>
            </a:pPr>
            <a:r>
              <a:rPr lang="en-US" dirty="0" smtClean="0"/>
              <a:t>Turns out seem</a:t>
            </a:r>
            <a:r>
              <a:rPr lang="en-US" baseline="0" dirty="0" smtClean="0"/>
              <a:t> to need both!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6D77F-D79E-42C2-8F18-7D964B9E1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08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OTOH, slap together the two actuators, hook up in</a:t>
            </a:r>
            <a:r>
              <a:rPr lang="en-US" baseline="0" dirty="0" smtClean="0"/>
              <a:t> </a:t>
            </a:r>
            <a:r>
              <a:rPr lang="en-US" dirty="0" smtClean="0"/>
              <a:t>a very simple control</a:t>
            </a:r>
            <a:r>
              <a:rPr lang="en-US" baseline="0" dirty="0" smtClean="0"/>
              <a:t> loop w/</a:t>
            </a:r>
            <a:r>
              <a:rPr lang="en-US" dirty="0" smtClean="0"/>
              <a:t>hybrid curvature</a:t>
            </a:r>
            <a:r>
              <a:rPr lang="en-US" baseline="0" dirty="0" smtClean="0"/>
              <a:t> </a:t>
            </a:r>
            <a:r>
              <a:rPr lang="en-US" dirty="0" smtClean="0"/>
              <a:t>sensor</a:t>
            </a:r>
            <a:r>
              <a:rPr lang="en-US" baseline="0" dirty="0" smtClean="0"/>
              <a:t>, right away, p. nice results</a:t>
            </a:r>
          </a:p>
          <a:p>
            <a:r>
              <a:rPr lang="en-US" baseline="0" dirty="0" smtClean="0"/>
              <a:t>Green region of fig controlled curvature. Three different target values.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took several years to realize this!</a:t>
            </a:r>
          </a:p>
          <a:p>
            <a:r>
              <a:rPr lang="en-US" baseline="0" dirty="0" smtClean="0"/>
              <a:t>AB cell shape change only: tendency to buckle cylindrically, tearing instabilities, snap-thru instability</a:t>
            </a:r>
          </a:p>
          <a:p>
            <a:r>
              <a:rPr lang="en-US" baseline="0" dirty="0" smtClean="0"/>
              <a:t>Trouble with ABC: mech. instabilities if cells doesn’t flow accordingly</a:t>
            </a:r>
          </a:p>
          <a:p>
            <a:r>
              <a:rPr lang="en-US" baseline="0" dirty="0" smtClean="0"/>
              <a:t>Traction only: Barely budges (&amp; instabilities if pushed *really* hard on open boundaries)</a:t>
            </a:r>
          </a:p>
          <a:p>
            <a:r>
              <a:rPr lang="en-US" baseline="0" dirty="0" smtClean="0"/>
              <a:t>Trouble with traction intercalation: rearrangement of cells promotes relaxation. Like jiggling a bottle of ketchup. Loses its strength. Works at cross purposes. Bending resistance drives out curvature. </a:t>
            </a:r>
          </a:p>
          <a:p>
            <a:r>
              <a:rPr lang="en-US" baseline="0" dirty="0" smtClean="0"/>
              <a:t>Combine traction + shape change, worked like magic.</a:t>
            </a:r>
          </a:p>
          <a:p>
            <a:r>
              <a:rPr lang="en-US" baseline="0" dirty="0" smtClean="0"/>
              <a:t>Not an accident. Vary parameters, still works well.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 relaxation works in our favor, damping out irregularities and instabilities, driving system towards rather than away from target structure.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example of P.R.</a:t>
            </a:r>
          </a:p>
          <a:p>
            <a:r>
              <a:rPr lang="en-US" baseline="0" dirty="0" smtClean="0"/>
              <a:t>Different handles on high dimensional, a cross-constrained system. Grab several. Shake up.</a:t>
            </a:r>
          </a:p>
          <a:p>
            <a:r>
              <a:rPr lang="en-US" baseline="0" dirty="0" smtClean="0"/>
              <a:t>(Rely on autonomous energy-min dynamics to keep uninteresting </a:t>
            </a:r>
            <a:r>
              <a:rPr lang="en-US" baseline="0" dirty="0" err="1" smtClean="0"/>
              <a:t>DoFs</a:t>
            </a:r>
            <a:r>
              <a:rPr lang="en-US" baseline="0" dirty="0" smtClean="0"/>
              <a:t> stable)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1E8EC-64AE-4152-BA4B-43C4836D34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3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34">
              <a:defRPr/>
            </a:pPr>
            <a:r>
              <a:rPr lang="en-US" dirty="0" smtClean="0"/>
              <a:t>Now we have simple feature controller: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sph</a:t>
            </a:r>
            <a:r>
              <a:rPr lang="en-US" baseline="0" dirty="0" smtClean="0"/>
              <a:t> curvature</a:t>
            </a:r>
          </a:p>
          <a:p>
            <a:pPr defTabSz="914234">
              <a:defRPr/>
            </a:pPr>
            <a:endParaRPr lang="en-US" baseline="0" dirty="0" smtClean="0"/>
          </a:p>
          <a:p>
            <a:pPr defTabSz="914234">
              <a:defRPr/>
            </a:pPr>
            <a:r>
              <a:rPr lang="en-US" dirty="0" smtClean="0"/>
              <a:t>Want to build complex things from simple pieces</a:t>
            </a:r>
          </a:p>
          <a:p>
            <a:pPr defTabSz="914234">
              <a:defRPr/>
            </a:pPr>
            <a:r>
              <a:rPr lang="en-US" dirty="0" smtClean="0"/>
              <a:t>Whole idea of a body plan</a:t>
            </a:r>
          </a:p>
          <a:p>
            <a:pPr defTabSz="914234">
              <a:defRPr/>
            </a:pPr>
            <a:r>
              <a:rPr lang="en-US" dirty="0" smtClean="0"/>
              <a:t>Problem: different parts have their own incompatible constraints</a:t>
            </a:r>
          </a:p>
          <a:p>
            <a:pPr defTabSz="914234">
              <a:defRPr/>
            </a:pPr>
            <a:r>
              <a:rPr lang="en-US" dirty="0" smtClean="0"/>
              <a:t>Not </a:t>
            </a:r>
            <a:r>
              <a:rPr lang="en-US" dirty="0" err="1" smtClean="0"/>
              <a:t>necc</a:t>
            </a:r>
            <a:r>
              <a:rPr lang="en-US" dirty="0" smtClean="0"/>
              <a:t>. match up at boundaries</a:t>
            </a:r>
          </a:p>
          <a:p>
            <a:pPr defTabSz="914234">
              <a:defRPr/>
            </a:pPr>
            <a:r>
              <a:rPr lang="en-US" dirty="0" smtClean="0"/>
              <a:t>As part forms, exerts large</a:t>
            </a:r>
            <a:r>
              <a:rPr lang="en-US" baseline="0" dirty="0" smtClean="0"/>
              <a:t> </a:t>
            </a:r>
            <a:r>
              <a:rPr lang="en-US" dirty="0" smtClean="0"/>
              <a:t>forces on neighbors</a:t>
            </a:r>
          </a:p>
          <a:p>
            <a:pPr defTabSz="914234">
              <a:defRPr/>
            </a:pPr>
            <a:r>
              <a:rPr lang="en-US" dirty="0" smtClean="0"/>
              <a:t>Like to put parts together while decoupling from each other</a:t>
            </a:r>
          </a:p>
          <a:p>
            <a:r>
              <a:rPr lang="en-US" dirty="0" smtClean="0"/>
              <a:t>How?</a:t>
            </a:r>
          </a:p>
          <a:p>
            <a:endParaRPr lang="en-US" dirty="0" smtClean="0"/>
          </a:p>
          <a:p>
            <a:pPr defTabSz="914234">
              <a:defRPr/>
            </a:pPr>
            <a:r>
              <a:rPr lang="en-US" dirty="0" smtClean="0"/>
              <a:t>Ideally: “Interpolate”</a:t>
            </a:r>
          </a:p>
          <a:p>
            <a:pPr defTabSz="914234">
              <a:defRPr/>
            </a:pPr>
            <a:r>
              <a:rPr lang="en-US" dirty="0" smtClean="0"/>
              <a:t>How? (again)</a:t>
            </a:r>
            <a:r>
              <a:rPr lang="en-US" baseline="0" dirty="0" smtClean="0"/>
              <a:t> </a:t>
            </a:r>
            <a:r>
              <a:rPr lang="en-US" dirty="0" smtClean="0"/>
              <a:t>relax</a:t>
            </a:r>
            <a:r>
              <a:rPr lang="en-US" baseline="0" dirty="0" smtClean="0"/>
              <a:t> mechanical energy</a:t>
            </a:r>
          </a:p>
          <a:p>
            <a:pPr defTabSz="914234">
              <a:defRPr/>
            </a:pPr>
            <a:r>
              <a:rPr lang="en-US" baseline="0" dirty="0" smtClean="0"/>
              <a:t>Vid: active smoothing w/traction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derivative of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curvature) ¶</a:t>
            </a:r>
          </a:p>
          <a:p>
            <a:pPr defTabSz="914234">
              <a:defRPr/>
            </a:pPr>
            <a:r>
              <a:rPr lang="en-US" baseline="0" dirty="0" smtClean="0"/>
              <a:t>(Can also do by random grappling.)</a:t>
            </a:r>
          </a:p>
          <a:p>
            <a:pPr defTabSz="914234">
              <a:defRPr/>
            </a:pPr>
            <a:r>
              <a:rPr lang="en-US" baseline="0" dirty="0" smtClean="0"/>
              <a:t>Combiner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Gen.</a:t>
            </a:r>
            <a:r>
              <a:rPr lang="en-US" baseline="0" dirty="0" smtClean="0"/>
              <a:t> p</a:t>
            </a:r>
            <a:r>
              <a:rPr lang="en-US" dirty="0" smtClean="0"/>
              <a:t>rinciple: control a few important degrees of</a:t>
            </a:r>
            <a:r>
              <a:rPr lang="en-US" baseline="0" dirty="0" smtClean="0"/>
              <a:t> freedom. Coax the others to relax passively.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1E8EC-64AE-4152-BA4B-43C4836D34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4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compound</a:t>
            </a:r>
            <a:r>
              <a:rPr lang="en-US" baseline="0" dirty="0" smtClean="0"/>
              <a:t> structures. </a:t>
            </a:r>
          </a:p>
          <a:p>
            <a:r>
              <a:rPr lang="en-US" baseline="0" dirty="0" smtClean="0"/>
              <a:t>Top: body plan graph</a:t>
            </a:r>
          </a:p>
          <a:p>
            <a:r>
              <a:rPr lang="en-US" baseline="0" dirty="0" smtClean="0"/>
              <a:t>Bottom: Resulting structure</a:t>
            </a:r>
          </a:p>
          <a:p>
            <a:r>
              <a:rPr lang="en-US" baseline="0" dirty="0" smtClean="0"/>
              <a:t>Show development for L ¶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Very nice, a bit wobbly (oscillatory), self-correcting.</a:t>
            </a:r>
          </a:p>
          <a:p>
            <a:r>
              <a:rPr lang="en-US" baseline="0" dirty="0" smtClean="0"/>
              <a:t>Drawback: combiner appears to be associative. Consequence of relaxation.</a:t>
            </a:r>
          </a:p>
          <a:p>
            <a:r>
              <a:rPr lang="en-US" baseline="0" dirty="0" smtClean="0"/>
              <a:t>Sort of exactly what we wanted, but nice to have more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40E89-BA8A-4C19-B368-7256BE8198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02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things a little more complex by adding differential adhesion between regions</a:t>
            </a:r>
          </a:p>
          <a:p>
            <a:endParaRPr lang="en-US" dirty="0" smtClean="0"/>
          </a:p>
          <a:p>
            <a:r>
              <a:rPr lang="en-US" dirty="0" smtClean="0"/>
              <a:t>Trajectory for L. </a:t>
            </a:r>
            <a:r>
              <a:rPr lang="en-US" baseline="0" dirty="0" smtClean="0"/>
              <a:t>¶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Interesting…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1E8EC-64AE-4152-BA4B-43C4836D34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60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robust is it? Do we really need all that redundancy?</a:t>
            </a:r>
          </a:p>
          <a:p>
            <a:r>
              <a:rPr lang="en-US" dirty="0" err="1" smtClean="0"/>
              <a:t>Algo</a:t>
            </a:r>
            <a:r>
              <a:rPr lang="en-US" baseline="0" dirty="0" smtClean="0"/>
              <a:t> as described handles:</a:t>
            </a:r>
          </a:p>
          <a:p>
            <a:r>
              <a:rPr lang="en-US" dirty="0" smtClean="0"/>
              <a:t>Order of magnitude</a:t>
            </a:r>
            <a:r>
              <a:rPr lang="en-US" baseline="0" dirty="0" smtClean="0"/>
              <a:t> in size (thanks to hybrid sensor). (Some caveats, see paper)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Order of magnitude variation in substrate bending stiffness (flexural rigidity)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06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OTOH, if we remove either actuator, things degrade quickly. Range of applicability collapses.</a:t>
            </a:r>
          </a:p>
          <a:p>
            <a:r>
              <a:rPr lang="en-US" baseline="0" dirty="0" smtClean="0"/>
              <a:t>Only works w/certain </a:t>
            </a:r>
            <a:r>
              <a:rPr lang="en-US" baseline="0" dirty="0" err="1" smtClean="0"/>
              <a:t>stiffnesses</a:t>
            </a:r>
            <a:r>
              <a:rPr lang="en-US" baseline="0" dirty="0" smtClean="0"/>
              <a:t>, and only for some patterns. Results less reliable, complex structures often fail.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Partial redundancy crucial for solving the problem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52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</a:p>
          <a:p>
            <a:r>
              <a:rPr lang="en-US" dirty="0" smtClean="0"/>
              <a:t>Strategy treats </a:t>
            </a:r>
            <a:r>
              <a:rPr lang="en-US" dirty="0" err="1" smtClean="0"/>
              <a:t>morpho</a:t>
            </a:r>
            <a:r>
              <a:rPr lang="en-US" dirty="0" smtClean="0"/>
              <a:t> as homeostasis</a:t>
            </a:r>
          </a:p>
          <a:p>
            <a:r>
              <a:rPr lang="en-US" dirty="0" smtClean="0"/>
              <a:t>Closed loop control everywhere</a:t>
            </a:r>
          </a:p>
          <a:p>
            <a:r>
              <a:rPr lang="en-US" dirty="0" smtClean="0"/>
              <a:t>Body plan patterning</a:t>
            </a:r>
          </a:p>
          <a:p>
            <a:r>
              <a:rPr lang="en-US" dirty="0" smtClean="0"/>
              <a:t>Geometric sensing</a:t>
            </a:r>
            <a:r>
              <a:rPr lang="en-US" baseline="0" dirty="0"/>
              <a:t> </a:t>
            </a:r>
            <a:r>
              <a:rPr lang="en-US" baseline="0" dirty="0" smtClean="0"/>
              <a:t>&amp; actuation</a:t>
            </a:r>
          </a:p>
          <a:p>
            <a:r>
              <a:rPr lang="en-US" baseline="0" dirty="0" smtClean="0"/>
              <a:t>Composition according to plan by decoupling thru relaxation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16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theme again and again: partial redundancy</a:t>
            </a:r>
          </a:p>
          <a:p>
            <a:r>
              <a:rPr lang="en-US" dirty="0" smtClean="0"/>
              <a:t>Simplifies design problem</a:t>
            </a:r>
          </a:p>
          <a:p>
            <a:r>
              <a:rPr lang="en-US" dirty="0" smtClean="0"/>
              <a:t>Speed, robustness, range of applicability</a:t>
            </a:r>
          </a:p>
          <a:p>
            <a:r>
              <a:rPr lang="en-US" dirty="0" smtClean="0"/>
              <a:t>Interesting to try to apply to engineering</a:t>
            </a:r>
          </a:p>
          <a:p>
            <a:r>
              <a:rPr lang="en-US" dirty="0" smtClean="0"/>
              <a:t>Also interesting to speculate in nature</a:t>
            </a:r>
          </a:p>
          <a:p>
            <a:r>
              <a:rPr lang="en-US" dirty="0" smtClean="0"/>
              <a:t>In nature, species might evolve in one narrow</a:t>
            </a:r>
            <a:r>
              <a:rPr lang="en-US" baseline="0" dirty="0" smtClean="0"/>
              <a:t> set of conditions, then add more mechanisms to broaden </a:t>
            </a:r>
            <a:r>
              <a:rPr lang="en-US" baseline="0" dirty="0" err="1" smtClean="0"/>
              <a:t>ecospace</a:t>
            </a:r>
            <a:endParaRPr lang="en-US" baseline="0" dirty="0" smtClean="0"/>
          </a:p>
          <a:p>
            <a:r>
              <a:rPr lang="en-US" dirty="0" smtClean="0"/>
              <a:t>Pick one then pile on</a:t>
            </a:r>
          </a:p>
          <a:p>
            <a:r>
              <a:rPr lang="en-US" dirty="0" smtClean="0"/>
              <a:t>Explain why dev.</a:t>
            </a:r>
            <a:r>
              <a:rPr lang="en-US" baseline="0" dirty="0" smtClean="0"/>
              <a:t> investigations such as </a:t>
            </a:r>
            <a:r>
              <a:rPr lang="en-US" dirty="0" smtClean="0"/>
              <a:t>knock-out studies so notoriously confusing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Morpho</a:t>
            </a:r>
            <a:r>
              <a:rPr lang="en-US" dirty="0" smtClean="0"/>
              <a:t>,</a:t>
            </a:r>
            <a:r>
              <a:rPr lang="en-US" baseline="0" dirty="0" smtClean="0"/>
              <a:t> I maintain, best thought as homeostasis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Stability of dev (“canalization”) – tendency to recover from perturb</a:t>
            </a:r>
          </a:p>
          <a:p>
            <a:pPr marL="171450" indent="-171450">
              <a:buFont typeface="Wingdings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Suggests homeostasis</a:t>
            </a:r>
          </a:p>
          <a:p>
            <a:pPr marL="0" indent="0">
              <a:buFont typeface="Wingdings"/>
              <a:buNone/>
            </a:pPr>
            <a:r>
              <a:rPr lang="en-US" baseline="0" dirty="0" smtClean="0">
                <a:sym typeface="Wingdings" panose="05000000000000000000" pitchFamily="2" charset="2"/>
              </a:rPr>
              <a:t>Regeneration, then, is other side of the coin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Ex: Radical regen e.g. planarian (cut up as shown)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Makes sense to suppose the same program is re-used, rather than a separate regen pat process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Dev program returns system to envelope of acceptable structures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Even higher organisms: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Wound healing (i.e. fetus!)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(Limitations like scarring reflect special </a:t>
            </a:r>
            <a:r>
              <a:rPr lang="en-US" baseline="0" dirty="0" err="1" smtClean="0">
                <a:sym typeface="Wingdings" panose="05000000000000000000" pitchFamily="2" charset="2"/>
              </a:rPr>
              <a:t>mechs</a:t>
            </a:r>
            <a:r>
              <a:rPr lang="en-US" baseline="0" dirty="0" smtClean="0">
                <a:sym typeface="Wingdings" panose="05000000000000000000" pitchFamily="2" charset="2"/>
              </a:rPr>
              <a:t> for rapid recovery, for prev. blood loss &amp; infection control?)</a:t>
            </a:r>
          </a:p>
          <a:p>
            <a:r>
              <a:rPr lang="en-US" i="1" baseline="0" dirty="0" smtClean="0">
                <a:sym typeface="Wingdings" panose="05000000000000000000" pitchFamily="2" charset="2"/>
              </a:rPr>
              <a:t>[Adult shape changes accommodating e.g. exercise]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So, what does it mean to recognize </a:t>
            </a:r>
            <a:r>
              <a:rPr lang="en-US" baseline="0" dirty="0" err="1" smtClean="0">
                <a:sym typeface="Wingdings" panose="05000000000000000000" pitchFamily="2" charset="2"/>
              </a:rPr>
              <a:t>morpho</a:t>
            </a:r>
            <a:r>
              <a:rPr lang="en-US" baseline="0" dirty="0" smtClean="0">
                <a:sym typeface="Wingdings" panose="05000000000000000000" pitchFamily="2" charset="2"/>
              </a:rPr>
              <a:t> &amp; regen as </a:t>
            </a:r>
            <a:r>
              <a:rPr lang="en-US" baseline="0" dirty="0" err="1" smtClean="0">
                <a:sym typeface="Wingdings" panose="05000000000000000000" pitchFamily="2" charset="2"/>
              </a:rPr>
              <a:t>homeo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40E89-BA8A-4C19-B368-7256BE8198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8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Homeostasis</a:t>
            </a:r>
            <a:r>
              <a:rPr lang="en-US" baseline="0" dirty="0" smtClean="0"/>
              <a:t> means feedback!</a:t>
            </a:r>
            <a:endParaRPr lang="en-US" dirty="0" smtClean="0"/>
          </a:p>
          <a:p>
            <a:r>
              <a:rPr lang="en-US" dirty="0" smtClean="0"/>
              <a:t>Dynamics sensitive to state of system</a:t>
            </a:r>
          </a:p>
          <a:p>
            <a:r>
              <a:rPr lang="en-US" dirty="0" smtClean="0"/>
              <a:t>Simple</a:t>
            </a:r>
            <a:r>
              <a:rPr lang="en-US" baseline="0" dirty="0" smtClean="0"/>
              <a:t> cases: inanimate dynamics like ball or droplet</a:t>
            </a:r>
          </a:p>
          <a:p>
            <a:r>
              <a:rPr lang="en-US" baseline="0" dirty="0" smtClean="0"/>
              <a:t>More complex (</a:t>
            </a:r>
            <a:r>
              <a:rPr lang="en-US" baseline="0" dirty="0" err="1" smtClean="0"/>
              <a:t>morpho</a:t>
            </a:r>
            <a:r>
              <a:rPr lang="en-US" baseline="0" dirty="0" smtClean="0"/>
              <a:t> very complex), might expect to see discrete control loops w/separate sensors &amp; actuators</a:t>
            </a:r>
          </a:p>
          <a:p>
            <a:r>
              <a:rPr lang="en-US" baseline="0" dirty="0" smtClean="0"/>
              <a:t>If we follow this, task is to identify appropriate sensing &amp; actuation </a:t>
            </a:r>
            <a:r>
              <a:rPr lang="en-US" baseline="0" dirty="0" err="1" smtClean="0"/>
              <a:t>mechs</a:t>
            </a:r>
            <a:r>
              <a:rPr lang="en-US" baseline="0" dirty="0" smtClean="0"/>
              <a:t> &amp; devise control algorithms</a:t>
            </a:r>
          </a:p>
          <a:p>
            <a:r>
              <a:rPr lang="en-US" i="1" baseline="0" dirty="0" smtClean="0"/>
              <a:t>(As alluded.. One loop or many? One of each actuator &amp; sensor or many? Q we’ll look at.)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first, simplify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by factoring.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8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Simplify dev control </a:t>
            </a:r>
            <a:r>
              <a:rPr lang="en-US" dirty="0" err="1" smtClean="0"/>
              <a:t>prob</a:t>
            </a:r>
            <a:r>
              <a:rPr lang="en-US" dirty="0" smtClean="0"/>
              <a:t> w/ page from nature:</a:t>
            </a:r>
            <a:endParaRPr lang="en-US" baseline="0" dirty="0" smtClean="0"/>
          </a:p>
          <a:p>
            <a:r>
              <a:rPr lang="en-US" baseline="0" dirty="0" smtClean="0"/>
              <a:t>Split morphogenesis into “body plan pattern” for layout</a:t>
            </a:r>
          </a:p>
          <a:p>
            <a:r>
              <a:rPr lang="en-US" baseline="0" dirty="0" smtClean="0"/>
              <a:t>&amp; morphogenetic processes that produce features according to plan</a:t>
            </a:r>
          </a:p>
          <a:p>
            <a:r>
              <a:rPr lang="en-US" baseline="0" dirty="0" smtClean="0"/>
              <a:t>Why? </a:t>
            </a:r>
          </a:p>
          <a:p>
            <a:r>
              <a:rPr lang="en-US" baseline="0" dirty="0" smtClean="0"/>
              <a:t>Modularity – repeatedly parts like body segments, and ability to manipulate layout apart from component details.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But, if want regen, or even if we want to deal with disruptive </a:t>
            </a:r>
            <a:r>
              <a:rPr lang="en-US" baseline="0" dirty="0" err="1" smtClean="0"/>
              <a:t>morpho</a:t>
            </a:r>
            <a:r>
              <a:rPr lang="en-US" baseline="0" dirty="0" smtClean="0"/>
              <a:t> processes, can’t just paint pat &amp; be done. (</a:t>
            </a:r>
            <a:r>
              <a:rPr lang="en-US" baseline="0" dirty="0" err="1" smtClean="0"/>
              <a:t>cbook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Pat needs to self-repair – closed loop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, body plan homeostasis.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0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homoestatic</a:t>
            </a:r>
            <a:r>
              <a:rPr lang="en-US" baseline="0" dirty="0" smtClean="0"/>
              <a:t> pat </a:t>
            </a:r>
            <a:r>
              <a:rPr lang="en-US" dirty="0" err="1" smtClean="0"/>
              <a:t>algo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dev’ed</a:t>
            </a:r>
            <a:r>
              <a:rPr lang="en-US" baseline="0" dirty="0" smtClean="0"/>
              <a:t> based on idea from </a:t>
            </a:r>
            <a:r>
              <a:rPr lang="en-US" baseline="0" dirty="0" err="1" smtClean="0"/>
              <a:t>devbio</a:t>
            </a:r>
            <a:r>
              <a:rPr lang="en-US" baseline="0" dirty="0" smtClean="0"/>
              <a:t>: RNN</a:t>
            </a:r>
          </a:p>
          <a:p>
            <a:r>
              <a:rPr lang="en-US" baseline="0" dirty="0" smtClean="0"/>
              <a:t>Cells ‘n tissues know what types of tissues to expect as neighbors; if wrong, correct</a:t>
            </a:r>
          </a:p>
          <a:p>
            <a:endParaRPr lang="en-US" dirty="0" smtClean="0"/>
          </a:p>
          <a:p>
            <a:r>
              <a:rPr lang="en-US" dirty="0" smtClean="0"/>
              <a:t>For</a:t>
            </a:r>
            <a:r>
              <a:rPr lang="en-US" baseline="0" dirty="0" smtClean="0"/>
              <a:t> patterning, </a:t>
            </a:r>
            <a:r>
              <a:rPr lang="en-US" baseline="0" dirty="0" err="1" smtClean="0"/>
              <a:t>absract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a</a:t>
            </a:r>
            <a:r>
              <a:rPr lang="en-US" dirty="0" err="1" smtClean="0"/>
              <a:t>dj</a:t>
            </a:r>
            <a:r>
              <a:rPr lang="en-US" dirty="0" smtClean="0"/>
              <a:t> graph:</a:t>
            </a:r>
            <a:r>
              <a:rPr lang="en-US" baseline="0" dirty="0" smtClean="0"/>
              <a:t> P</a:t>
            </a:r>
            <a:r>
              <a:rPr lang="en-US" dirty="0" smtClean="0"/>
              <a:t>arts and arrangement.</a:t>
            </a:r>
          </a:p>
          <a:p>
            <a:r>
              <a:rPr lang="en-US" dirty="0" err="1" smtClean="0"/>
              <a:t>Topolog</a:t>
            </a:r>
            <a:r>
              <a:rPr lang="en-US" dirty="0" smtClean="0"/>
              <a:t>. description.</a:t>
            </a:r>
          </a:p>
          <a:p>
            <a:r>
              <a:rPr lang="en-US" dirty="0" smtClean="0"/>
              <a:t>Enforce</a:t>
            </a:r>
            <a:r>
              <a:rPr lang="en-US" baseline="0" dirty="0" smtClean="0"/>
              <a:t> by constraint prop</a:t>
            </a:r>
          </a:p>
          <a:p>
            <a:r>
              <a:rPr lang="en-US" baseline="0" dirty="0" smtClean="0"/>
              <a:t>Resulting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akin to </a:t>
            </a:r>
            <a:r>
              <a:rPr lang="en-US" baseline="0" dirty="0" err="1" smtClean="0"/>
              <a:t>Ising</a:t>
            </a:r>
            <a:r>
              <a:rPr lang="en-US" baseline="0" dirty="0" smtClean="0"/>
              <a:t> &amp; Potts, LBP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only possible body plan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, but satisfies key desiderata:</a:t>
            </a:r>
          </a:p>
          <a:p>
            <a:r>
              <a:rPr lang="en-US" baseline="0" dirty="0" smtClean="0"/>
              <a:t>Self-correcting</a:t>
            </a:r>
          </a:p>
          <a:p>
            <a:r>
              <a:rPr lang="en-US" baseline="0" dirty="0" smtClean="0"/>
              <a:t>Deformation-tolerant (topological)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Let’s have a look at how behaves.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2E916-7679-4672-9E04-DF0F82E2993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LL: same pat as </a:t>
            </a:r>
            <a:r>
              <a:rPr lang="en-US" dirty="0" err="1" smtClean="0"/>
              <a:t>prev</a:t>
            </a:r>
            <a:r>
              <a:rPr lang="en-US" dirty="0" smtClean="0"/>
              <a:t> example, basic RNN constraint</a:t>
            </a:r>
            <a:r>
              <a:rPr lang="en-US" baseline="0" dirty="0" smtClean="0"/>
              <a:t> prop ¶</a:t>
            </a:r>
            <a:endParaRPr lang="en-US" dirty="0" smtClean="0"/>
          </a:p>
          <a:p>
            <a:r>
              <a:rPr lang="en-US" dirty="0" smtClean="0"/>
              <a:t>Works well,</a:t>
            </a:r>
            <a:r>
              <a:rPr lang="en-US" baseline="0" dirty="0" smtClean="0"/>
              <a:t> but limitations: slow, sometimes ∃ local minima</a:t>
            </a:r>
          </a:p>
          <a:p>
            <a:r>
              <a:rPr lang="en-US" baseline="0" dirty="0" smtClean="0"/>
              <a:t>A 90% solution.</a:t>
            </a:r>
          </a:p>
          <a:p>
            <a:r>
              <a:rPr lang="en-US" baseline="0" dirty="0" smtClean="0"/>
              <a:t>What to do? Add another partial solution!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LR: cells polarized. ¶</a:t>
            </a:r>
          </a:p>
          <a:p>
            <a:r>
              <a:rPr lang="en-US" baseline="0" dirty="0" smtClean="0"/>
              <a:t>Simple autonomous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– open-loop coloring book – paints partial pat. (poorly!) ¶</a:t>
            </a:r>
          </a:p>
          <a:p>
            <a:r>
              <a:rPr lang="en-US" baseline="0" dirty="0" smtClean="0"/>
              <a:t>Watch: ~4x faster, highly resistant to local minima</a:t>
            </a:r>
          </a:p>
          <a:p>
            <a:endParaRPr lang="en-US" baseline="0" dirty="0" smtClean="0"/>
          </a:p>
          <a:p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example: two not quite adequate </a:t>
            </a:r>
            <a:r>
              <a:rPr lang="en-US" baseline="0" dirty="0" err="1" smtClean="0"/>
              <a:t>algos</a:t>
            </a:r>
            <a:r>
              <a:rPr lang="en-US" baseline="0" dirty="0" smtClean="0"/>
              <a:t> (latter esp. sketchy) </a:t>
            </a:r>
            <a:r>
              <a:rPr lang="en-US" baseline="0" dirty="0" smtClean="0">
                <a:sym typeface="Wingdings" panose="05000000000000000000" pitchFamily="2" charset="2"/>
              </a:rPr>
              <a:t> 1 super </a:t>
            </a:r>
            <a:r>
              <a:rPr lang="en-US" baseline="0" dirty="0" err="1" smtClean="0">
                <a:sym typeface="Wingdings" panose="05000000000000000000" pitchFamily="2" charset="2"/>
              </a:rPr>
              <a:t>algo</a:t>
            </a:r>
            <a:endParaRPr lang="en-US" baseline="0" dirty="0" smtClean="0">
              <a:sym typeface="Wingdings" panose="05000000000000000000" pitchFamily="2" charset="2"/>
            </a:endParaRP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Familiar w/drosophila </a:t>
            </a:r>
            <a:r>
              <a:rPr lang="en-US" baseline="0" dirty="0" err="1" smtClean="0">
                <a:sym typeface="Wingdings" panose="05000000000000000000" pitchFamily="2" charset="2"/>
              </a:rPr>
              <a:t>seg</a:t>
            </a:r>
            <a:r>
              <a:rPr lang="en-US" baseline="0" dirty="0" smtClean="0">
                <a:sym typeface="Wingdings" panose="05000000000000000000" pitchFamily="2" charset="2"/>
              </a:rPr>
              <a:t> cascade…? seem familiar? 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Important clue for what it’s trying to do.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we have body plan </a:t>
            </a:r>
            <a:r>
              <a:rPr lang="en-US" baseline="0" dirty="0" err="1" smtClean="0"/>
              <a:t>mech</a:t>
            </a:r>
            <a:r>
              <a:rPr lang="en-US" baseline="0" dirty="0" smtClean="0"/>
              <a:t>, rest of talk on controlling shape according to plan – generating morphology</a:t>
            </a:r>
          </a:p>
          <a:p>
            <a:r>
              <a:rPr lang="en-US" baseline="0" dirty="0" smtClean="0"/>
              <a:t>Simple case: controlled spherical curvature</a:t>
            </a:r>
          </a:p>
          <a:p>
            <a:r>
              <a:rPr lang="en-US" baseline="0" dirty="0" smtClean="0"/>
              <a:t>Briefly, substrate model</a:t>
            </a:r>
            <a:endParaRPr lang="en-US" dirty="0" smtClean="0"/>
          </a:p>
          <a:p>
            <a:r>
              <a:rPr lang="en-US" dirty="0" smtClean="0"/>
              <a:t>How to sense, actuate</a:t>
            </a:r>
          </a:p>
          <a:p>
            <a:r>
              <a:rPr lang="en-US" dirty="0" smtClean="0"/>
              <a:t>Once we’ve done that, we’ll worry about how</a:t>
            </a:r>
            <a:r>
              <a:rPr lang="en-US" baseline="0" dirty="0" smtClean="0"/>
              <a:t> to put body pieces together according to body plan</a:t>
            </a:r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(essential role of smoothing,</a:t>
            </a:r>
            <a:r>
              <a:rPr lang="en-US" i="1" baseline="0" dirty="0" smtClean="0"/>
              <a:t> </a:t>
            </a:r>
            <a:r>
              <a:rPr lang="en-US" i="1" dirty="0" smtClean="0"/>
              <a:t>relaxation)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A9908-7302-491C-8495-A7F4ADF039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4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</a:t>
            </a:r>
            <a:r>
              <a:rPr lang="en-US" baseline="0" dirty="0" smtClean="0"/>
              <a:t> pattern morphology, need </a:t>
            </a:r>
            <a:r>
              <a:rPr lang="en-US" baseline="0" dirty="0" err="1" smtClean="0"/>
              <a:t>phys</a:t>
            </a:r>
            <a:r>
              <a:rPr lang="en-US" baseline="0" dirty="0" smtClean="0"/>
              <a:t> substrate!</a:t>
            </a:r>
          </a:p>
          <a:p>
            <a:r>
              <a:rPr lang="en-US" baseline="0" dirty="0" smtClean="0"/>
              <a:t>Here’s a substrate model I </a:t>
            </a:r>
            <a:r>
              <a:rPr lang="en-US" baseline="0" dirty="0" err="1" smtClean="0"/>
              <a:t>dev’ed</a:t>
            </a:r>
            <a:r>
              <a:rPr lang="en-US" baseline="0" dirty="0" smtClean="0"/>
              <a:t> for my thesis.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insight</a:t>
            </a:r>
            <a:r>
              <a:rPr lang="en-US" baseline="0" dirty="0" smtClean="0"/>
              <a:t> (if you’re familiar with embryology)</a:t>
            </a:r>
            <a:r>
              <a:rPr lang="en-US" dirty="0" smtClean="0"/>
              <a:t>: Tremendous span of</a:t>
            </a:r>
            <a:r>
              <a:rPr lang="en-US" baseline="0" dirty="0" smtClean="0"/>
              <a:t> developmental processes (including the major early steps of embryogenesis) are surface-centric.</a:t>
            </a:r>
          </a:p>
          <a:p>
            <a:r>
              <a:rPr lang="en-US" baseline="0" dirty="0" smtClean="0"/>
              <a:t>Model epithelial morphogenesis</a:t>
            </a:r>
          </a:p>
          <a:p>
            <a:r>
              <a:rPr lang="en-US" baseline="0" dirty="0" smtClean="0"/>
              <a:t>Capture just surface mechanics, and leave volume implicit.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Vertex model:</a:t>
            </a:r>
          </a:p>
          <a:p>
            <a:r>
              <a:rPr lang="en-US" baseline="0" dirty="0" smtClean="0"/>
              <a:t>Break tissue surface into discrete tessellation of independent cells. Modeled on mech. of 2D foam. (</a:t>
            </a:r>
            <a:r>
              <a:rPr lang="en-US" baseline="0" dirty="0" err="1" smtClean="0"/>
              <a:t>Ext’d</a:t>
            </a:r>
            <a:r>
              <a:rPr lang="en-US" baseline="0" dirty="0" smtClean="0"/>
              <a:t> to 3d)</a:t>
            </a:r>
          </a:p>
          <a:p>
            <a:r>
              <a:rPr lang="en-US" i="1" baseline="0" dirty="0" smtClean="0"/>
              <a:t>(Assume cells know how to maintain confluent surface and just provide per-cell mechanical control parameters.)</a:t>
            </a:r>
          </a:p>
          <a:p>
            <a:pPr defTabSz="914317">
              <a:defRPr/>
            </a:pPr>
            <a:r>
              <a:rPr lang="en-US" i="0" baseline="0" dirty="0" smtClean="0"/>
              <a:t>Cell </a:t>
            </a:r>
            <a:r>
              <a:rPr lang="en-US" i="0" baseline="0" dirty="0" err="1" smtClean="0"/>
              <a:t>params</a:t>
            </a:r>
            <a:r>
              <a:rPr lang="en-US" i="0" baseline="0" dirty="0" smtClean="0"/>
              <a:t>: Natural area, surface tension, junction bend angles</a:t>
            </a:r>
          </a:p>
          <a:p>
            <a:pPr defTabSz="914317">
              <a:defRPr/>
            </a:pPr>
            <a:endParaRPr lang="en-US" i="0" baseline="0" dirty="0" smtClean="0"/>
          </a:p>
          <a:p>
            <a:pPr defTabSz="914317">
              <a:defRPr/>
            </a:pPr>
            <a:r>
              <a:rPr lang="en-US" i="0" baseline="0" dirty="0" smtClean="0"/>
              <a:t>Take closer look at tissue deformation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D25F6-47C1-450E-BF28-D122A9967D4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to model deformability of dev. tissue, ability to flow?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Look at how epi cells organized:</a:t>
            </a:r>
          </a:p>
          <a:p>
            <a:r>
              <a:rPr lang="en-US" baseline="0" dirty="0" smtClean="0"/>
              <a:t>3-fold junctions like soap bubbles.</a:t>
            </a:r>
          </a:p>
          <a:p>
            <a:r>
              <a:rPr lang="en-US" baseline="0" dirty="0" smtClean="0"/>
              <a:t>Slide plastically (T1)</a:t>
            </a:r>
          </a:p>
          <a:p>
            <a:r>
              <a:rPr lang="en-US" baseline="0" dirty="0" smtClean="0"/>
              <a:t>Active tractions (drive interchanges, among other things)</a:t>
            </a:r>
          </a:p>
          <a:p>
            <a:r>
              <a:rPr lang="en-US" baseline="0" dirty="0" smtClean="0"/>
              <a:t>Micro-scale process</a:t>
            </a:r>
          </a:p>
          <a:p>
            <a:r>
              <a:rPr lang="en-US" baseline="0" dirty="0" smtClean="0"/>
              <a:t>Repeated over lots of cells, macro-scale effects</a:t>
            </a:r>
          </a:p>
          <a:p>
            <a:r>
              <a:rPr lang="en-US" baseline="0" dirty="0" smtClean="0"/>
              <a:t>Example: convergent extension</a:t>
            </a:r>
          </a:p>
          <a:p>
            <a:pPr marL="171450" indent="-171450">
              <a:buFont typeface="Wingdings"/>
              <a:buChar char="è"/>
            </a:pPr>
            <a:r>
              <a:rPr lang="en-US" baseline="0" dirty="0" smtClean="0">
                <a:sym typeface="Wingdings" panose="05000000000000000000" pitchFamily="2" charset="2"/>
              </a:rPr>
              <a:t>Cells can migrate &amp; flow to produce non-flat intrinsic geometries</a:t>
            </a:r>
          </a:p>
          <a:p>
            <a:pPr marL="0" indent="0">
              <a:buFont typeface="Wingdings"/>
              <a:buNone/>
            </a:pPr>
            <a:endParaRPr lang="en-US" baseline="0" dirty="0" smtClean="0"/>
          </a:p>
          <a:p>
            <a:r>
              <a:rPr lang="en-US" i="0" baseline="0" dirty="0" smtClean="0"/>
              <a:t>Now we have a reasonable substrate model</a:t>
            </a:r>
          </a:p>
          <a:p>
            <a:r>
              <a:rPr lang="en-US" i="0" baseline="0" dirty="0" smtClean="0"/>
              <a:t>How to form 3d structures with it?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40E89-BA8A-4C19-B368-7256BE8198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4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5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8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5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9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2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4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4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9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8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C69E-4F11-4188-96A9-6F7035A83CD6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597BF-F35E-48C3-A101-23712C5E4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9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microsoft.com/office/2007/relationships/hdphoto" Target="../media/hdphoto1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nalc.org/view/16769-Gallery-37-Drosophila-embryo-showing-the-expression-of-hairy-yellow-a-pair-rule-gene-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43001"/>
            <a:ext cx="8839200" cy="2457450"/>
          </a:xfrm>
        </p:spPr>
        <p:txBody>
          <a:bodyPr>
            <a:normAutofit/>
          </a:bodyPr>
          <a:lstStyle/>
          <a:p>
            <a:r>
              <a:rPr lang="en-US" dirty="0" smtClean="0"/>
              <a:t>Measure Twice, Cut Twice:</a:t>
            </a:r>
            <a:br>
              <a:rPr lang="en-US" dirty="0" smtClean="0"/>
            </a:br>
            <a:r>
              <a:rPr lang="en-US" dirty="0" smtClean="0"/>
              <a:t>Reliable </a:t>
            </a:r>
            <a:r>
              <a:rPr lang="en-US" dirty="0"/>
              <a:t>Development</a:t>
            </a:r>
            <a:br>
              <a:rPr lang="en-US" dirty="0"/>
            </a:br>
            <a:r>
              <a:rPr lang="en-US" dirty="0" smtClean="0"/>
              <a:t>through Overlapping </a:t>
            </a:r>
            <a:r>
              <a:rPr lang="en-US" dirty="0"/>
              <a:t>Mechanisms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Micah Brodsky</a:t>
            </a:r>
          </a:p>
          <a:p>
            <a:r>
              <a:rPr lang="en-US" dirty="0" smtClean="0"/>
              <a:t>ECAL 2015</a:t>
            </a:r>
          </a:p>
          <a:p>
            <a:endParaRPr lang="en-US" dirty="0"/>
          </a:p>
        </p:txBody>
      </p:sp>
      <p:pic>
        <p:nvPicPr>
          <p:cNvPr id="1026" name="Picture 2" descr="C:\Programming\tmp\457hackedmeshtest-alt\doc\crap\fourlobewithcone-whitebk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8233" r="15424" b="10967"/>
          <a:stretch/>
        </p:blipFill>
        <p:spPr bwMode="auto">
          <a:xfrm>
            <a:off x="7010400" y="3419299"/>
            <a:ext cx="2045626" cy="17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ming\tmp\457hackedmeshtest-alt\doc\crap\threelobe-whitebk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1447800" cy="13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Programming\tmp\457hackedmeshtest-alt\doc\crap\onelobe2_5-whitebk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5" r="26795"/>
          <a:stretch/>
        </p:blipFill>
        <p:spPr bwMode="auto">
          <a:xfrm>
            <a:off x="5715000" y="5215594"/>
            <a:ext cx="844087" cy="15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8288">
            <a:off x="2059653" y="5388828"/>
            <a:ext cx="1946730" cy="1876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5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curvature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Area / perimeter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 curvature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(1/R)</a:t>
            </a:r>
          </a:p>
        </p:txBody>
      </p:sp>
      <p:sp>
        <p:nvSpPr>
          <p:cNvPr id="4" name="Chord 3"/>
          <p:cNvSpPr/>
          <p:nvPr/>
        </p:nvSpPr>
        <p:spPr>
          <a:xfrm>
            <a:off x="5698889" y="1520590"/>
            <a:ext cx="2470620" cy="2470620"/>
          </a:xfrm>
          <a:prstGeom prst="chord">
            <a:avLst>
              <a:gd name="adj1" fmla="val 11774078"/>
              <a:gd name="adj2" fmla="val 20629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ord 4"/>
          <p:cNvSpPr/>
          <p:nvPr/>
        </p:nvSpPr>
        <p:spPr>
          <a:xfrm>
            <a:off x="6134099" y="2895600"/>
            <a:ext cx="1600200" cy="1600200"/>
          </a:xfrm>
          <a:prstGeom prst="chord">
            <a:avLst>
              <a:gd name="adj1" fmla="val 8696067"/>
              <a:gd name="adj2" fmla="val 21243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486401" y="4727114"/>
            <a:ext cx="2895598" cy="2464502"/>
            <a:chOff x="1143000" y="4251762"/>
            <a:chExt cx="2470621" cy="2102794"/>
          </a:xfrm>
        </p:grpSpPr>
        <p:sp>
          <p:nvSpPr>
            <p:cNvPr id="39" name="Oval 38"/>
            <p:cNvSpPr/>
            <p:nvPr/>
          </p:nvSpPr>
          <p:spPr>
            <a:xfrm>
              <a:off x="1342556" y="4251762"/>
              <a:ext cx="2102794" cy="21027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endCxn id="39" idx="0"/>
            </p:cNvCxnSpPr>
            <p:nvPr/>
          </p:nvCxnSpPr>
          <p:spPr>
            <a:xfrm flipH="1" flipV="1">
              <a:off x="2393953" y="4251762"/>
              <a:ext cx="6348" cy="10917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400301" y="4319589"/>
              <a:ext cx="373073" cy="1017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024063" y="4324231"/>
              <a:ext cx="369890" cy="1019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39" idx="7"/>
            </p:cNvCxnSpPr>
            <p:nvPr/>
          </p:nvCxnSpPr>
          <p:spPr>
            <a:xfrm flipV="1">
              <a:off x="2393952" y="4559709"/>
              <a:ext cx="743451" cy="7774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endCxn id="39" idx="1"/>
            </p:cNvCxnSpPr>
            <p:nvPr/>
          </p:nvCxnSpPr>
          <p:spPr>
            <a:xfrm flipH="1" flipV="1">
              <a:off x="1650503" y="4559709"/>
              <a:ext cx="743450" cy="7774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1752600" y="4657726"/>
              <a:ext cx="1295402" cy="12954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43000" y="4876800"/>
              <a:ext cx="2470621" cy="1477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>
            <a:stCxn id="4" idx="0"/>
          </p:cNvCxnSpPr>
          <p:nvPr/>
        </p:nvCxnSpPr>
        <p:spPr>
          <a:xfrm flipH="1">
            <a:off x="5734215" y="2410543"/>
            <a:ext cx="13932" cy="176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262178" y="4142510"/>
            <a:ext cx="13932" cy="176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125613" y="2414433"/>
            <a:ext cx="13932" cy="176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92290" y="4151306"/>
            <a:ext cx="13932" cy="176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39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Actuating curvature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Curvature actuation</a:t>
            </a:r>
          </a:p>
          <a:p>
            <a:pPr lvl="1"/>
            <a:r>
              <a:rPr lang="en-US" dirty="0" smtClean="0"/>
              <a:t>Traction-driven intercalation</a:t>
            </a:r>
          </a:p>
          <a:p>
            <a:pPr lvl="2"/>
            <a:r>
              <a:rPr lang="en-US" dirty="0" smtClean="0"/>
              <a:t>E.g. purse-string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Apico</a:t>
            </a:r>
            <a:r>
              <a:rPr lang="en-US" dirty="0"/>
              <a:t>-</a:t>
            </a:r>
            <a:r>
              <a:rPr lang="en-US" dirty="0" smtClean="0"/>
              <a:t>basal constriction</a:t>
            </a:r>
          </a:p>
          <a:p>
            <a:pPr lvl="1"/>
            <a:endParaRPr lang="en-US" dirty="0" smtClean="0"/>
          </a:p>
        </p:txBody>
      </p:sp>
      <p:grpSp>
        <p:nvGrpSpPr>
          <p:cNvPr id="28" name="Group 27"/>
          <p:cNvGrpSpPr/>
          <p:nvPr/>
        </p:nvGrpSpPr>
        <p:grpSpPr>
          <a:xfrm>
            <a:off x="3429000" y="2833748"/>
            <a:ext cx="2362200" cy="1509652"/>
            <a:chOff x="6476999" y="1920925"/>
            <a:chExt cx="2766636" cy="1768122"/>
          </a:xfrm>
        </p:grpSpPr>
        <p:grpSp>
          <p:nvGrpSpPr>
            <p:cNvPr id="29" name="Group 28"/>
            <p:cNvGrpSpPr/>
            <p:nvPr/>
          </p:nvGrpSpPr>
          <p:grpSpPr>
            <a:xfrm>
              <a:off x="6976994" y="1920925"/>
              <a:ext cx="1767127" cy="1768122"/>
              <a:chOff x="6976994" y="1920925"/>
              <a:chExt cx="1767127" cy="1768122"/>
            </a:xfrm>
          </p:grpSpPr>
          <p:sp>
            <p:nvSpPr>
              <p:cNvPr id="32" name="Hexagon 31"/>
              <p:cNvSpPr/>
              <p:nvPr/>
            </p:nvSpPr>
            <p:spPr>
              <a:xfrm rot="5400000">
                <a:off x="8107100" y="2511988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 rot="5400000">
                <a:off x="6929807" y="2511986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 rot="5400000">
                <a:off x="7226037" y="1968112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Hexagon 34"/>
              <p:cNvSpPr/>
              <p:nvPr/>
            </p:nvSpPr>
            <p:spPr>
              <a:xfrm rot="5400000">
                <a:off x="7517266" y="2511987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Hexagon 35"/>
              <p:cNvSpPr/>
              <p:nvPr/>
            </p:nvSpPr>
            <p:spPr>
              <a:xfrm rot="5400000">
                <a:off x="7812181" y="1968113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Hexagon 36"/>
              <p:cNvSpPr/>
              <p:nvPr/>
            </p:nvSpPr>
            <p:spPr>
              <a:xfrm rot="5400000">
                <a:off x="7226037" y="3047399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Hexagon 37"/>
              <p:cNvSpPr/>
              <p:nvPr/>
            </p:nvSpPr>
            <p:spPr>
              <a:xfrm rot="5400000">
                <a:off x="7812183" y="3052027"/>
                <a:ext cx="684207" cy="589834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tIns="0" bIns="0"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7564895" y="2841685"/>
                <a:ext cx="0" cy="40443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562078" y="2362200"/>
                <a:ext cx="0" cy="40443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8155174" y="2841685"/>
                <a:ext cx="0" cy="40443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8152357" y="2362200"/>
                <a:ext cx="0" cy="40443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 rot="5400000">
              <a:off x="6679217" y="2604687"/>
              <a:ext cx="0" cy="404435"/>
            </a:xfrm>
            <a:prstGeom prst="straightConnector1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6200000" flipH="1">
              <a:off x="9041418" y="2604686"/>
              <a:ext cx="0" cy="404435"/>
            </a:xfrm>
            <a:prstGeom prst="straightConnector1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6296963" y="5253190"/>
            <a:ext cx="2213389" cy="995210"/>
            <a:chOff x="6513306" y="3331035"/>
            <a:chExt cx="2213389" cy="995210"/>
          </a:xfrm>
        </p:grpSpPr>
        <p:grpSp>
          <p:nvGrpSpPr>
            <p:cNvPr id="60" name="Group 59"/>
            <p:cNvGrpSpPr/>
            <p:nvPr/>
          </p:nvGrpSpPr>
          <p:grpSpPr>
            <a:xfrm>
              <a:off x="6710475" y="3331035"/>
              <a:ext cx="1583855" cy="995210"/>
              <a:chOff x="6579070" y="4483570"/>
              <a:chExt cx="1583855" cy="995210"/>
            </a:xfrm>
          </p:grpSpPr>
          <p:sp>
            <p:nvSpPr>
              <p:cNvPr id="63" name="Trapezoid 62"/>
              <p:cNvSpPr/>
              <p:nvPr/>
            </p:nvSpPr>
            <p:spPr>
              <a:xfrm rot="10800000">
                <a:off x="6980458" y="4690613"/>
                <a:ext cx="1175364" cy="781889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6591300" y="4486275"/>
                <a:ext cx="1571625" cy="209550"/>
              </a:xfrm>
              <a:custGeom>
                <a:avLst/>
                <a:gdLst>
                  <a:gd name="connsiteX0" fmla="*/ 390525 w 1571625"/>
                  <a:gd name="connsiteY0" fmla="*/ 209550 h 209550"/>
                  <a:gd name="connsiteX1" fmla="*/ 0 w 1571625"/>
                  <a:gd name="connsiteY1" fmla="*/ 0 h 209550"/>
                  <a:gd name="connsiteX2" fmla="*/ 1343025 w 1571625"/>
                  <a:gd name="connsiteY2" fmla="*/ 0 h 209550"/>
                  <a:gd name="connsiteX3" fmla="*/ 1571625 w 1571625"/>
                  <a:gd name="connsiteY3" fmla="*/ 190500 h 209550"/>
                  <a:gd name="connsiteX0" fmla="*/ 390525 w 1571625"/>
                  <a:gd name="connsiteY0" fmla="*/ 209550 h 209550"/>
                  <a:gd name="connsiteX1" fmla="*/ 0 w 1571625"/>
                  <a:gd name="connsiteY1" fmla="*/ 0 h 209550"/>
                  <a:gd name="connsiteX2" fmla="*/ 1181100 w 1571625"/>
                  <a:gd name="connsiteY2" fmla="*/ 9525 h 209550"/>
                  <a:gd name="connsiteX3" fmla="*/ 1571625 w 1571625"/>
                  <a:gd name="connsiteY3" fmla="*/ 190500 h 209550"/>
                  <a:gd name="connsiteX0" fmla="*/ 390525 w 1571625"/>
                  <a:gd name="connsiteY0" fmla="*/ 209550 h 209550"/>
                  <a:gd name="connsiteX1" fmla="*/ 0 w 1571625"/>
                  <a:gd name="connsiteY1" fmla="*/ 0 h 209550"/>
                  <a:gd name="connsiteX2" fmla="*/ 1238250 w 1571625"/>
                  <a:gd name="connsiteY2" fmla="*/ 0 h 209550"/>
                  <a:gd name="connsiteX3" fmla="*/ 1571625 w 1571625"/>
                  <a:gd name="connsiteY3" fmla="*/ 190500 h 209550"/>
                  <a:gd name="connsiteX0" fmla="*/ 390525 w 1571625"/>
                  <a:gd name="connsiteY0" fmla="*/ 209550 h 209550"/>
                  <a:gd name="connsiteX1" fmla="*/ 0 w 1571625"/>
                  <a:gd name="connsiteY1" fmla="*/ 0 h 209550"/>
                  <a:gd name="connsiteX2" fmla="*/ 1200150 w 1571625"/>
                  <a:gd name="connsiteY2" fmla="*/ 0 h 209550"/>
                  <a:gd name="connsiteX3" fmla="*/ 1571625 w 1571625"/>
                  <a:gd name="connsiteY3" fmla="*/ 19050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1625" h="209550">
                    <a:moveTo>
                      <a:pt x="390525" y="209550"/>
                    </a:moveTo>
                    <a:lnTo>
                      <a:pt x="0" y="0"/>
                    </a:lnTo>
                    <a:lnTo>
                      <a:pt x="1200150" y="0"/>
                    </a:lnTo>
                    <a:lnTo>
                      <a:pt x="1571625" y="19050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579070" y="4483570"/>
                <a:ext cx="600075" cy="990600"/>
              </a:xfrm>
              <a:custGeom>
                <a:avLst/>
                <a:gdLst>
                  <a:gd name="connsiteX0" fmla="*/ 0 w 600075"/>
                  <a:gd name="connsiteY0" fmla="*/ 0 h 990600"/>
                  <a:gd name="connsiteX1" fmla="*/ 209550 w 600075"/>
                  <a:gd name="connsiteY1" fmla="*/ 809625 h 990600"/>
                  <a:gd name="connsiteX2" fmla="*/ 600075 w 600075"/>
                  <a:gd name="connsiteY2" fmla="*/ 990600 h 990600"/>
                  <a:gd name="connsiteX3" fmla="*/ 400050 w 600075"/>
                  <a:gd name="connsiteY3" fmla="*/ 200025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5" h="990600">
                    <a:moveTo>
                      <a:pt x="0" y="0"/>
                    </a:moveTo>
                    <a:lnTo>
                      <a:pt x="209550" y="809625"/>
                    </a:lnTo>
                    <a:lnTo>
                      <a:pt x="600075" y="990600"/>
                    </a:lnTo>
                    <a:lnTo>
                      <a:pt x="400050" y="20002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789420" y="5284470"/>
                <a:ext cx="1181100" cy="194310"/>
              </a:xfrm>
              <a:custGeom>
                <a:avLst/>
                <a:gdLst>
                  <a:gd name="connsiteX0" fmla="*/ 0 w 1181100"/>
                  <a:gd name="connsiteY0" fmla="*/ 0 h 182880"/>
                  <a:gd name="connsiteX1" fmla="*/ 792480 w 1181100"/>
                  <a:gd name="connsiteY1" fmla="*/ 7620 h 182880"/>
                  <a:gd name="connsiteX2" fmla="*/ 1181100 w 1181100"/>
                  <a:gd name="connsiteY2" fmla="*/ 182880 h 182880"/>
                  <a:gd name="connsiteX0" fmla="*/ 0 w 1181100"/>
                  <a:gd name="connsiteY0" fmla="*/ 11430 h 194310"/>
                  <a:gd name="connsiteX1" fmla="*/ 782955 w 1181100"/>
                  <a:gd name="connsiteY1" fmla="*/ 0 h 194310"/>
                  <a:gd name="connsiteX2" fmla="*/ 1181100 w 1181100"/>
                  <a:gd name="connsiteY2" fmla="*/ 194310 h 19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1100" h="194310">
                    <a:moveTo>
                      <a:pt x="0" y="11430"/>
                    </a:moveTo>
                    <a:lnTo>
                      <a:pt x="782955" y="0"/>
                    </a:lnTo>
                    <a:lnTo>
                      <a:pt x="1181100" y="194310"/>
                    </a:lnTo>
                  </a:path>
                </a:pathLst>
              </a:custGeom>
              <a:noFill/>
              <a:ln w="12700">
                <a:solidFill>
                  <a:schemeClr val="accent1">
                    <a:shade val="50000"/>
                    <a:alpha val="35000"/>
                  </a:schemeClr>
                </a:solidFill>
                <a:prstDash val="sysDot"/>
              </a:ln>
              <a:effectLst>
                <a:glow rad="127000">
                  <a:schemeClr val="accent1">
                    <a:alpha val="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7591425" y="4486275"/>
                <a:ext cx="195263" cy="814388"/>
              </a:xfrm>
              <a:custGeom>
                <a:avLst/>
                <a:gdLst>
                  <a:gd name="connsiteX0" fmla="*/ 195263 w 195263"/>
                  <a:gd name="connsiteY0" fmla="*/ 0 h 814388"/>
                  <a:gd name="connsiteX1" fmla="*/ 0 w 195263"/>
                  <a:gd name="connsiteY1" fmla="*/ 814388 h 81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263" h="814388">
                    <a:moveTo>
                      <a:pt x="195263" y="0"/>
                    </a:moveTo>
                    <a:lnTo>
                      <a:pt x="0" y="814388"/>
                    </a:lnTo>
                  </a:path>
                </a:pathLst>
              </a:custGeom>
              <a:noFill/>
              <a:ln w="12700">
                <a:solidFill>
                  <a:schemeClr val="accent1">
                    <a:shade val="50000"/>
                    <a:alpha val="35000"/>
                  </a:schemeClr>
                </a:solidFill>
                <a:prstDash val="sysDot"/>
              </a:ln>
              <a:effectLst>
                <a:glow rad="127000">
                  <a:schemeClr val="accent1">
                    <a:alpha val="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21221" y="4784468"/>
                <a:ext cx="1098352" cy="586855"/>
                <a:chOff x="7021221" y="4784468"/>
                <a:chExt cx="1098352" cy="586855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 rot="16200000">
                  <a:off x="7364611" y="5169105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90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rot="5400000" flipH="1">
                  <a:off x="7786687" y="5167685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90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 rot="16200000">
                  <a:off x="7917356" y="4582250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90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 rot="5400000" flipH="1">
                  <a:off x="7223439" y="4582877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90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/>
              <p:cNvGrpSpPr/>
              <p:nvPr/>
            </p:nvGrpSpPr>
            <p:grpSpPr>
              <a:xfrm>
                <a:off x="6637020" y="4602365"/>
                <a:ext cx="1098352" cy="586855"/>
                <a:chOff x="7021221" y="4784468"/>
                <a:chExt cx="1098352" cy="586855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 rot="16200000">
                  <a:off x="7364611" y="5169105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13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rot="5400000" flipH="1">
                  <a:off x="7786687" y="5167685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13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rot="16200000">
                  <a:off x="7917356" y="4582250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13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 rot="5400000" flipH="1">
                  <a:off x="7223439" y="4582877"/>
                  <a:ext cx="0" cy="404435"/>
                </a:xfrm>
                <a:prstGeom prst="straightConnector1">
                  <a:avLst/>
                </a:prstGeom>
                <a:ln w="38100">
                  <a:solidFill>
                    <a:srgbClr val="C00000">
                      <a:alpha val="13000"/>
                    </a:srgb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1" name="Freeform 60"/>
            <p:cNvSpPr/>
            <p:nvPr/>
          </p:nvSpPr>
          <p:spPr>
            <a:xfrm rot="5400000">
              <a:off x="6530113" y="3744042"/>
              <a:ext cx="387279" cy="420894"/>
            </a:xfrm>
            <a:custGeom>
              <a:avLst/>
              <a:gdLst>
                <a:gd name="connsiteX0" fmla="*/ 0 w 1292352"/>
                <a:gd name="connsiteY0" fmla="*/ 0 h 1404524"/>
                <a:gd name="connsiteX1" fmla="*/ 268224 w 1292352"/>
                <a:gd name="connsiteY1" fmla="*/ 1182624 h 1404524"/>
                <a:gd name="connsiteX2" fmla="*/ 1292352 w 1292352"/>
                <a:gd name="connsiteY2" fmla="*/ 1402080 h 140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2352" h="1404524">
                  <a:moveTo>
                    <a:pt x="0" y="0"/>
                  </a:moveTo>
                  <a:cubicBezTo>
                    <a:pt x="26416" y="474472"/>
                    <a:pt x="52832" y="948944"/>
                    <a:pt x="268224" y="1182624"/>
                  </a:cubicBezTo>
                  <a:cubicBezTo>
                    <a:pt x="483616" y="1416304"/>
                    <a:pt x="887984" y="1409192"/>
                    <a:pt x="1292352" y="1402080"/>
                  </a:cubicBezTo>
                </a:path>
              </a:pathLst>
            </a:custGeom>
            <a:ln w="38100">
              <a:solidFill>
                <a:schemeClr val="tx2">
                  <a:lumMod val="40000"/>
                  <a:lumOff val="6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rot="16200000" flipH="1">
              <a:off x="8322608" y="3744044"/>
              <a:ext cx="387279" cy="420894"/>
            </a:xfrm>
            <a:custGeom>
              <a:avLst/>
              <a:gdLst>
                <a:gd name="connsiteX0" fmla="*/ 0 w 1292352"/>
                <a:gd name="connsiteY0" fmla="*/ 0 h 1404524"/>
                <a:gd name="connsiteX1" fmla="*/ 268224 w 1292352"/>
                <a:gd name="connsiteY1" fmla="*/ 1182624 h 1404524"/>
                <a:gd name="connsiteX2" fmla="*/ 1292352 w 1292352"/>
                <a:gd name="connsiteY2" fmla="*/ 1402080 h 140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2352" h="1404524">
                  <a:moveTo>
                    <a:pt x="0" y="0"/>
                  </a:moveTo>
                  <a:cubicBezTo>
                    <a:pt x="26416" y="474472"/>
                    <a:pt x="52832" y="948944"/>
                    <a:pt x="268224" y="1182624"/>
                  </a:cubicBezTo>
                  <a:cubicBezTo>
                    <a:pt x="483616" y="1416304"/>
                    <a:pt x="887984" y="1409192"/>
                    <a:pt x="1292352" y="1402080"/>
                  </a:cubicBezTo>
                </a:path>
              </a:pathLst>
            </a:custGeom>
            <a:ln w="38100">
              <a:solidFill>
                <a:schemeClr val="tx2">
                  <a:lumMod val="40000"/>
                  <a:lumOff val="6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8" t="9263" r="25000" b="8632"/>
          <a:stretch/>
        </p:blipFill>
        <p:spPr bwMode="auto">
          <a:xfrm>
            <a:off x="5921799" y="1920113"/>
            <a:ext cx="3069801" cy="318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curvatures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0400" y="2440676"/>
            <a:ext cx="7708900" cy="3606800"/>
            <a:chOff x="783230" y="2440676"/>
            <a:chExt cx="7708900" cy="3606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r="17395"/>
            <a:stretch/>
          </p:blipFill>
          <p:spPr>
            <a:xfrm>
              <a:off x="783230" y="2440676"/>
              <a:ext cx="3087428" cy="3606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9" r="29870"/>
            <a:stretch/>
          </p:blipFill>
          <p:spPr>
            <a:xfrm>
              <a:off x="3831229" y="2440676"/>
              <a:ext cx="2082801" cy="3606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0" r="25430"/>
            <a:stretch/>
          </p:blipFill>
          <p:spPr>
            <a:xfrm>
              <a:off x="6165566" y="2440677"/>
              <a:ext cx="2326564" cy="3606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7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lax-blo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955" t="10051" r="7458" b="6597"/>
          <a:stretch/>
        </p:blipFill>
        <p:spPr>
          <a:xfrm>
            <a:off x="4647647" y="3048000"/>
            <a:ext cx="4496353" cy="3781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pieces: Relaxation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How to paste parts together?</a:t>
            </a:r>
          </a:p>
          <a:p>
            <a:pPr lvl="1"/>
            <a:r>
              <a:rPr lang="en-US" dirty="0" smtClean="0"/>
              <a:t>Decouple from each other</a:t>
            </a:r>
          </a:p>
          <a:p>
            <a:r>
              <a:rPr lang="en-US" dirty="0" smtClean="0"/>
              <a:t>Key technique: Active relaxation</a:t>
            </a:r>
          </a:p>
          <a:p>
            <a:pPr lvl="1"/>
            <a:r>
              <a:rPr lang="en-US" dirty="0" smtClean="0"/>
              <a:t>(also using traction)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3505200"/>
            <a:ext cx="425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3-arm and graph? (cut next slide, even?)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031" y="3353636"/>
            <a:ext cx="3450169" cy="32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lob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779.9492"/>
                  </p14:bmkLst>
                </p14:media>
              </p:ext>
            </p:extLst>
          </p:nvPr>
        </p:nvPicPr>
        <p:blipFill rotWithShape="1">
          <a:blip r:embed="rId7">
            <a:lum bright="10000"/>
          </a:blip>
          <a:srcRect l="17592" t="2822" r="10720" b="14916"/>
          <a:stretch/>
        </p:blipFill>
        <p:spPr>
          <a:xfrm>
            <a:off x="76200" y="2969982"/>
            <a:ext cx="4452263" cy="3896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Compound structures</a:t>
            </a:r>
            <a:endParaRPr lang="en-US" sz="4400" baseline="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 rot="16200000" flipH="1">
            <a:off x="6245737" y="1140551"/>
            <a:ext cx="1461400" cy="2197462"/>
            <a:chOff x="1288141" y="958668"/>
            <a:chExt cx="1917482" cy="2883262"/>
          </a:xfrm>
        </p:grpSpPr>
        <p:sp>
          <p:nvSpPr>
            <p:cNvPr id="30" name="Oval 29"/>
            <p:cNvSpPr/>
            <p:nvPr/>
          </p:nvSpPr>
          <p:spPr>
            <a:xfrm>
              <a:off x="1288141" y="2057398"/>
              <a:ext cx="685800" cy="6858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1288141" y="958668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1288142" y="3156130"/>
              <a:ext cx="685800" cy="6858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2519822" y="958668"/>
              <a:ext cx="685800" cy="6858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519823" y="3156130"/>
              <a:ext cx="685800" cy="685800"/>
            </a:xfrm>
            <a:prstGeom prst="ellipse">
              <a:avLst/>
            </a:prstGeom>
            <a:solidFill>
              <a:srgbClr val="BF4DA7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2000" b="1" dirty="0"/>
                <a:t>5</a:t>
              </a:r>
              <a:endParaRPr lang="en-US" b="1" dirty="0"/>
            </a:p>
          </p:txBody>
        </p:sp>
        <p:cxnSp>
          <p:nvCxnSpPr>
            <p:cNvPr id="35" name="Straight Connector 34"/>
            <p:cNvCxnSpPr>
              <a:stCxn id="34" idx="0"/>
              <a:endCxn id="37" idx="4"/>
            </p:cNvCxnSpPr>
            <p:nvPr/>
          </p:nvCxnSpPr>
          <p:spPr>
            <a:xfrm flipV="1">
              <a:off x="2862722" y="2743200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0" idx="4"/>
              <a:endCxn id="32" idx="0"/>
            </p:cNvCxnSpPr>
            <p:nvPr/>
          </p:nvCxnSpPr>
          <p:spPr>
            <a:xfrm>
              <a:off x="1631043" y="2743200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519822" y="2057399"/>
              <a:ext cx="685800" cy="6858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2000" b="1" dirty="0" smtClean="0"/>
                <a:t>6</a:t>
              </a:r>
              <a:endParaRPr lang="en-US" b="1" dirty="0"/>
            </a:p>
          </p:txBody>
        </p:sp>
        <p:cxnSp>
          <p:nvCxnSpPr>
            <p:cNvPr id="38" name="Straight Connector 37"/>
            <p:cNvCxnSpPr>
              <a:stCxn id="30" idx="6"/>
              <a:endCxn id="37" idx="2"/>
            </p:cNvCxnSpPr>
            <p:nvPr/>
          </p:nvCxnSpPr>
          <p:spPr>
            <a:xfrm>
              <a:off x="1973943" y="2400300"/>
              <a:ext cx="545879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0" idx="0"/>
              <a:endCxn id="31" idx="4"/>
            </p:cNvCxnSpPr>
            <p:nvPr/>
          </p:nvCxnSpPr>
          <p:spPr>
            <a:xfrm flipV="1">
              <a:off x="1631043" y="1644469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7" idx="0"/>
              <a:endCxn id="33" idx="4"/>
            </p:cNvCxnSpPr>
            <p:nvPr/>
          </p:nvCxnSpPr>
          <p:spPr>
            <a:xfrm flipV="1">
              <a:off x="2862723" y="1644469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8489" r="17934" b="12733"/>
          <a:stretch/>
        </p:blipFill>
        <p:spPr bwMode="auto">
          <a:xfrm>
            <a:off x="4953000" y="3271857"/>
            <a:ext cx="3949700" cy="3509943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69430" y="1584300"/>
            <a:ext cx="2383370" cy="1385682"/>
            <a:chOff x="2286000" y="3181348"/>
            <a:chExt cx="3276600" cy="1905002"/>
          </a:xfrm>
        </p:grpSpPr>
        <p:sp>
          <p:nvSpPr>
            <p:cNvPr id="8" name="Oval 7"/>
            <p:cNvSpPr/>
            <p:nvPr/>
          </p:nvSpPr>
          <p:spPr>
            <a:xfrm>
              <a:off x="3581400" y="3181348"/>
              <a:ext cx="685800" cy="6858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4876800" y="3181348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581400" y="4400550"/>
              <a:ext cx="685800" cy="6858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0" y="3181348"/>
              <a:ext cx="685800" cy="6858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cxnSp>
          <p:nvCxnSpPr>
            <p:cNvPr id="12" name="Straight Connector 11"/>
            <p:cNvCxnSpPr>
              <a:stCxn id="8" idx="6"/>
              <a:endCxn id="9" idx="2"/>
            </p:cNvCxnSpPr>
            <p:nvPr/>
          </p:nvCxnSpPr>
          <p:spPr>
            <a:xfrm>
              <a:off x="4267200" y="3524248"/>
              <a:ext cx="6096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8" idx="4"/>
              <a:endCxn id="10" idx="0"/>
            </p:cNvCxnSpPr>
            <p:nvPr/>
          </p:nvCxnSpPr>
          <p:spPr>
            <a:xfrm>
              <a:off x="3924300" y="3867148"/>
              <a:ext cx="0" cy="533402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1" idx="6"/>
              <a:endCxn id="8" idx="2"/>
            </p:cNvCxnSpPr>
            <p:nvPr/>
          </p:nvCxnSpPr>
          <p:spPr>
            <a:xfrm>
              <a:off x="2971800" y="3524248"/>
              <a:ext cx="6096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74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associativity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0434" r="10434" b="10986"/>
          <a:stretch/>
        </p:blipFill>
        <p:spPr bwMode="auto">
          <a:xfrm>
            <a:off x="165100" y="3361243"/>
            <a:ext cx="4305300" cy="309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88" t="9898" r="11647" b="59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34676" y="1295399"/>
            <a:ext cx="1986277" cy="1878924"/>
            <a:chOff x="4953000" y="1139640"/>
            <a:chExt cx="3048000" cy="2883263"/>
          </a:xfrm>
        </p:grpSpPr>
        <p:sp>
          <p:nvSpPr>
            <p:cNvPr id="6" name="Oval 5"/>
            <p:cNvSpPr/>
            <p:nvPr/>
          </p:nvSpPr>
          <p:spPr>
            <a:xfrm>
              <a:off x="4953000" y="2238371"/>
              <a:ext cx="685800" cy="6858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953000" y="1139640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4953000" y="3337103"/>
              <a:ext cx="685800" cy="6858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315200" y="1139640"/>
              <a:ext cx="685800" cy="6858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315200" y="3337103"/>
              <a:ext cx="685800" cy="685800"/>
            </a:xfrm>
            <a:prstGeom prst="ellipse">
              <a:avLst/>
            </a:prstGeom>
            <a:solidFill>
              <a:srgbClr val="BF4DA7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</a:t>
              </a:r>
              <a:endParaRPr lang="en-US" b="1" dirty="0"/>
            </a:p>
          </p:txBody>
        </p:sp>
        <p:cxnSp>
          <p:nvCxnSpPr>
            <p:cNvPr id="11" name="Straight Connector 10"/>
            <p:cNvCxnSpPr>
              <a:stCxn id="10" idx="0"/>
              <a:endCxn id="13" idx="4"/>
            </p:cNvCxnSpPr>
            <p:nvPr/>
          </p:nvCxnSpPr>
          <p:spPr>
            <a:xfrm flipV="1">
              <a:off x="7658100" y="2924172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4"/>
              <a:endCxn id="8" idx="0"/>
            </p:cNvCxnSpPr>
            <p:nvPr/>
          </p:nvCxnSpPr>
          <p:spPr>
            <a:xfrm>
              <a:off x="5295900" y="2924172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315200" y="2238371"/>
              <a:ext cx="685800" cy="6858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6</a:t>
              </a:r>
              <a:endParaRPr lang="en-US" b="1" dirty="0"/>
            </a:p>
          </p:txBody>
        </p:sp>
        <p:cxnSp>
          <p:nvCxnSpPr>
            <p:cNvPr id="14" name="Straight Connector 13"/>
            <p:cNvCxnSpPr>
              <a:stCxn id="6" idx="6"/>
              <a:endCxn id="17" idx="2"/>
            </p:cNvCxnSpPr>
            <p:nvPr/>
          </p:nvCxnSpPr>
          <p:spPr>
            <a:xfrm>
              <a:off x="5638800" y="2581271"/>
              <a:ext cx="4953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6" idx="0"/>
              <a:endCxn id="7" idx="4"/>
            </p:cNvCxnSpPr>
            <p:nvPr/>
          </p:nvCxnSpPr>
          <p:spPr>
            <a:xfrm flipV="1">
              <a:off x="5295900" y="1825440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0"/>
              <a:endCxn id="9" idx="4"/>
            </p:cNvCxnSpPr>
            <p:nvPr/>
          </p:nvCxnSpPr>
          <p:spPr>
            <a:xfrm flipV="1">
              <a:off x="7658100" y="1825440"/>
              <a:ext cx="0" cy="412931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6134099" y="2238370"/>
              <a:ext cx="685800" cy="68579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7</a:t>
              </a:r>
              <a:endParaRPr lang="en-US" b="1" dirty="0"/>
            </a:p>
          </p:txBody>
        </p:sp>
        <p:cxnSp>
          <p:nvCxnSpPr>
            <p:cNvPr id="18" name="Straight Connector 17"/>
            <p:cNvCxnSpPr>
              <a:stCxn id="17" idx="6"/>
              <a:endCxn id="13" idx="2"/>
            </p:cNvCxnSpPr>
            <p:nvPr/>
          </p:nvCxnSpPr>
          <p:spPr>
            <a:xfrm>
              <a:off x="6819900" y="2581271"/>
              <a:ext cx="4953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91297"/>
            <a:ext cx="3373968" cy="32519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>
            <a:off x="5888566" y="1580682"/>
            <a:ext cx="2264834" cy="1314918"/>
            <a:chOff x="6027845" y="1224342"/>
            <a:chExt cx="2003028" cy="1162917"/>
          </a:xfrm>
        </p:grpSpPr>
        <p:sp>
          <p:nvSpPr>
            <p:cNvPr id="23" name="Oval 22"/>
            <p:cNvSpPr/>
            <p:nvPr/>
          </p:nvSpPr>
          <p:spPr>
            <a:xfrm>
              <a:off x="6027845" y="1940347"/>
              <a:ext cx="446912" cy="44691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6027845" y="1224342"/>
              <a:ext cx="446912" cy="44691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7583961" y="1224342"/>
              <a:ext cx="446912" cy="44691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6797528" y="1224342"/>
              <a:ext cx="446912" cy="44691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583961" y="1940347"/>
              <a:ext cx="446912" cy="446912"/>
            </a:xfrm>
            <a:prstGeom prst="ellipse">
              <a:avLst/>
            </a:prstGeom>
            <a:solidFill>
              <a:srgbClr val="BF4DA7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</a:t>
              </a:r>
              <a:endParaRPr lang="en-US" b="1" dirty="0"/>
            </a:p>
          </p:txBody>
        </p:sp>
        <p:cxnSp>
          <p:nvCxnSpPr>
            <p:cNvPr id="28" name="Straight Connector 27"/>
            <p:cNvCxnSpPr>
              <a:stCxn id="27" idx="2"/>
              <a:endCxn id="30" idx="6"/>
            </p:cNvCxnSpPr>
            <p:nvPr/>
          </p:nvCxnSpPr>
          <p:spPr>
            <a:xfrm flipH="1">
              <a:off x="7244439" y="2163803"/>
              <a:ext cx="339522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7" idx="0"/>
              <a:endCxn id="25" idx="4"/>
            </p:cNvCxnSpPr>
            <p:nvPr/>
          </p:nvCxnSpPr>
          <p:spPr>
            <a:xfrm flipV="1">
              <a:off x="7807417" y="1671254"/>
              <a:ext cx="0" cy="269093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797527" y="1940347"/>
              <a:ext cx="446912" cy="446912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6</a:t>
              </a:r>
              <a:endParaRPr lang="en-US" b="1" dirty="0"/>
            </a:p>
          </p:txBody>
        </p:sp>
        <p:cxnSp>
          <p:nvCxnSpPr>
            <p:cNvPr id="32" name="Straight Connector 31"/>
            <p:cNvCxnSpPr>
              <a:stCxn id="23" idx="0"/>
              <a:endCxn id="24" idx="4"/>
            </p:cNvCxnSpPr>
            <p:nvPr/>
          </p:nvCxnSpPr>
          <p:spPr>
            <a:xfrm flipV="1">
              <a:off x="6251301" y="1671254"/>
              <a:ext cx="0" cy="269093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0" idx="0"/>
              <a:endCxn id="26" idx="4"/>
            </p:cNvCxnSpPr>
            <p:nvPr/>
          </p:nvCxnSpPr>
          <p:spPr>
            <a:xfrm flipV="1">
              <a:off x="7020983" y="1671254"/>
              <a:ext cx="1" cy="269093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3" idx="6"/>
              <a:endCxn id="30" idx="2"/>
            </p:cNvCxnSpPr>
            <p:nvPr/>
          </p:nvCxnSpPr>
          <p:spPr>
            <a:xfrm>
              <a:off x="6474757" y="2163803"/>
              <a:ext cx="32277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split4lobewbod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bright="15000"/>
          </a:blip>
          <a:srcRect l="19534" t="11831" r="14595" b="14185"/>
          <a:stretch/>
        </p:blipFill>
        <p:spPr>
          <a:xfrm>
            <a:off x="304800" y="3268340"/>
            <a:ext cx="4191000" cy="35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4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robust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Programming\tmp\457hackedmeshtest-alt\doc\crap\fourlobewithbody-small-whitebk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247" r="15082" b="5270"/>
          <a:stretch/>
        </p:blipFill>
        <p:spPr bwMode="auto">
          <a:xfrm>
            <a:off x="457200" y="1549951"/>
            <a:ext cx="2819400" cy="19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Programming\tmp\457hackedmeshtest-alt\doc\crap\fourlobewithbody-large-whitebk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15338" r="12569" b="13149"/>
          <a:stretch/>
        </p:blipFill>
        <p:spPr bwMode="auto">
          <a:xfrm>
            <a:off x="3605841" y="2514600"/>
            <a:ext cx="555574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6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10878" r="20561" b="15219"/>
          <a:stretch/>
        </p:blipFill>
        <p:spPr bwMode="auto">
          <a:xfrm>
            <a:off x="6751072" y="1242811"/>
            <a:ext cx="2305319" cy="239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063" b="152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How robust is it?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4754563"/>
          </a:xfrm>
        </p:spPr>
        <p:txBody>
          <a:bodyPr/>
          <a:lstStyle/>
          <a:p>
            <a:r>
              <a:rPr lang="en-US" dirty="0" smtClean="0"/>
              <a:t>Vary substrate properties</a:t>
            </a:r>
          </a:p>
          <a:p>
            <a:pPr lvl="1"/>
            <a:r>
              <a:rPr lang="en-US" dirty="0" smtClean="0"/>
              <a:t>Stiff: works w/o traction</a:t>
            </a:r>
          </a:p>
          <a:p>
            <a:pPr lvl="1"/>
            <a:r>
              <a:rPr lang="en-US" dirty="0" smtClean="0"/>
              <a:t>Default: requires both</a:t>
            </a:r>
          </a:p>
          <a:p>
            <a:pPr lvl="2"/>
            <a:r>
              <a:rPr lang="en-US" dirty="0" smtClean="0"/>
              <a:t>(or at least traction relaxation)</a:t>
            </a:r>
          </a:p>
          <a:p>
            <a:pPr lvl="1"/>
            <a:r>
              <a:rPr lang="en-US" dirty="0" smtClean="0"/>
              <a:t>Soft: </a:t>
            </a:r>
            <a:r>
              <a:rPr lang="en-US" i="1" dirty="0" smtClean="0"/>
              <a:t>sometimes</a:t>
            </a:r>
            <a:r>
              <a:rPr lang="en-US" dirty="0" smtClean="0"/>
              <a:t> works w/o either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3" t="12912" r="16932" b="14278"/>
          <a:stretch/>
        </p:blipFill>
        <p:spPr bwMode="auto">
          <a:xfrm>
            <a:off x="6751071" y="3810000"/>
            <a:ext cx="2305319" cy="24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1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4941" r="16725" b="13963"/>
          <a:stretch/>
        </p:blipFill>
        <p:spPr bwMode="auto">
          <a:xfrm>
            <a:off x="3049730" y="4431548"/>
            <a:ext cx="2676271" cy="235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875" r="16725" b="139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2" name="Elbow Connector 21"/>
          <p:cNvCxnSpPr/>
          <p:nvPr/>
        </p:nvCxnSpPr>
        <p:spPr>
          <a:xfrm flipV="1">
            <a:off x="4876800" y="2133600"/>
            <a:ext cx="1681230" cy="609600"/>
          </a:xfrm>
          <a:prstGeom prst="bentConnector3">
            <a:avLst>
              <a:gd name="adj1" fmla="val 906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4876800" y="2743200"/>
            <a:ext cx="1681230" cy="1219200"/>
          </a:xfrm>
          <a:prstGeom prst="bentConnector3">
            <a:avLst>
              <a:gd name="adj1" fmla="val 906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1905000" y="4431548"/>
            <a:ext cx="990600" cy="292852"/>
          </a:xfrm>
          <a:prstGeom prst="bentConnector3">
            <a:avLst>
              <a:gd name="adj1" fmla="val 59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4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Mechanism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Closed-loop control everywhere</a:t>
            </a:r>
          </a:p>
          <a:p>
            <a:r>
              <a:rPr lang="en-US" dirty="0" smtClean="0"/>
              <a:t>Body plan patterning: Constraint propagation</a:t>
            </a:r>
          </a:p>
          <a:p>
            <a:r>
              <a:rPr lang="en-US" dirty="0" smtClean="0"/>
              <a:t>Geometric sensing</a:t>
            </a:r>
          </a:p>
          <a:p>
            <a:r>
              <a:rPr lang="en-US" dirty="0" smtClean="0"/>
              <a:t>Feature actuation: Traction &amp; bending</a:t>
            </a:r>
          </a:p>
          <a:p>
            <a:r>
              <a:rPr lang="en-US" dirty="0" smtClean="0"/>
              <a:t>Combination by relaxation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Recap: Partial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3414"/>
            <a:ext cx="8229600" cy="378978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3 examples: </a:t>
            </a:r>
          </a:p>
          <a:p>
            <a:pPr lvl="1"/>
            <a:r>
              <a:rPr lang="en-US" dirty="0" smtClean="0"/>
              <a:t>Body plan patterning</a:t>
            </a:r>
          </a:p>
          <a:p>
            <a:pPr lvl="1"/>
            <a:r>
              <a:rPr lang="en-US" dirty="0" smtClean="0"/>
              <a:t>Geometry sensing</a:t>
            </a:r>
          </a:p>
          <a:p>
            <a:pPr lvl="1"/>
            <a:r>
              <a:rPr lang="en-US" dirty="0" smtClean="0"/>
              <a:t>Geometry actuation</a:t>
            </a:r>
          </a:p>
          <a:p>
            <a:r>
              <a:rPr lang="en-US" dirty="0" smtClean="0"/>
              <a:t>Benefits: Speed, </a:t>
            </a:r>
            <a:r>
              <a:rPr lang="en-US" dirty="0"/>
              <a:t>D</a:t>
            </a:r>
            <a:r>
              <a:rPr lang="en-US" dirty="0" smtClean="0"/>
              <a:t>esign complexity, Robustness, Range of applicability</a:t>
            </a:r>
          </a:p>
          <a:p>
            <a:r>
              <a:rPr lang="en-US" dirty="0" smtClean="0"/>
              <a:t>Solved problems that otherwise resisted solution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371601" y="997725"/>
            <a:ext cx="6317380" cy="1974075"/>
            <a:chOff x="1371601" y="997725"/>
            <a:chExt cx="6317380" cy="1974075"/>
          </a:xfrm>
        </p:grpSpPr>
        <p:grpSp>
          <p:nvGrpSpPr>
            <p:cNvPr id="36" name="Group 35"/>
            <p:cNvGrpSpPr/>
            <p:nvPr/>
          </p:nvGrpSpPr>
          <p:grpSpPr>
            <a:xfrm>
              <a:off x="1371601" y="1200190"/>
              <a:ext cx="6317380" cy="1466809"/>
              <a:chOff x="1195092" y="3323548"/>
              <a:chExt cx="6781368" cy="157454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572000" y="3326957"/>
                <a:ext cx="1066799" cy="63907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 smtClean="0">
                    <a:solidFill>
                      <a:schemeClr val="tx1"/>
                    </a:solidFill>
                  </a:rPr>
                  <a:t>Actuator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572000" y="4274457"/>
                <a:ext cx="1066800" cy="62363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 smtClean="0">
                    <a:solidFill>
                      <a:schemeClr val="tx1"/>
                    </a:solidFill>
                  </a:rPr>
                  <a:t>Sensor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95092" y="3323548"/>
                <a:ext cx="14695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i="1" dirty="0" smtClean="0"/>
                  <a:t>Goal specification</a:t>
                </a:r>
                <a:endParaRPr lang="en-US" i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757261" y="3323548"/>
                <a:ext cx="12191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Spatial structures</a:t>
                </a:r>
                <a:endParaRPr lang="en-US" i="1" dirty="0"/>
              </a:p>
            </p:txBody>
          </p:sp>
          <p:cxnSp>
            <p:nvCxnSpPr>
              <p:cNvPr id="41" name="Elbow Connector 40"/>
              <p:cNvCxnSpPr>
                <a:stCxn id="38" idx="1"/>
                <a:endCxn id="44" idx="4"/>
              </p:cNvCxnSpPr>
              <p:nvPr/>
            </p:nvCxnSpPr>
            <p:spPr>
              <a:xfrm rot="10800000">
                <a:off x="3657602" y="3951514"/>
                <a:ext cx="914399" cy="634760"/>
              </a:xfrm>
              <a:prstGeom prst="bentConnector2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lbow Connector 41"/>
              <p:cNvCxnSpPr>
                <a:stCxn id="37" idx="3"/>
                <a:endCxn id="38" idx="3"/>
              </p:cNvCxnSpPr>
              <p:nvPr/>
            </p:nvCxnSpPr>
            <p:spPr>
              <a:xfrm>
                <a:off x="5638800" y="3646493"/>
                <a:ext cx="13633" cy="939780"/>
              </a:xfrm>
              <a:prstGeom prst="bentConnector3">
                <a:avLst>
                  <a:gd name="adj1" fmla="val 2942858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Elbow Connector 42"/>
              <p:cNvCxnSpPr>
                <a:stCxn id="44" idx="6"/>
                <a:endCxn id="37" idx="1"/>
              </p:cNvCxnSpPr>
              <p:nvPr/>
            </p:nvCxnSpPr>
            <p:spPr>
              <a:xfrm flipV="1">
                <a:off x="3962400" y="3646493"/>
                <a:ext cx="609600" cy="220"/>
              </a:xfrm>
              <a:prstGeom prst="bentConnector3">
                <a:avLst>
                  <a:gd name="adj1" fmla="val 50000"/>
                </a:avLst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3352800" y="3341914"/>
                <a:ext cx="609600" cy="6096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3581400" y="3657600"/>
                <a:ext cx="1524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37" idx="3"/>
                <a:endCxn id="40" idx="1"/>
              </p:cNvCxnSpPr>
              <p:nvPr/>
            </p:nvCxnSpPr>
            <p:spPr>
              <a:xfrm>
                <a:off x="5638800" y="3646493"/>
                <a:ext cx="1118461" cy="22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>
                <a:stCxn id="39" idx="3"/>
                <a:endCxn id="44" idx="2"/>
              </p:cNvCxnSpPr>
              <p:nvPr/>
            </p:nvCxnSpPr>
            <p:spPr>
              <a:xfrm>
                <a:off x="2664662" y="3646713"/>
                <a:ext cx="688137" cy="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>
              <a:off x="4666440" y="997725"/>
              <a:ext cx="993808" cy="59534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Actuator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644992" y="1385453"/>
              <a:ext cx="993808" cy="59534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Actuator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204484" y="2182452"/>
              <a:ext cx="993808" cy="5809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Sensor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581855" y="2390838"/>
              <a:ext cx="993808" cy="58096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Sensor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8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091" y="1524000"/>
            <a:ext cx="7315818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[Image of regenerating planarians;</a:t>
            </a:r>
          </a:p>
          <a:p>
            <a:pPr algn="ctr"/>
            <a:r>
              <a:rPr lang="en-US" sz="2800" dirty="0" smtClean="0"/>
              <a:t>Removed for copyright reasons]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Morphogenesis as homeostasis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78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Selected references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38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Foam-inspired modeling</a:t>
            </a:r>
          </a:p>
          <a:p>
            <a:pPr lvl="1"/>
            <a:r>
              <a:rPr lang="en-US" dirty="0" smtClean="0"/>
              <a:t>Radhika Nagpal, Ankit Patel, and Matthew C. Gibson. Epithelial topology. </a:t>
            </a:r>
            <a:r>
              <a:rPr lang="en-US" i="1" dirty="0" err="1" smtClean="0"/>
              <a:t>BioEssays</a:t>
            </a:r>
            <a:r>
              <a:rPr lang="en-US" dirty="0" smtClean="0"/>
              <a:t>, 30(3), 2008.</a:t>
            </a:r>
          </a:p>
          <a:p>
            <a:pPr lvl="1"/>
            <a:r>
              <a:rPr lang="en-US" dirty="0" err="1" smtClean="0"/>
              <a:t>Xiaoguang</a:t>
            </a:r>
            <a:r>
              <a:rPr lang="en-US" dirty="0" smtClean="0"/>
              <a:t> Chen and G Wayne </a:t>
            </a:r>
            <a:r>
              <a:rPr lang="en-US" dirty="0" err="1" smtClean="0"/>
              <a:t>Brodland</a:t>
            </a:r>
            <a:r>
              <a:rPr lang="en-US" dirty="0" smtClean="0"/>
              <a:t>. Multi-scale finite element modeling allows the mechanics of amphibian </a:t>
            </a:r>
            <a:r>
              <a:rPr lang="en-US" dirty="0" err="1" smtClean="0"/>
              <a:t>neurulation</a:t>
            </a:r>
            <a:r>
              <a:rPr lang="en-US" dirty="0" smtClean="0"/>
              <a:t> to be elucidated. </a:t>
            </a:r>
            <a:r>
              <a:rPr lang="en-US" i="1" dirty="0" smtClean="0"/>
              <a:t>Physical Biology</a:t>
            </a:r>
            <a:r>
              <a:rPr lang="en-US" dirty="0" smtClean="0"/>
              <a:t>, 5(1):015003, 2008.</a:t>
            </a:r>
          </a:p>
          <a:p>
            <a:pPr lvl="1"/>
            <a:r>
              <a:rPr lang="en-US" dirty="0" smtClean="0"/>
              <a:t>G. Wayne </a:t>
            </a:r>
            <a:r>
              <a:rPr lang="en-US" dirty="0" err="1" smtClean="0"/>
              <a:t>Brodland</a:t>
            </a:r>
            <a:r>
              <a:rPr lang="en-US" dirty="0" smtClean="0"/>
              <a:t>. Do </a:t>
            </a:r>
            <a:r>
              <a:rPr lang="en-US" dirty="0" err="1" smtClean="0"/>
              <a:t>lamellipodia</a:t>
            </a:r>
            <a:r>
              <a:rPr lang="en-US" dirty="0" smtClean="0"/>
              <a:t> have the mechanical capacity to drive convergent extension? </a:t>
            </a:r>
            <a:r>
              <a:rPr lang="en-US" i="1" dirty="0" smtClean="0"/>
              <a:t>International Journal of Developmental Biology</a:t>
            </a:r>
            <a:r>
              <a:rPr lang="en-US" dirty="0" smtClean="0"/>
              <a:t>, 50:151-155, 2006.</a:t>
            </a:r>
          </a:p>
          <a:p>
            <a:r>
              <a:rPr lang="en-US" dirty="0" smtClean="0"/>
              <a:t>Computational patterning models</a:t>
            </a:r>
          </a:p>
          <a:p>
            <a:pPr lvl="1"/>
            <a:r>
              <a:rPr lang="en-US" dirty="0" smtClean="0"/>
              <a:t>Jacob Beal. Functional blueprints: An approach to modularity in grown systems. In </a:t>
            </a:r>
            <a:r>
              <a:rPr lang="en-US" i="1" dirty="0" smtClean="0"/>
              <a:t>International Conference on Swarm Intelligence</a:t>
            </a:r>
            <a:r>
              <a:rPr lang="en-US" dirty="0" smtClean="0"/>
              <a:t>, 2010.</a:t>
            </a:r>
          </a:p>
          <a:p>
            <a:pPr lvl="1"/>
            <a:r>
              <a:rPr lang="en-US" dirty="0" smtClean="0"/>
              <a:t>R. Doursat. Programmable architectures that are complex and self-organized: from morphogenesis to engineering. In S. Bullock, et. al., eds., </a:t>
            </a:r>
            <a:r>
              <a:rPr lang="en-US" i="1" dirty="0" smtClean="0"/>
              <a:t>ALIFE XI</a:t>
            </a:r>
            <a:r>
              <a:rPr lang="en-US" dirty="0" smtClean="0"/>
              <a:t>, p. 181-188. MIT Press, 2008.</a:t>
            </a:r>
          </a:p>
          <a:p>
            <a:pPr lvl="1"/>
            <a:r>
              <a:rPr lang="en-US" dirty="0" smtClean="0"/>
              <a:t>Daniel </a:t>
            </a:r>
            <a:r>
              <a:rPr lang="en-US" dirty="0" err="1" smtClean="0"/>
              <a:t>Yamins</a:t>
            </a:r>
            <a:r>
              <a:rPr lang="en-US" dirty="0" smtClean="0"/>
              <a:t>. </a:t>
            </a:r>
            <a:r>
              <a:rPr lang="en-US" i="1" dirty="0" smtClean="0"/>
              <a:t>A Theory of Local-to-Global Algorithms for One-Dimensional Spatial Multi-Agent Systems</a:t>
            </a:r>
            <a:r>
              <a:rPr lang="en-US" dirty="0" smtClean="0"/>
              <a:t>. PhD thesis, Harvard, December 2007.</a:t>
            </a:r>
          </a:p>
          <a:p>
            <a:pPr lvl="1"/>
            <a:r>
              <a:rPr lang="en-US" dirty="0" smtClean="0"/>
              <a:t>Radhika Nagpal. </a:t>
            </a:r>
            <a:r>
              <a:rPr lang="en-US" i="1" dirty="0" smtClean="0"/>
              <a:t>Programmable Self-Assembly: Constructing Global Shape using Biologically-inspired Local Interactions and Origami Mathematics</a:t>
            </a:r>
            <a:r>
              <a:rPr lang="en-US" dirty="0" smtClean="0"/>
              <a:t>. PhD thesis, MIT, 2001.</a:t>
            </a:r>
          </a:p>
          <a:p>
            <a:r>
              <a:rPr lang="en-US" dirty="0" smtClean="0"/>
              <a:t>Regeneration</a:t>
            </a:r>
          </a:p>
          <a:p>
            <a:pPr lvl="1"/>
            <a:r>
              <a:rPr lang="en-US" dirty="0" smtClean="0"/>
              <a:t>V. French. Pattern regulation and regeneration. </a:t>
            </a:r>
            <a:r>
              <a:rPr lang="en-US" i="1" dirty="0" smtClean="0"/>
              <a:t>Philosophical Transactions of the Royal Society of London. B, Biological Sciences</a:t>
            </a:r>
            <a:r>
              <a:rPr lang="en-US" dirty="0" smtClean="0"/>
              <a:t>, 295(1078):601-617, 1981.</a:t>
            </a:r>
          </a:p>
          <a:p>
            <a:pPr lvl="1"/>
            <a:r>
              <a:rPr lang="en-US" dirty="0" smtClean="0"/>
              <a:t>Jay E. </a:t>
            </a:r>
            <a:r>
              <a:rPr lang="en-US" dirty="0" err="1" smtClean="0"/>
              <a:t>Mittenthal</a:t>
            </a:r>
            <a:r>
              <a:rPr lang="en-US" dirty="0" smtClean="0"/>
              <a:t>. The rule of normal neighbors: A hypothesis for morphogenetic pattern regulation. </a:t>
            </a:r>
            <a:r>
              <a:rPr lang="en-US" i="1" dirty="0" smtClean="0"/>
              <a:t>Developmental Biology</a:t>
            </a:r>
            <a:r>
              <a:rPr lang="en-US" dirty="0" smtClean="0"/>
              <a:t>, 88(1):15-26, 1981.</a:t>
            </a:r>
          </a:p>
          <a:p>
            <a:pPr lvl="1"/>
            <a:r>
              <a:rPr lang="en-US" dirty="0" smtClean="0"/>
              <a:t>Hans </a:t>
            </a:r>
            <a:r>
              <a:rPr lang="en-US" dirty="0" err="1" smtClean="0"/>
              <a:t>Meinhardt</a:t>
            </a:r>
            <a:r>
              <a:rPr lang="en-US" dirty="0" smtClean="0"/>
              <a:t>. Biological pattern formation as a complex dynamic phenomenon. In Alessandra Carbone, </a:t>
            </a:r>
            <a:r>
              <a:rPr lang="en-US" dirty="0" err="1" smtClean="0"/>
              <a:t>Misha</a:t>
            </a:r>
            <a:r>
              <a:rPr lang="en-US" dirty="0" smtClean="0"/>
              <a:t> </a:t>
            </a:r>
            <a:r>
              <a:rPr lang="en-US" dirty="0" err="1" smtClean="0"/>
              <a:t>Gromov</a:t>
            </a:r>
            <a:r>
              <a:rPr lang="en-US" dirty="0" smtClean="0"/>
              <a:t>, and </a:t>
            </a:r>
            <a:r>
              <a:rPr lang="en-US" dirty="0" err="1" smtClean="0"/>
              <a:t>Przemyslaw</a:t>
            </a:r>
            <a:r>
              <a:rPr lang="en-US" dirty="0" smtClean="0"/>
              <a:t> </a:t>
            </a:r>
            <a:r>
              <a:rPr lang="en-US" dirty="0" err="1" smtClean="0"/>
              <a:t>Prusinkiewicz</a:t>
            </a:r>
            <a:r>
              <a:rPr lang="en-US" dirty="0" smtClean="0"/>
              <a:t>, eds., </a:t>
            </a:r>
            <a:r>
              <a:rPr lang="en-US" i="1" dirty="0" smtClean="0"/>
              <a:t>Pattern Formation in Biology, Vision, and Dynamics</a:t>
            </a:r>
            <a:r>
              <a:rPr lang="en-US" dirty="0" smtClean="0"/>
              <a:t>, p. 99-132. World </a:t>
            </a:r>
            <a:r>
              <a:rPr lang="en-US" dirty="0" err="1" smtClean="0"/>
              <a:t>Scientfic</a:t>
            </a:r>
            <a:r>
              <a:rPr lang="en-US" dirty="0" smtClean="0"/>
              <a:t>, 2000.</a:t>
            </a:r>
          </a:p>
        </p:txBody>
      </p:sp>
    </p:spTree>
    <p:extLst>
      <p:ext uri="{BB962C8B-B14F-4D97-AF65-F5344CB8AC3E}">
        <p14:creationId xmlns:p14="http://schemas.microsoft.com/office/powerpoint/2010/main" val="2848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Controllers &amp; redundancy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927689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does homeostasis mean?</a:t>
            </a:r>
          </a:p>
          <a:p>
            <a:pPr lvl="1"/>
            <a:r>
              <a:rPr lang="en-US" dirty="0" smtClean="0"/>
              <a:t>Feedback!</a:t>
            </a:r>
          </a:p>
          <a:p>
            <a:pPr lvl="1"/>
            <a:r>
              <a:rPr lang="en-US" dirty="0" smtClean="0"/>
              <a:t>Morphology: Difficult example</a:t>
            </a:r>
          </a:p>
          <a:p>
            <a:r>
              <a:rPr lang="en-US" dirty="0" smtClean="0"/>
              <a:t>Sensor-actuator loops</a:t>
            </a:r>
          </a:p>
        </p:txBody>
      </p:sp>
      <p:grpSp>
        <p:nvGrpSpPr>
          <p:cNvPr id="1098" name="Group 1097"/>
          <p:cNvGrpSpPr/>
          <p:nvPr/>
        </p:nvGrpSpPr>
        <p:grpSpPr>
          <a:xfrm>
            <a:off x="5860630" y="-381000"/>
            <a:ext cx="2826170" cy="4724400"/>
            <a:chOff x="5496299" y="2071586"/>
            <a:chExt cx="2826170" cy="472440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 bwMode="auto">
            <a:xfrm>
              <a:off x="5496299" y="4686293"/>
              <a:ext cx="875544" cy="720500"/>
              <a:chOff x="2304" y="1686"/>
              <a:chExt cx="1152" cy="948"/>
            </a:xfrm>
          </p:grpSpPr>
          <p:sp>
            <p:nvSpPr>
              <p:cNvPr id="9" name="AutoShape 6"/>
              <p:cNvSpPr>
                <a:spLocks noChangeAspect="1" noChangeArrowheads="1" noTextEdit="1"/>
              </p:cNvSpPr>
              <p:nvPr/>
            </p:nvSpPr>
            <p:spPr bwMode="auto">
              <a:xfrm>
                <a:off x="2304" y="1686"/>
                <a:ext cx="1152" cy="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526" y="1703"/>
                <a:ext cx="930" cy="931"/>
              </a:xfrm>
              <a:custGeom>
                <a:avLst/>
                <a:gdLst>
                  <a:gd name="T0" fmla="*/ 1024 w 1860"/>
                  <a:gd name="T1" fmla="*/ 5 h 1863"/>
                  <a:gd name="T2" fmla="*/ 1162 w 1860"/>
                  <a:gd name="T3" fmla="*/ 30 h 1863"/>
                  <a:gd name="T4" fmla="*/ 1291 w 1860"/>
                  <a:gd name="T5" fmla="*/ 74 h 1863"/>
                  <a:gd name="T6" fmla="*/ 1412 w 1860"/>
                  <a:gd name="T7" fmla="*/ 136 h 1863"/>
                  <a:gd name="T8" fmla="*/ 1521 w 1860"/>
                  <a:gd name="T9" fmla="*/ 214 h 1863"/>
                  <a:gd name="T10" fmla="*/ 1618 w 1860"/>
                  <a:gd name="T11" fmla="*/ 307 h 1863"/>
                  <a:gd name="T12" fmla="*/ 1701 w 1860"/>
                  <a:gd name="T13" fmla="*/ 412 h 1863"/>
                  <a:gd name="T14" fmla="*/ 1768 w 1860"/>
                  <a:gd name="T15" fmla="*/ 529 h 1863"/>
                  <a:gd name="T16" fmla="*/ 1819 w 1860"/>
                  <a:gd name="T17" fmla="*/ 656 h 1863"/>
                  <a:gd name="T18" fmla="*/ 1850 w 1860"/>
                  <a:gd name="T19" fmla="*/ 791 h 1863"/>
                  <a:gd name="T20" fmla="*/ 1860 w 1860"/>
                  <a:gd name="T21" fmla="*/ 933 h 1863"/>
                  <a:gd name="T22" fmla="*/ 1850 w 1860"/>
                  <a:gd name="T23" fmla="*/ 1075 h 1863"/>
                  <a:gd name="T24" fmla="*/ 1819 w 1860"/>
                  <a:gd name="T25" fmla="*/ 1209 h 1863"/>
                  <a:gd name="T26" fmla="*/ 1768 w 1860"/>
                  <a:gd name="T27" fmla="*/ 1336 h 1863"/>
                  <a:gd name="T28" fmla="*/ 1701 w 1860"/>
                  <a:gd name="T29" fmla="*/ 1453 h 1863"/>
                  <a:gd name="T30" fmla="*/ 1618 w 1860"/>
                  <a:gd name="T31" fmla="*/ 1559 h 1863"/>
                  <a:gd name="T32" fmla="*/ 1521 w 1860"/>
                  <a:gd name="T33" fmla="*/ 1651 h 1863"/>
                  <a:gd name="T34" fmla="*/ 1412 w 1860"/>
                  <a:gd name="T35" fmla="*/ 1728 h 1863"/>
                  <a:gd name="T36" fmla="*/ 1291 w 1860"/>
                  <a:gd name="T37" fmla="*/ 1790 h 1863"/>
                  <a:gd name="T38" fmla="*/ 1162 w 1860"/>
                  <a:gd name="T39" fmla="*/ 1834 h 1863"/>
                  <a:gd name="T40" fmla="*/ 1024 w 1860"/>
                  <a:gd name="T41" fmla="*/ 1858 h 1863"/>
                  <a:gd name="T42" fmla="*/ 883 w 1860"/>
                  <a:gd name="T43" fmla="*/ 1862 h 1863"/>
                  <a:gd name="T44" fmla="*/ 743 w 1860"/>
                  <a:gd name="T45" fmla="*/ 1845 h 1863"/>
                  <a:gd name="T46" fmla="*/ 611 w 1860"/>
                  <a:gd name="T47" fmla="*/ 1807 h 1863"/>
                  <a:gd name="T48" fmla="*/ 487 w 1860"/>
                  <a:gd name="T49" fmla="*/ 1751 h 1863"/>
                  <a:gd name="T50" fmla="*/ 374 w 1860"/>
                  <a:gd name="T51" fmla="*/ 1679 h 1863"/>
                  <a:gd name="T52" fmla="*/ 273 w 1860"/>
                  <a:gd name="T53" fmla="*/ 1591 h 1863"/>
                  <a:gd name="T54" fmla="*/ 185 w 1860"/>
                  <a:gd name="T55" fmla="*/ 1490 h 1863"/>
                  <a:gd name="T56" fmla="*/ 113 w 1860"/>
                  <a:gd name="T57" fmla="*/ 1377 h 1863"/>
                  <a:gd name="T58" fmla="*/ 56 w 1860"/>
                  <a:gd name="T59" fmla="*/ 1253 h 1863"/>
                  <a:gd name="T60" fmla="*/ 18 w 1860"/>
                  <a:gd name="T61" fmla="*/ 1121 h 1863"/>
                  <a:gd name="T62" fmla="*/ 1 w 1860"/>
                  <a:gd name="T63" fmla="*/ 981 h 1863"/>
                  <a:gd name="T64" fmla="*/ 4 w 1860"/>
                  <a:gd name="T65" fmla="*/ 838 h 1863"/>
                  <a:gd name="T66" fmla="*/ 30 w 1860"/>
                  <a:gd name="T67" fmla="*/ 700 h 1863"/>
                  <a:gd name="T68" fmla="*/ 74 w 1860"/>
                  <a:gd name="T69" fmla="*/ 571 h 1863"/>
                  <a:gd name="T70" fmla="*/ 135 w 1860"/>
                  <a:gd name="T71" fmla="*/ 450 h 1863"/>
                  <a:gd name="T72" fmla="*/ 213 w 1860"/>
                  <a:gd name="T73" fmla="*/ 340 h 1863"/>
                  <a:gd name="T74" fmla="*/ 305 w 1860"/>
                  <a:gd name="T75" fmla="*/ 244 h 1863"/>
                  <a:gd name="T76" fmla="*/ 411 w 1860"/>
                  <a:gd name="T77" fmla="*/ 161 h 1863"/>
                  <a:gd name="T78" fmla="*/ 528 w 1860"/>
                  <a:gd name="T79" fmla="*/ 93 h 1863"/>
                  <a:gd name="T80" fmla="*/ 654 w 1860"/>
                  <a:gd name="T81" fmla="*/ 43 h 1863"/>
                  <a:gd name="T82" fmla="*/ 788 w 1860"/>
                  <a:gd name="T83" fmla="*/ 11 h 1863"/>
                  <a:gd name="T84" fmla="*/ 930 w 1860"/>
                  <a:gd name="T85" fmla="*/ 0 h 1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60" h="1863">
                    <a:moveTo>
                      <a:pt x="930" y="0"/>
                    </a:moveTo>
                    <a:lnTo>
                      <a:pt x="977" y="2"/>
                    </a:lnTo>
                    <a:lnTo>
                      <a:pt x="1024" y="5"/>
                    </a:lnTo>
                    <a:lnTo>
                      <a:pt x="1072" y="11"/>
                    </a:lnTo>
                    <a:lnTo>
                      <a:pt x="1117" y="20"/>
                    </a:lnTo>
                    <a:lnTo>
                      <a:pt x="1162" y="30"/>
                    </a:lnTo>
                    <a:lnTo>
                      <a:pt x="1205" y="43"/>
                    </a:lnTo>
                    <a:lnTo>
                      <a:pt x="1249" y="57"/>
                    </a:lnTo>
                    <a:lnTo>
                      <a:pt x="1291" y="74"/>
                    </a:lnTo>
                    <a:lnTo>
                      <a:pt x="1332" y="93"/>
                    </a:lnTo>
                    <a:lnTo>
                      <a:pt x="1372" y="113"/>
                    </a:lnTo>
                    <a:lnTo>
                      <a:pt x="1412" y="136"/>
                    </a:lnTo>
                    <a:lnTo>
                      <a:pt x="1449" y="161"/>
                    </a:lnTo>
                    <a:lnTo>
                      <a:pt x="1485" y="186"/>
                    </a:lnTo>
                    <a:lnTo>
                      <a:pt x="1521" y="214"/>
                    </a:lnTo>
                    <a:lnTo>
                      <a:pt x="1555" y="244"/>
                    </a:lnTo>
                    <a:lnTo>
                      <a:pt x="1587" y="275"/>
                    </a:lnTo>
                    <a:lnTo>
                      <a:pt x="1618" y="307"/>
                    </a:lnTo>
                    <a:lnTo>
                      <a:pt x="1647" y="340"/>
                    </a:lnTo>
                    <a:lnTo>
                      <a:pt x="1674" y="376"/>
                    </a:lnTo>
                    <a:lnTo>
                      <a:pt x="1701" y="412"/>
                    </a:lnTo>
                    <a:lnTo>
                      <a:pt x="1725" y="450"/>
                    </a:lnTo>
                    <a:lnTo>
                      <a:pt x="1747" y="489"/>
                    </a:lnTo>
                    <a:lnTo>
                      <a:pt x="1768" y="529"/>
                    </a:lnTo>
                    <a:lnTo>
                      <a:pt x="1786" y="571"/>
                    </a:lnTo>
                    <a:lnTo>
                      <a:pt x="1804" y="614"/>
                    </a:lnTo>
                    <a:lnTo>
                      <a:pt x="1819" y="656"/>
                    </a:lnTo>
                    <a:lnTo>
                      <a:pt x="1830" y="700"/>
                    </a:lnTo>
                    <a:lnTo>
                      <a:pt x="1842" y="745"/>
                    </a:lnTo>
                    <a:lnTo>
                      <a:pt x="1850" y="791"/>
                    </a:lnTo>
                    <a:lnTo>
                      <a:pt x="1855" y="838"/>
                    </a:lnTo>
                    <a:lnTo>
                      <a:pt x="1859" y="886"/>
                    </a:lnTo>
                    <a:lnTo>
                      <a:pt x="1860" y="933"/>
                    </a:lnTo>
                    <a:lnTo>
                      <a:pt x="1859" y="981"/>
                    </a:lnTo>
                    <a:lnTo>
                      <a:pt x="1855" y="1029"/>
                    </a:lnTo>
                    <a:lnTo>
                      <a:pt x="1850" y="1075"/>
                    </a:lnTo>
                    <a:lnTo>
                      <a:pt x="1842" y="1121"/>
                    </a:lnTo>
                    <a:lnTo>
                      <a:pt x="1830" y="1166"/>
                    </a:lnTo>
                    <a:lnTo>
                      <a:pt x="1819" y="1209"/>
                    </a:lnTo>
                    <a:lnTo>
                      <a:pt x="1804" y="1253"/>
                    </a:lnTo>
                    <a:lnTo>
                      <a:pt x="1786" y="1295"/>
                    </a:lnTo>
                    <a:lnTo>
                      <a:pt x="1768" y="1336"/>
                    </a:lnTo>
                    <a:lnTo>
                      <a:pt x="1747" y="1377"/>
                    </a:lnTo>
                    <a:lnTo>
                      <a:pt x="1725" y="1416"/>
                    </a:lnTo>
                    <a:lnTo>
                      <a:pt x="1701" y="1453"/>
                    </a:lnTo>
                    <a:lnTo>
                      <a:pt x="1674" y="1490"/>
                    </a:lnTo>
                    <a:lnTo>
                      <a:pt x="1647" y="1524"/>
                    </a:lnTo>
                    <a:lnTo>
                      <a:pt x="1618" y="1559"/>
                    </a:lnTo>
                    <a:lnTo>
                      <a:pt x="1587" y="1591"/>
                    </a:lnTo>
                    <a:lnTo>
                      <a:pt x="1555" y="1621"/>
                    </a:lnTo>
                    <a:lnTo>
                      <a:pt x="1521" y="1651"/>
                    </a:lnTo>
                    <a:lnTo>
                      <a:pt x="1485" y="1679"/>
                    </a:lnTo>
                    <a:lnTo>
                      <a:pt x="1449" y="1704"/>
                    </a:lnTo>
                    <a:lnTo>
                      <a:pt x="1412" y="1728"/>
                    </a:lnTo>
                    <a:lnTo>
                      <a:pt x="1372" y="1751"/>
                    </a:lnTo>
                    <a:lnTo>
                      <a:pt x="1332" y="1771"/>
                    </a:lnTo>
                    <a:lnTo>
                      <a:pt x="1291" y="1790"/>
                    </a:lnTo>
                    <a:lnTo>
                      <a:pt x="1249" y="1807"/>
                    </a:lnTo>
                    <a:lnTo>
                      <a:pt x="1205" y="1822"/>
                    </a:lnTo>
                    <a:lnTo>
                      <a:pt x="1162" y="1834"/>
                    </a:lnTo>
                    <a:lnTo>
                      <a:pt x="1117" y="1845"/>
                    </a:lnTo>
                    <a:lnTo>
                      <a:pt x="1072" y="1853"/>
                    </a:lnTo>
                    <a:lnTo>
                      <a:pt x="1024" y="1858"/>
                    </a:lnTo>
                    <a:lnTo>
                      <a:pt x="977" y="1862"/>
                    </a:lnTo>
                    <a:lnTo>
                      <a:pt x="930" y="1863"/>
                    </a:lnTo>
                    <a:lnTo>
                      <a:pt x="883" y="1862"/>
                    </a:lnTo>
                    <a:lnTo>
                      <a:pt x="835" y="1858"/>
                    </a:lnTo>
                    <a:lnTo>
                      <a:pt x="788" y="1853"/>
                    </a:lnTo>
                    <a:lnTo>
                      <a:pt x="743" y="1845"/>
                    </a:lnTo>
                    <a:lnTo>
                      <a:pt x="698" y="1834"/>
                    </a:lnTo>
                    <a:lnTo>
                      <a:pt x="654" y="1822"/>
                    </a:lnTo>
                    <a:lnTo>
                      <a:pt x="611" y="1807"/>
                    </a:lnTo>
                    <a:lnTo>
                      <a:pt x="569" y="1790"/>
                    </a:lnTo>
                    <a:lnTo>
                      <a:pt x="528" y="1771"/>
                    </a:lnTo>
                    <a:lnTo>
                      <a:pt x="487" y="1751"/>
                    </a:lnTo>
                    <a:lnTo>
                      <a:pt x="448" y="1728"/>
                    </a:lnTo>
                    <a:lnTo>
                      <a:pt x="411" y="1704"/>
                    </a:lnTo>
                    <a:lnTo>
                      <a:pt x="374" y="1679"/>
                    </a:lnTo>
                    <a:lnTo>
                      <a:pt x="339" y="1651"/>
                    </a:lnTo>
                    <a:lnTo>
                      <a:pt x="305" y="1621"/>
                    </a:lnTo>
                    <a:lnTo>
                      <a:pt x="273" y="1591"/>
                    </a:lnTo>
                    <a:lnTo>
                      <a:pt x="242" y="1559"/>
                    </a:lnTo>
                    <a:lnTo>
                      <a:pt x="213" y="1524"/>
                    </a:lnTo>
                    <a:lnTo>
                      <a:pt x="185" y="1490"/>
                    </a:lnTo>
                    <a:lnTo>
                      <a:pt x="159" y="1453"/>
                    </a:lnTo>
                    <a:lnTo>
                      <a:pt x="135" y="1416"/>
                    </a:lnTo>
                    <a:lnTo>
                      <a:pt x="113" y="1377"/>
                    </a:lnTo>
                    <a:lnTo>
                      <a:pt x="92" y="1336"/>
                    </a:lnTo>
                    <a:lnTo>
                      <a:pt x="74" y="1295"/>
                    </a:lnTo>
                    <a:lnTo>
                      <a:pt x="56" y="1253"/>
                    </a:lnTo>
                    <a:lnTo>
                      <a:pt x="41" y="1209"/>
                    </a:lnTo>
                    <a:lnTo>
                      <a:pt x="30" y="1166"/>
                    </a:lnTo>
                    <a:lnTo>
                      <a:pt x="18" y="1121"/>
                    </a:lnTo>
                    <a:lnTo>
                      <a:pt x="10" y="1075"/>
                    </a:lnTo>
                    <a:lnTo>
                      <a:pt x="4" y="1029"/>
                    </a:lnTo>
                    <a:lnTo>
                      <a:pt x="1" y="981"/>
                    </a:lnTo>
                    <a:lnTo>
                      <a:pt x="0" y="933"/>
                    </a:lnTo>
                    <a:lnTo>
                      <a:pt x="1" y="886"/>
                    </a:lnTo>
                    <a:lnTo>
                      <a:pt x="4" y="838"/>
                    </a:lnTo>
                    <a:lnTo>
                      <a:pt x="10" y="791"/>
                    </a:lnTo>
                    <a:lnTo>
                      <a:pt x="18" y="745"/>
                    </a:lnTo>
                    <a:lnTo>
                      <a:pt x="30" y="700"/>
                    </a:lnTo>
                    <a:lnTo>
                      <a:pt x="41" y="656"/>
                    </a:lnTo>
                    <a:lnTo>
                      <a:pt x="56" y="614"/>
                    </a:lnTo>
                    <a:lnTo>
                      <a:pt x="74" y="571"/>
                    </a:lnTo>
                    <a:lnTo>
                      <a:pt x="92" y="529"/>
                    </a:lnTo>
                    <a:lnTo>
                      <a:pt x="113" y="489"/>
                    </a:lnTo>
                    <a:lnTo>
                      <a:pt x="135" y="450"/>
                    </a:lnTo>
                    <a:lnTo>
                      <a:pt x="159" y="412"/>
                    </a:lnTo>
                    <a:lnTo>
                      <a:pt x="185" y="376"/>
                    </a:lnTo>
                    <a:lnTo>
                      <a:pt x="213" y="340"/>
                    </a:lnTo>
                    <a:lnTo>
                      <a:pt x="242" y="307"/>
                    </a:lnTo>
                    <a:lnTo>
                      <a:pt x="273" y="275"/>
                    </a:lnTo>
                    <a:lnTo>
                      <a:pt x="305" y="244"/>
                    </a:lnTo>
                    <a:lnTo>
                      <a:pt x="339" y="214"/>
                    </a:lnTo>
                    <a:lnTo>
                      <a:pt x="374" y="186"/>
                    </a:lnTo>
                    <a:lnTo>
                      <a:pt x="411" y="161"/>
                    </a:lnTo>
                    <a:lnTo>
                      <a:pt x="448" y="136"/>
                    </a:lnTo>
                    <a:lnTo>
                      <a:pt x="487" y="113"/>
                    </a:lnTo>
                    <a:lnTo>
                      <a:pt x="528" y="93"/>
                    </a:lnTo>
                    <a:lnTo>
                      <a:pt x="569" y="74"/>
                    </a:lnTo>
                    <a:lnTo>
                      <a:pt x="611" y="57"/>
                    </a:lnTo>
                    <a:lnTo>
                      <a:pt x="654" y="43"/>
                    </a:lnTo>
                    <a:lnTo>
                      <a:pt x="698" y="30"/>
                    </a:lnTo>
                    <a:lnTo>
                      <a:pt x="743" y="20"/>
                    </a:lnTo>
                    <a:lnTo>
                      <a:pt x="788" y="11"/>
                    </a:lnTo>
                    <a:lnTo>
                      <a:pt x="835" y="5"/>
                    </a:lnTo>
                    <a:lnTo>
                      <a:pt x="883" y="2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rgbClr val="003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3024" y="1733"/>
                <a:ext cx="306" cy="152"/>
              </a:xfrm>
              <a:custGeom>
                <a:avLst/>
                <a:gdLst>
                  <a:gd name="T0" fmla="*/ 157 w 613"/>
                  <a:gd name="T1" fmla="*/ 85 h 303"/>
                  <a:gd name="T2" fmla="*/ 181 w 613"/>
                  <a:gd name="T3" fmla="*/ 193 h 303"/>
                  <a:gd name="T4" fmla="*/ 540 w 613"/>
                  <a:gd name="T5" fmla="*/ 266 h 303"/>
                  <a:gd name="T6" fmla="*/ 613 w 613"/>
                  <a:gd name="T7" fmla="*/ 303 h 303"/>
                  <a:gd name="T8" fmla="*/ 552 w 613"/>
                  <a:gd name="T9" fmla="*/ 193 h 303"/>
                  <a:gd name="T10" fmla="*/ 312 w 613"/>
                  <a:gd name="T11" fmla="*/ 35 h 303"/>
                  <a:gd name="T12" fmla="*/ 0 w 613"/>
                  <a:gd name="T13" fmla="*/ 0 h 303"/>
                  <a:gd name="T14" fmla="*/ 157 w 613"/>
                  <a:gd name="T15" fmla="*/ 85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3" h="303">
                    <a:moveTo>
                      <a:pt x="157" y="85"/>
                    </a:moveTo>
                    <a:lnTo>
                      <a:pt x="181" y="193"/>
                    </a:lnTo>
                    <a:lnTo>
                      <a:pt x="540" y="266"/>
                    </a:lnTo>
                    <a:lnTo>
                      <a:pt x="613" y="303"/>
                    </a:lnTo>
                    <a:lnTo>
                      <a:pt x="552" y="193"/>
                    </a:lnTo>
                    <a:lnTo>
                      <a:pt x="312" y="35"/>
                    </a:lnTo>
                    <a:lnTo>
                      <a:pt x="0" y="0"/>
                    </a:lnTo>
                    <a:lnTo>
                      <a:pt x="157" y="85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694" y="1927"/>
                <a:ext cx="318" cy="297"/>
              </a:xfrm>
              <a:custGeom>
                <a:avLst/>
                <a:gdLst>
                  <a:gd name="T0" fmla="*/ 433 w 635"/>
                  <a:gd name="T1" fmla="*/ 37 h 593"/>
                  <a:gd name="T2" fmla="*/ 635 w 635"/>
                  <a:gd name="T3" fmla="*/ 121 h 593"/>
                  <a:gd name="T4" fmla="*/ 540 w 635"/>
                  <a:gd name="T5" fmla="*/ 314 h 593"/>
                  <a:gd name="T6" fmla="*/ 480 w 635"/>
                  <a:gd name="T7" fmla="*/ 497 h 593"/>
                  <a:gd name="T8" fmla="*/ 311 w 635"/>
                  <a:gd name="T9" fmla="*/ 532 h 593"/>
                  <a:gd name="T10" fmla="*/ 132 w 635"/>
                  <a:gd name="T11" fmla="*/ 593 h 593"/>
                  <a:gd name="T12" fmla="*/ 0 w 635"/>
                  <a:gd name="T13" fmla="*/ 351 h 593"/>
                  <a:gd name="T14" fmla="*/ 132 w 635"/>
                  <a:gd name="T15" fmla="*/ 97 h 593"/>
                  <a:gd name="T16" fmla="*/ 276 w 635"/>
                  <a:gd name="T17" fmla="*/ 0 h 593"/>
                  <a:gd name="T18" fmla="*/ 433 w 635"/>
                  <a:gd name="T19" fmla="*/ 3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5" h="593">
                    <a:moveTo>
                      <a:pt x="433" y="37"/>
                    </a:moveTo>
                    <a:lnTo>
                      <a:pt x="635" y="121"/>
                    </a:lnTo>
                    <a:lnTo>
                      <a:pt x="540" y="314"/>
                    </a:lnTo>
                    <a:lnTo>
                      <a:pt x="480" y="497"/>
                    </a:lnTo>
                    <a:lnTo>
                      <a:pt x="311" y="532"/>
                    </a:lnTo>
                    <a:lnTo>
                      <a:pt x="132" y="593"/>
                    </a:lnTo>
                    <a:lnTo>
                      <a:pt x="0" y="351"/>
                    </a:lnTo>
                    <a:lnTo>
                      <a:pt x="132" y="97"/>
                    </a:lnTo>
                    <a:lnTo>
                      <a:pt x="276" y="0"/>
                    </a:lnTo>
                    <a:lnTo>
                      <a:pt x="433" y="37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580" y="1812"/>
                <a:ext cx="222" cy="309"/>
              </a:xfrm>
              <a:custGeom>
                <a:avLst/>
                <a:gdLst>
                  <a:gd name="T0" fmla="*/ 0 w 444"/>
                  <a:gd name="T1" fmla="*/ 617 h 617"/>
                  <a:gd name="T2" fmla="*/ 204 w 444"/>
                  <a:gd name="T3" fmla="*/ 533 h 617"/>
                  <a:gd name="T4" fmla="*/ 264 w 444"/>
                  <a:gd name="T5" fmla="*/ 375 h 617"/>
                  <a:gd name="T6" fmla="*/ 444 w 444"/>
                  <a:gd name="T7" fmla="*/ 194 h 617"/>
                  <a:gd name="T8" fmla="*/ 397 w 444"/>
                  <a:gd name="T9" fmla="*/ 97 h 617"/>
                  <a:gd name="T10" fmla="*/ 360 w 444"/>
                  <a:gd name="T11" fmla="*/ 0 h 617"/>
                  <a:gd name="T12" fmla="*/ 156 w 444"/>
                  <a:gd name="T13" fmla="*/ 133 h 617"/>
                  <a:gd name="T14" fmla="*/ 36 w 444"/>
                  <a:gd name="T15" fmla="*/ 291 h 617"/>
                  <a:gd name="T16" fmla="*/ 13 w 444"/>
                  <a:gd name="T17" fmla="*/ 436 h 617"/>
                  <a:gd name="T18" fmla="*/ 0 w 444"/>
                  <a:gd name="T19" fmla="*/ 617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617">
                    <a:moveTo>
                      <a:pt x="0" y="617"/>
                    </a:moveTo>
                    <a:lnTo>
                      <a:pt x="204" y="533"/>
                    </a:lnTo>
                    <a:lnTo>
                      <a:pt x="264" y="375"/>
                    </a:lnTo>
                    <a:lnTo>
                      <a:pt x="444" y="194"/>
                    </a:lnTo>
                    <a:lnTo>
                      <a:pt x="397" y="97"/>
                    </a:lnTo>
                    <a:lnTo>
                      <a:pt x="360" y="0"/>
                    </a:lnTo>
                    <a:lnTo>
                      <a:pt x="156" y="133"/>
                    </a:lnTo>
                    <a:lnTo>
                      <a:pt x="36" y="291"/>
                    </a:lnTo>
                    <a:lnTo>
                      <a:pt x="13" y="436"/>
                    </a:lnTo>
                    <a:lnTo>
                      <a:pt x="0" y="617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2706" y="2205"/>
                <a:ext cx="312" cy="302"/>
              </a:xfrm>
              <a:custGeom>
                <a:avLst/>
                <a:gdLst>
                  <a:gd name="T0" fmla="*/ 72 w 624"/>
                  <a:gd name="T1" fmla="*/ 86 h 604"/>
                  <a:gd name="T2" fmla="*/ 300 w 624"/>
                  <a:gd name="T3" fmla="*/ 25 h 604"/>
                  <a:gd name="T4" fmla="*/ 456 w 624"/>
                  <a:gd name="T5" fmla="*/ 0 h 604"/>
                  <a:gd name="T6" fmla="*/ 504 w 624"/>
                  <a:gd name="T7" fmla="*/ 110 h 604"/>
                  <a:gd name="T8" fmla="*/ 624 w 624"/>
                  <a:gd name="T9" fmla="*/ 243 h 604"/>
                  <a:gd name="T10" fmla="*/ 528 w 624"/>
                  <a:gd name="T11" fmla="*/ 388 h 604"/>
                  <a:gd name="T12" fmla="*/ 468 w 624"/>
                  <a:gd name="T13" fmla="*/ 543 h 604"/>
                  <a:gd name="T14" fmla="*/ 384 w 624"/>
                  <a:gd name="T15" fmla="*/ 543 h 604"/>
                  <a:gd name="T16" fmla="*/ 180 w 624"/>
                  <a:gd name="T17" fmla="*/ 604 h 604"/>
                  <a:gd name="T18" fmla="*/ 85 w 624"/>
                  <a:gd name="T19" fmla="*/ 510 h 604"/>
                  <a:gd name="T20" fmla="*/ 0 w 624"/>
                  <a:gd name="T21" fmla="*/ 352 h 604"/>
                  <a:gd name="T22" fmla="*/ 72 w 624"/>
                  <a:gd name="T23" fmla="*/ 86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4" h="604">
                    <a:moveTo>
                      <a:pt x="72" y="86"/>
                    </a:moveTo>
                    <a:lnTo>
                      <a:pt x="300" y="25"/>
                    </a:lnTo>
                    <a:lnTo>
                      <a:pt x="456" y="0"/>
                    </a:lnTo>
                    <a:lnTo>
                      <a:pt x="504" y="110"/>
                    </a:lnTo>
                    <a:lnTo>
                      <a:pt x="624" y="243"/>
                    </a:lnTo>
                    <a:lnTo>
                      <a:pt x="528" y="388"/>
                    </a:lnTo>
                    <a:lnTo>
                      <a:pt x="468" y="543"/>
                    </a:lnTo>
                    <a:lnTo>
                      <a:pt x="384" y="543"/>
                    </a:lnTo>
                    <a:lnTo>
                      <a:pt x="180" y="604"/>
                    </a:lnTo>
                    <a:lnTo>
                      <a:pt x="85" y="510"/>
                    </a:lnTo>
                    <a:lnTo>
                      <a:pt x="0" y="352"/>
                    </a:lnTo>
                    <a:lnTo>
                      <a:pt x="72" y="86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2580" y="2338"/>
                <a:ext cx="186" cy="235"/>
              </a:xfrm>
              <a:custGeom>
                <a:avLst/>
                <a:gdLst>
                  <a:gd name="T0" fmla="*/ 0 w 372"/>
                  <a:gd name="T1" fmla="*/ 0 h 470"/>
                  <a:gd name="T2" fmla="*/ 108 w 372"/>
                  <a:gd name="T3" fmla="*/ 61 h 470"/>
                  <a:gd name="T4" fmla="*/ 204 w 372"/>
                  <a:gd name="T5" fmla="*/ 72 h 470"/>
                  <a:gd name="T6" fmla="*/ 240 w 372"/>
                  <a:gd name="T7" fmla="*/ 219 h 470"/>
                  <a:gd name="T8" fmla="*/ 372 w 372"/>
                  <a:gd name="T9" fmla="*/ 362 h 470"/>
                  <a:gd name="T10" fmla="*/ 372 w 372"/>
                  <a:gd name="T11" fmla="*/ 470 h 470"/>
                  <a:gd name="T12" fmla="*/ 252 w 372"/>
                  <a:gd name="T13" fmla="*/ 362 h 470"/>
                  <a:gd name="T14" fmla="*/ 36 w 372"/>
                  <a:gd name="T15" fmla="*/ 121 h 470"/>
                  <a:gd name="T16" fmla="*/ 0 w 372"/>
                  <a:gd name="T17" fmla="*/ 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2" h="470">
                    <a:moveTo>
                      <a:pt x="0" y="0"/>
                    </a:moveTo>
                    <a:lnTo>
                      <a:pt x="108" y="61"/>
                    </a:lnTo>
                    <a:lnTo>
                      <a:pt x="204" y="72"/>
                    </a:lnTo>
                    <a:lnTo>
                      <a:pt x="240" y="219"/>
                    </a:lnTo>
                    <a:lnTo>
                      <a:pt x="372" y="362"/>
                    </a:lnTo>
                    <a:lnTo>
                      <a:pt x="372" y="470"/>
                    </a:lnTo>
                    <a:lnTo>
                      <a:pt x="252" y="362"/>
                    </a:lnTo>
                    <a:lnTo>
                      <a:pt x="36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2970" y="2302"/>
                <a:ext cx="282" cy="271"/>
              </a:xfrm>
              <a:custGeom>
                <a:avLst/>
                <a:gdLst>
                  <a:gd name="T0" fmla="*/ 144 w 564"/>
                  <a:gd name="T1" fmla="*/ 85 h 543"/>
                  <a:gd name="T2" fmla="*/ 313 w 564"/>
                  <a:gd name="T3" fmla="*/ 37 h 543"/>
                  <a:gd name="T4" fmla="*/ 396 w 564"/>
                  <a:gd name="T5" fmla="*/ 0 h 543"/>
                  <a:gd name="T6" fmla="*/ 564 w 564"/>
                  <a:gd name="T7" fmla="*/ 170 h 543"/>
                  <a:gd name="T8" fmla="*/ 528 w 564"/>
                  <a:gd name="T9" fmla="*/ 340 h 543"/>
                  <a:gd name="T10" fmla="*/ 457 w 564"/>
                  <a:gd name="T11" fmla="*/ 446 h 543"/>
                  <a:gd name="T12" fmla="*/ 313 w 564"/>
                  <a:gd name="T13" fmla="*/ 519 h 543"/>
                  <a:gd name="T14" fmla="*/ 204 w 564"/>
                  <a:gd name="T15" fmla="*/ 543 h 543"/>
                  <a:gd name="T16" fmla="*/ 36 w 564"/>
                  <a:gd name="T17" fmla="*/ 483 h 543"/>
                  <a:gd name="T18" fmla="*/ 0 w 564"/>
                  <a:gd name="T19" fmla="*/ 340 h 543"/>
                  <a:gd name="T20" fmla="*/ 83 w 564"/>
                  <a:gd name="T21" fmla="*/ 182 h 543"/>
                  <a:gd name="T22" fmla="*/ 144 w 564"/>
                  <a:gd name="T23" fmla="*/ 85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4" h="543">
                    <a:moveTo>
                      <a:pt x="144" y="85"/>
                    </a:moveTo>
                    <a:lnTo>
                      <a:pt x="313" y="37"/>
                    </a:lnTo>
                    <a:lnTo>
                      <a:pt x="396" y="0"/>
                    </a:lnTo>
                    <a:lnTo>
                      <a:pt x="564" y="170"/>
                    </a:lnTo>
                    <a:lnTo>
                      <a:pt x="528" y="340"/>
                    </a:lnTo>
                    <a:lnTo>
                      <a:pt x="457" y="446"/>
                    </a:lnTo>
                    <a:lnTo>
                      <a:pt x="313" y="519"/>
                    </a:lnTo>
                    <a:lnTo>
                      <a:pt x="204" y="543"/>
                    </a:lnTo>
                    <a:lnTo>
                      <a:pt x="36" y="483"/>
                    </a:lnTo>
                    <a:lnTo>
                      <a:pt x="0" y="340"/>
                    </a:lnTo>
                    <a:lnTo>
                      <a:pt x="83" y="182"/>
                    </a:lnTo>
                    <a:lnTo>
                      <a:pt x="144" y="85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3030" y="1861"/>
                <a:ext cx="330" cy="211"/>
              </a:xfrm>
              <a:custGeom>
                <a:avLst/>
                <a:gdLst>
                  <a:gd name="T0" fmla="*/ 156 w 660"/>
                  <a:gd name="T1" fmla="*/ 0 h 423"/>
                  <a:gd name="T2" fmla="*/ 84 w 660"/>
                  <a:gd name="T3" fmla="*/ 109 h 423"/>
                  <a:gd name="T4" fmla="*/ 0 w 660"/>
                  <a:gd name="T5" fmla="*/ 266 h 423"/>
                  <a:gd name="T6" fmla="*/ 240 w 660"/>
                  <a:gd name="T7" fmla="*/ 339 h 423"/>
                  <a:gd name="T8" fmla="*/ 396 w 660"/>
                  <a:gd name="T9" fmla="*/ 423 h 423"/>
                  <a:gd name="T10" fmla="*/ 491 w 660"/>
                  <a:gd name="T11" fmla="*/ 399 h 423"/>
                  <a:gd name="T12" fmla="*/ 660 w 660"/>
                  <a:gd name="T13" fmla="*/ 363 h 423"/>
                  <a:gd name="T14" fmla="*/ 588 w 660"/>
                  <a:gd name="T15" fmla="*/ 170 h 423"/>
                  <a:gd name="T16" fmla="*/ 491 w 660"/>
                  <a:gd name="T17" fmla="*/ 49 h 423"/>
                  <a:gd name="T18" fmla="*/ 156 w 660"/>
                  <a:gd name="T19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0" h="423">
                    <a:moveTo>
                      <a:pt x="156" y="0"/>
                    </a:moveTo>
                    <a:lnTo>
                      <a:pt x="84" y="109"/>
                    </a:lnTo>
                    <a:lnTo>
                      <a:pt x="0" y="266"/>
                    </a:lnTo>
                    <a:lnTo>
                      <a:pt x="240" y="339"/>
                    </a:lnTo>
                    <a:lnTo>
                      <a:pt x="396" y="423"/>
                    </a:lnTo>
                    <a:lnTo>
                      <a:pt x="491" y="399"/>
                    </a:lnTo>
                    <a:lnTo>
                      <a:pt x="660" y="363"/>
                    </a:lnTo>
                    <a:lnTo>
                      <a:pt x="588" y="170"/>
                    </a:lnTo>
                    <a:lnTo>
                      <a:pt x="491" y="49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3198" y="2066"/>
                <a:ext cx="228" cy="303"/>
              </a:xfrm>
              <a:custGeom>
                <a:avLst/>
                <a:gdLst>
                  <a:gd name="T0" fmla="*/ 71 w 455"/>
                  <a:gd name="T1" fmla="*/ 97 h 605"/>
                  <a:gd name="T2" fmla="*/ 59 w 455"/>
                  <a:gd name="T3" fmla="*/ 253 h 605"/>
                  <a:gd name="T4" fmla="*/ 0 w 455"/>
                  <a:gd name="T5" fmla="*/ 447 h 605"/>
                  <a:gd name="T6" fmla="*/ 154 w 455"/>
                  <a:gd name="T7" fmla="*/ 605 h 605"/>
                  <a:gd name="T8" fmla="*/ 347 w 455"/>
                  <a:gd name="T9" fmla="*/ 520 h 605"/>
                  <a:gd name="T10" fmla="*/ 455 w 455"/>
                  <a:gd name="T11" fmla="*/ 350 h 605"/>
                  <a:gd name="T12" fmla="*/ 442 w 455"/>
                  <a:gd name="T13" fmla="*/ 181 h 605"/>
                  <a:gd name="T14" fmla="*/ 323 w 455"/>
                  <a:gd name="T15" fmla="*/ 0 h 605"/>
                  <a:gd name="T16" fmla="*/ 154 w 455"/>
                  <a:gd name="T17" fmla="*/ 48 h 605"/>
                  <a:gd name="T18" fmla="*/ 71 w 455"/>
                  <a:gd name="T19" fmla="*/ 97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5" h="605">
                    <a:moveTo>
                      <a:pt x="71" y="97"/>
                    </a:moveTo>
                    <a:lnTo>
                      <a:pt x="59" y="253"/>
                    </a:lnTo>
                    <a:lnTo>
                      <a:pt x="0" y="447"/>
                    </a:lnTo>
                    <a:lnTo>
                      <a:pt x="154" y="605"/>
                    </a:lnTo>
                    <a:lnTo>
                      <a:pt x="347" y="520"/>
                    </a:lnTo>
                    <a:lnTo>
                      <a:pt x="455" y="350"/>
                    </a:lnTo>
                    <a:lnTo>
                      <a:pt x="442" y="181"/>
                    </a:lnTo>
                    <a:lnTo>
                      <a:pt x="323" y="0"/>
                    </a:lnTo>
                    <a:lnTo>
                      <a:pt x="154" y="48"/>
                    </a:lnTo>
                    <a:lnTo>
                      <a:pt x="71" y="97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754" y="1721"/>
                <a:ext cx="264" cy="61"/>
              </a:xfrm>
              <a:custGeom>
                <a:avLst/>
                <a:gdLst>
                  <a:gd name="T0" fmla="*/ 72 w 528"/>
                  <a:gd name="T1" fmla="*/ 121 h 121"/>
                  <a:gd name="T2" fmla="*/ 240 w 528"/>
                  <a:gd name="T3" fmla="*/ 36 h 121"/>
                  <a:gd name="T4" fmla="*/ 528 w 528"/>
                  <a:gd name="T5" fmla="*/ 36 h 121"/>
                  <a:gd name="T6" fmla="*/ 444 w 528"/>
                  <a:gd name="T7" fmla="*/ 0 h 121"/>
                  <a:gd name="T8" fmla="*/ 253 w 528"/>
                  <a:gd name="T9" fmla="*/ 12 h 121"/>
                  <a:gd name="T10" fmla="*/ 120 w 528"/>
                  <a:gd name="T11" fmla="*/ 49 h 121"/>
                  <a:gd name="T12" fmla="*/ 0 w 528"/>
                  <a:gd name="T13" fmla="*/ 121 h 121"/>
                  <a:gd name="T14" fmla="*/ 72 w 528"/>
                  <a:gd name="T1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8" h="121">
                    <a:moveTo>
                      <a:pt x="72" y="121"/>
                    </a:moveTo>
                    <a:lnTo>
                      <a:pt x="240" y="36"/>
                    </a:lnTo>
                    <a:lnTo>
                      <a:pt x="528" y="36"/>
                    </a:lnTo>
                    <a:lnTo>
                      <a:pt x="444" y="0"/>
                    </a:lnTo>
                    <a:lnTo>
                      <a:pt x="253" y="12"/>
                    </a:lnTo>
                    <a:lnTo>
                      <a:pt x="120" y="49"/>
                    </a:lnTo>
                    <a:lnTo>
                      <a:pt x="0" y="121"/>
                    </a:lnTo>
                    <a:lnTo>
                      <a:pt x="72" y="121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2760" y="1987"/>
                <a:ext cx="252" cy="225"/>
              </a:xfrm>
              <a:custGeom>
                <a:avLst/>
                <a:gdLst>
                  <a:gd name="T0" fmla="*/ 503 w 503"/>
                  <a:gd name="T1" fmla="*/ 61 h 448"/>
                  <a:gd name="T2" fmla="*/ 348 w 503"/>
                  <a:gd name="T3" fmla="*/ 400 h 448"/>
                  <a:gd name="T4" fmla="*/ 0 w 503"/>
                  <a:gd name="T5" fmla="*/ 448 h 448"/>
                  <a:gd name="T6" fmla="*/ 48 w 503"/>
                  <a:gd name="T7" fmla="*/ 400 h 448"/>
                  <a:gd name="T8" fmla="*/ 324 w 503"/>
                  <a:gd name="T9" fmla="*/ 327 h 448"/>
                  <a:gd name="T10" fmla="*/ 492 w 503"/>
                  <a:gd name="T11" fmla="*/ 0 h 448"/>
                  <a:gd name="T12" fmla="*/ 503 w 503"/>
                  <a:gd name="T13" fmla="*/ 61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" h="448">
                    <a:moveTo>
                      <a:pt x="503" y="61"/>
                    </a:moveTo>
                    <a:lnTo>
                      <a:pt x="348" y="400"/>
                    </a:lnTo>
                    <a:lnTo>
                      <a:pt x="0" y="448"/>
                    </a:lnTo>
                    <a:lnTo>
                      <a:pt x="48" y="400"/>
                    </a:lnTo>
                    <a:lnTo>
                      <a:pt x="324" y="327"/>
                    </a:lnTo>
                    <a:lnTo>
                      <a:pt x="492" y="0"/>
                    </a:lnTo>
                    <a:lnTo>
                      <a:pt x="503" y="61"/>
                    </a:lnTo>
                    <a:close/>
                  </a:path>
                </a:pathLst>
              </a:custGeom>
              <a:solidFill>
                <a:srgbClr val="EA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3036" y="2012"/>
                <a:ext cx="192" cy="321"/>
              </a:xfrm>
              <a:custGeom>
                <a:avLst/>
                <a:gdLst>
                  <a:gd name="T0" fmla="*/ 12 w 384"/>
                  <a:gd name="T1" fmla="*/ 0 h 642"/>
                  <a:gd name="T2" fmla="*/ 36 w 384"/>
                  <a:gd name="T3" fmla="*/ 11 h 642"/>
                  <a:gd name="T4" fmla="*/ 59 w 384"/>
                  <a:gd name="T5" fmla="*/ 20 h 642"/>
                  <a:gd name="T6" fmla="*/ 82 w 384"/>
                  <a:gd name="T7" fmla="*/ 29 h 642"/>
                  <a:gd name="T8" fmla="*/ 105 w 384"/>
                  <a:gd name="T9" fmla="*/ 37 h 642"/>
                  <a:gd name="T10" fmla="*/ 129 w 384"/>
                  <a:gd name="T11" fmla="*/ 46 h 642"/>
                  <a:gd name="T12" fmla="*/ 152 w 384"/>
                  <a:gd name="T13" fmla="*/ 54 h 642"/>
                  <a:gd name="T14" fmla="*/ 175 w 384"/>
                  <a:gd name="T15" fmla="*/ 62 h 642"/>
                  <a:gd name="T16" fmla="*/ 198 w 384"/>
                  <a:gd name="T17" fmla="*/ 72 h 642"/>
                  <a:gd name="T18" fmla="*/ 221 w 384"/>
                  <a:gd name="T19" fmla="*/ 81 h 642"/>
                  <a:gd name="T20" fmla="*/ 244 w 384"/>
                  <a:gd name="T21" fmla="*/ 90 h 642"/>
                  <a:gd name="T22" fmla="*/ 267 w 384"/>
                  <a:gd name="T23" fmla="*/ 100 h 642"/>
                  <a:gd name="T24" fmla="*/ 291 w 384"/>
                  <a:gd name="T25" fmla="*/ 112 h 642"/>
                  <a:gd name="T26" fmla="*/ 314 w 384"/>
                  <a:gd name="T27" fmla="*/ 125 h 642"/>
                  <a:gd name="T28" fmla="*/ 337 w 384"/>
                  <a:gd name="T29" fmla="*/ 139 h 642"/>
                  <a:gd name="T30" fmla="*/ 361 w 384"/>
                  <a:gd name="T31" fmla="*/ 154 h 642"/>
                  <a:gd name="T32" fmla="*/ 384 w 384"/>
                  <a:gd name="T33" fmla="*/ 170 h 642"/>
                  <a:gd name="T34" fmla="*/ 348 w 384"/>
                  <a:gd name="T35" fmla="*/ 387 h 642"/>
                  <a:gd name="T36" fmla="*/ 278 w 384"/>
                  <a:gd name="T37" fmla="*/ 545 h 642"/>
                  <a:gd name="T38" fmla="*/ 0 w 384"/>
                  <a:gd name="T39" fmla="*/ 642 h 642"/>
                  <a:gd name="T40" fmla="*/ 0 w 384"/>
                  <a:gd name="T41" fmla="*/ 602 h 642"/>
                  <a:gd name="T42" fmla="*/ 252 w 384"/>
                  <a:gd name="T43" fmla="*/ 508 h 642"/>
                  <a:gd name="T44" fmla="*/ 336 w 384"/>
                  <a:gd name="T45" fmla="*/ 339 h 642"/>
                  <a:gd name="T46" fmla="*/ 336 w 384"/>
                  <a:gd name="T47" fmla="*/ 194 h 642"/>
                  <a:gd name="T48" fmla="*/ 320 w 384"/>
                  <a:gd name="T49" fmla="*/ 182 h 642"/>
                  <a:gd name="T50" fmla="*/ 304 w 384"/>
                  <a:gd name="T51" fmla="*/ 171 h 642"/>
                  <a:gd name="T52" fmla="*/ 288 w 384"/>
                  <a:gd name="T53" fmla="*/ 159 h 642"/>
                  <a:gd name="T54" fmla="*/ 273 w 384"/>
                  <a:gd name="T55" fmla="*/ 148 h 642"/>
                  <a:gd name="T56" fmla="*/ 258 w 384"/>
                  <a:gd name="T57" fmla="*/ 137 h 642"/>
                  <a:gd name="T58" fmla="*/ 242 w 384"/>
                  <a:gd name="T59" fmla="*/ 127 h 642"/>
                  <a:gd name="T60" fmla="*/ 227 w 384"/>
                  <a:gd name="T61" fmla="*/ 117 h 642"/>
                  <a:gd name="T62" fmla="*/ 212 w 384"/>
                  <a:gd name="T63" fmla="*/ 106 h 642"/>
                  <a:gd name="T64" fmla="*/ 196 w 384"/>
                  <a:gd name="T65" fmla="*/ 97 h 642"/>
                  <a:gd name="T66" fmla="*/ 180 w 384"/>
                  <a:gd name="T67" fmla="*/ 88 h 642"/>
                  <a:gd name="T68" fmla="*/ 162 w 384"/>
                  <a:gd name="T69" fmla="*/ 79 h 642"/>
                  <a:gd name="T70" fmla="*/ 145 w 384"/>
                  <a:gd name="T71" fmla="*/ 69 h 642"/>
                  <a:gd name="T72" fmla="*/ 128 w 384"/>
                  <a:gd name="T73" fmla="*/ 61 h 642"/>
                  <a:gd name="T74" fmla="*/ 109 w 384"/>
                  <a:gd name="T75" fmla="*/ 53 h 642"/>
                  <a:gd name="T76" fmla="*/ 90 w 384"/>
                  <a:gd name="T77" fmla="*/ 45 h 642"/>
                  <a:gd name="T78" fmla="*/ 69 w 384"/>
                  <a:gd name="T79" fmla="*/ 37 h 642"/>
                  <a:gd name="T80" fmla="*/ 12 w 384"/>
                  <a:gd name="T81" fmla="*/ 0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4" h="642">
                    <a:moveTo>
                      <a:pt x="12" y="0"/>
                    </a:moveTo>
                    <a:lnTo>
                      <a:pt x="36" y="11"/>
                    </a:lnTo>
                    <a:lnTo>
                      <a:pt x="59" y="20"/>
                    </a:lnTo>
                    <a:lnTo>
                      <a:pt x="82" y="29"/>
                    </a:lnTo>
                    <a:lnTo>
                      <a:pt x="105" y="37"/>
                    </a:lnTo>
                    <a:lnTo>
                      <a:pt x="129" y="46"/>
                    </a:lnTo>
                    <a:lnTo>
                      <a:pt x="152" y="54"/>
                    </a:lnTo>
                    <a:lnTo>
                      <a:pt x="175" y="62"/>
                    </a:lnTo>
                    <a:lnTo>
                      <a:pt x="198" y="72"/>
                    </a:lnTo>
                    <a:lnTo>
                      <a:pt x="221" y="81"/>
                    </a:lnTo>
                    <a:lnTo>
                      <a:pt x="244" y="90"/>
                    </a:lnTo>
                    <a:lnTo>
                      <a:pt x="267" y="100"/>
                    </a:lnTo>
                    <a:lnTo>
                      <a:pt x="291" y="112"/>
                    </a:lnTo>
                    <a:lnTo>
                      <a:pt x="314" y="125"/>
                    </a:lnTo>
                    <a:lnTo>
                      <a:pt x="337" y="139"/>
                    </a:lnTo>
                    <a:lnTo>
                      <a:pt x="361" y="154"/>
                    </a:lnTo>
                    <a:lnTo>
                      <a:pt x="384" y="170"/>
                    </a:lnTo>
                    <a:lnTo>
                      <a:pt x="348" y="387"/>
                    </a:lnTo>
                    <a:lnTo>
                      <a:pt x="278" y="545"/>
                    </a:lnTo>
                    <a:lnTo>
                      <a:pt x="0" y="642"/>
                    </a:lnTo>
                    <a:lnTo>
                      <a:pt x="0" y="602"/>
                    </a:lnTo>
                    <a:lnTo>
                      <a:pt x="252" y="508"/>
                    </a:lnTo>
                    <a:lnTo>
                      <a:pt x="336" y="339"/>
                    </a:lnTo>
                    <a:lnTo>
                      <a:pt x="336" y="194"/>
                    </a:lnTo>
                    <a:lnTo>
                      <a:pt x="320" y="182"/>
                    </a:lnTo>
                    <a:lnTo>
                      <a:pt x="304" y="171"/>
                    </a:lnTo>
                    <a:lnTo>
                      <a:pt x="288" y="159"/>
                    </a:lnTo>
                    <a:lnTo>
                      <a:pt x="273" y="148"/>
                    </a:lnTo>
                    <a:lnTo>
                      <a:pt x="258" y="137"/>
                    </a:lnTo>
                    <a:lnTo>
                      <a:pt x="242" y="127"/>
                    </a:lnTo>
                    <a:lnTo>
                      <a:pt x="227" y="117"/>
                    </a:lnTo>
                    <a:lnTo>
                      <a:pt x="212" y="106"/>
                    </a:lnTo>
                    <a:lnTo>
                      <a:pt x="196" y="97"/>
                    </a:lnTo>
                    <a:lnTo>
                      <a:pt x="180" y="88"/>
                    </a:lnTo>
                    <a:lnTo>
                      <a:pt x="162" y="79"/>
                    </a:lnTo>
                    <a:lnTo>
                      <a:pt x="145" y="69"/>
                    </a:lnTo>
                    <a:lnTo>
                      <a:pt x="128" y="61"/>
                    </a:lnTo>
                    <a:lnTo>
                      <a:pt x="109" y="53"/>
                    </a:lnTo>
                    <a:lnTo>
                      <a:pt x="90" y="45"/>
                    </a:lnTo>
                    <a:lnTo>
                      <a:pt x="69" y="3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2820" y="1794"/>
                <a:ext cx="283" cy="176"/>
              </a:xfrm>
              <a:custGeom>
                <a:avLst/>
                <a:gdLst>
                  <a:gd name="T0" fmla="*/ 565 w 565"/>
                  <a:gd name="T1" fmla="*/ 85 h 351"/>
                  <a:gd name="T2" fmla="*/ 516 w 565"/>
                  <a:gd name="T3" fmla="*/ 169 h 351"/>
                  <a:gd name="T4" fmla="*/ 383 w 565"/>
                  <a:gd name="T5" fmla="*/ 351 h 351"/>
                  <a:gd name="T6" fmla="*/ 24 w 565"/>
                  <a:gd name="T7" fmla="*/ 230 h 351"/>
                  <a:gd name="T8" fmla="*/ 0 w 565"/>
                  <a:gd name="T9" fmla="*/ 169 h 351"/>
                  <a:gd name="T10" fmla="*/ 336 w 565"/>
                  <a:gd name="T11" fmla="*/ 314 h 351"/>
                  <a:gd name="T12" fmla="*/ 432 w 565"/>
                  <a:gd name="T13" fmla="*/ 230 h 351"/>
                  <a:gd name="T14" fmla="*/ 552 w 565"/>
                  <a:gd name="T15" fmla="*/ 0 h 351"/>
                  <a:gd name="T16" fmla="*/ 565 w 565"/>
                  <a:gd name="T17" fmla="*/ 85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5" h="351">
                    <a:moveTo>
                      <a:pt x="565" y="85"/>
                    </a:moveTo>
                    <a:lnTo>
                      <a:pt x="516" y="169"/>
                    </a:lnTo>
                    <a:lnTo>
                      <a:pt x="383" y="351"/>
                    </a:lnTo>
                    <a:lnTo>
                      <a:pt x="24" y="230"/>
                    </a:lnTo>
                    <a:lnTo>
                      <a:pt x="0" y="169"/>
                    </a:lnTo>
                    <a:lnTo>
                      <a:pt x="336" y="314"/>
                    </a:lnTo>
                    <a:lnTo>
                      <a:pt x="432" y="230"/>
                    </a:lnTo>
                    <a:lnTo>
                      <a:pt x="552" y="0"/>
                    </a:lnTo>
                    <a:lnTo>
                      <a:pt x="565" y="85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3126" y="1806"/>
                <a:ext cx="174" cy="60"/>
              </a:xfrm>
              <a:custGeom>
                <a:avLst/>
                <a:gdLst>
                  <a:gd name="T0" fmla="*/ 0 w 347"/>
                  <a:gd name="T1" fmla="*/ 0 h 121"/>
                  <a:gd name="T2" fmla="*/ 131 w 347"/>
                  <a:gd name="T3" fmla="*/ 24 h 121"/>
                  <a:gd name="T4" fmla="*/ 275 w 347"/>
                  <a:gd name="T5" fmla="*/ 61 h 121"/>
                  <a:gd name="T6" fmla="*/ 347 w 347"/>
                  <a:gd name="T7" fmla="*/ 121 h 121"/>
                  <a:gd name="T8" fmla="*/ 215 w 347"/>
                  <a:gd name="T9" fmla="*/ 85 h 121"/>
                  <a:gd name="T10" fmla="*/ 11 w 347"/>
                  <a:gd name="T11" fmla="*/ 61 h 121"/>
                  <a:gd name="T12" fmla="*/ 0 w 347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21">
                    <a:moveTo>
                      <a:pt x="0" y="0"/>
                    </a:moveTo>
                    <a:lnTo>
                      <a:pt x="131" y="24"/>
                    </a:lnTo>
                    <a:lnTo>
                      <a:pt x="275" y="61"/>
                    </a:lnTo>
                    <a:lnTo>
                      <a:pt x="347" y="121"/>
                    </a:lnTo>
                    <a:lnTo>
                      <a:pt x="215" y="85"/>
                    </a:lnTo>
                    <a:lnTo>
                      <a:pt x="11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2568" y="1915"/>
                <a:ext cx="222" cy="206"/>
              </a:xfrm>
              <a:custGeom>
                <a:avLst/>
                <a:gdLst>
                  <a:gd name="T0" fmla="*/ 444 w 444"/>
                  <a:gd name="T1" fmla="*/ 0 h 411"/>
                  <a:gd name="T2" fmla="*/ 312 w 444"/>
                  <a:gd name="T3" fmla="*/ 145 h 411"/>
                  <a:gd name="T4" fmla="*/ 252 w 444"/>
                  <a:gd name="T5" fmla="*/ 303 h 411"/>
                  <a:gd name="T6" fmla="*/ 0 w 444"/>
                  <a:gd name="T7" fmla="*/ 411 h 411"/>
                  <a:gd name="T8" fmla="*/ 72 w 444"/>
                  <a:gd name="T9" fmla="*/ 364 h 411"/>
                  <a:gd name="T10" fmla="*/ 228 w 444"/>
                  <a:gd name="T11" fmla="*/ 266 h 411"/>
                  <a:gd name="T12" fmla="*/ 264 w 444"/>
                  <a:gd name="T13" fmla="*/ 170 h 411"/>
                  <a:gd name="T14" fmla="*/ 429 w 444"/>
                  <a:gd name="T15" fmla="*/ 2 h 411"/>
                  <a:gd name="T16" fmla="*/ 444 w 444"/>
                  <a:gd name="T17" fmla="*/ 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4" h="411">
                    <a:moveTo>
                      <a:pt x="444" y="0"/>
                    </a:moveTo>
                    <a:lnTo>
                      <a:pt x="312" y="145"/>
                    </a:lnTo>
                    <a:lnTo>
                      <a:pt x="252" y="303"/>
                    </a:lnTo>
                    <a:lnTo>
                      <a:pt x="0" y="411"/>
                    </a:lnTo>
                    <a:lnTo>
                      <a:pt x="72" y="364"/>
                    </a:lnTo>
                    <a:lnTo>
                      <a:pt x="228" y="266"/>
                    </a:lnTo>
                    <a:lnTo>
                      <a:pt x="264" y="170"/>
                    </a:lnTo>
                    <a:lnTo>
                      <a:pt x="429" y="2"/>
                    </a:lnTo>
                    <a:lnTo>
                      <a:pt x="444" y="0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2910" y="2212"/>
                <a:ext cx="114" cy="265"/>
              </a:xfrm>
              <a:custGeom>
                <a:avLst/>
                <a:gdLst>
                  <a:gd name="T0" fmla="*/ 35 w 227"/>
                  <a:gd name="T1" fmla="*/ 0 h 530"/>
                  <a:gd name="T2" fmla="*/ 162 w 227"/>
                  <a:gd name="T3" fmla="*/ 181 h 530"/>
                  <a:gd name="T4" fmla="*/ 227 w 227"/>
                  <a:gd name="T5" fmla="*/ 230 h 530"/>
                  <a:gd name="T6" fmla="*/ 82 w 227"/>
                  <a:gd name="T7" fmla="*/ 423 h 530"/>
                  <a:gd name="T8" fmla="*/ 71 w 227"/>
                  <a:gd name="T9" fmla="*/ 530 h 530"/>
                  <a:gd name="T10" fmla="*/ 0 w 227"/>
                  <a:gd name="T11" fmla="*/ 530 h 530"/>
                  <a:gd name="T12" fmla="*/ 23 w 227"/>
                  <a:gd name="T13" fmla="*/ 470 h 530"/>
                  <a:gd name="T14" fmla="*/ 167 w 227"/>
                  <a:gd name="T15" fmla="*/ 227 h 530"/>
                  <a:gd name="T16" fmla="*/ 35 w 227"/>
                  <a:gd name="T17" fmla="*/ 84 h 530"/>
                  <a:gd name="T18" fmla="*/ 35 w 227"/>
                  <a:gd name="T19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530">
                    <a:moveTo>
                      <a:pt x="35" y="0"/>
                    </a:moveTo>
                    <a:lnTo>
                      <a:pt x="162" y="181"/>
                    </a:lnTo>
                    <a:lnTo>
                      <a:pt x="227" y="230"/>
                    </a:lnTo>
                    <a:lnTo>
                      <a:pt x="82" y="423"/>
                    </a:lnTo>
                    <a:lnTo>
                      <a:pt x="71" y="530"/>
                    </a:lnTo>
                    <a:lnTo>
                      <a:pt x="0" y="530"/>
                    </a:lnTo>
                    <a:lnTo>
                      <a:pt x="23" y="470"/>
                    </a:lnTo>
                    <a:lnTo>
                      <a:pt x="167" y="227"/>
                    </a:lnTo>
                    <a:lnTo>
                      <a:pt x="35" y="8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A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2577" y="2115"/>
                <a:ext cx="147" cy="242"/>
              </a:xfrm>
              <a:custGeom>
                <a:avLst/>
                <a:gdLst>
                  <a:gd name="T0" fmla="*/ 200 w 295"/>
                  <a:gd name="T1" fmla="*/ 0 h 484"/>
                  <a:gd name="T2" fmla="*/ 271 w 295"/>
                  <a:gd name="T3" fmla="*/ 169 h 484"/>
                  <a:gd name="T4" fmla="*/ 295 w 295"/>
                  <a:gd name="T5" fmla="*/ 253 h 484"/>
                  <a:gd name="T6" fmla="*/ 235 w 295"/>
                  <a:gd name="T7" fmla="*/ 387 h 484"/>
                  <a:gd name="T8" fmla="*/ 223 w 295"/>
                  <a:gd name="T9" fmla="*/ 484 h 484"/>
                  <a:gd name="T10" fmla="*/ 102 w 295"/>
                  <a:gd name="T11" fmla="*/ 464 h 484"/>
                  <a:gd name="T12" fmla="*/ 0 w 295"/>
                  <a:gd name="T13" fmla="*/ 266 h 484"/>
                  <a:gd name="T14" fmla="*/ 65 w 295"/>
                  <a:gd name="T15" fmla="*/ 28 h 484"/>
                  <a:gd name="T16" fmla="*/ 200 w 295"/>
                  <a:gd name="T1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5" h="484">
                    <a:moveTo>
                      <a:pt x="200" y="0"/>
                    </a:moveTo>
                    <a:lnTo>
                      <a:pt x="271" y="169"/>
                    </a:lnTo>
                    <a:lnTo>
                      <a:pt x="295" y="253"/>
                    </a:lnTo>
                    <a:lnTo>
                      <a:pt x="235" y="387"/>
                    </a:lnTo>
                    <a:lnTo>
                      <a:pt x="223" y="484"/>
                    </a:lnTo>
                    <a:lnTo>
                      <a:pt x="102" y="464"/>
                    </a:lnTo>
                    <a:lnTo>
                      <a:pt x="0" y="266"/>
                    </a:lnTo>
                    <a:lnTo>
                      <a:pt x="65" y="28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003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868" y="2489"/>
                <a:ext cx="186" cy="125"/>
              </a:xfrm>
              <a:custGeom>
                <a:avLst/>
                <a:gdLst>
                  <a:gd name="T0" fmla="*/ 168 w 373"/>
                  <a:gd name="T1" fmla="*/ 0 h 250"/>
                  <a:gd name="T2" fmla="*/ 217 w 373"/>
                  <a:gd name="T3" fmla="*/ 121 h 250"/>
                  <a:gd name="T4" fmla="*/ 373 w 373"/>
                  <a:gd name="T5" fmla="*/ 193 h 250"/>
                  <a:gd name="T6" fmla="*/ 284 w 373"/>
                  <a:gd name="T7" fmla="*/ 250 h 250"/>
                  <a:gd name="T8" fmla="*/ 0 w 373"/>
                  <a:gd name="T9" fmla="*/ 212 h 250"/>
                  <a:gd name="T10" fmla="*/ 168 w 373"/>
                  <a:gd name="T11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250">
                    <a:moveTo>
                      <a:pt x="168" y="0"/>
                    </a:moveTo>
                    <a:lnTo>
                      <a:pt x="217" y="121"/>
                    </a:lnTo>
                    <a:lnTo>
                      <a:pt x="373" y="193"/>
                    </a:lnTo>
                    <a:lnTo>
                      <a:pt x="284" y="250"/>
                    </a:lnTo>
                    <a:lnTo>
                      <a:pt x="0" y="212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3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2877" y="2489"/>
                <a:ext cx="177" cy="123"/>
              </a:xfrm>
              <a:custGeom>
                <a:avLst/>
                <a:gdLst>
                  <a:gd name="T0" fmla="*/ 149 w 354"/>
                  <a:gd name="T1" fmla="*/ 0 h 246"/>
                  <a:gd name="T2" fmla="*/ 155 w 354"/>
                  <a:gd name="T3" fmla="*/ 15 h 246"/>
                  <a:gd name="T4" fmla="*/ 162 w 354"/>
                  <a:gd name="T5" fmla="*/ 30 h 246"/>
                  <a:gd name="T6" fmla="*/ 168 w 354"/>
                  <a:gd name="T7" fmla="*/ 44 h 246"/>
                  <a:gd name="T8" fmla="*/ 174 w 354"/>
                  <a:gd name="T9" fmla="*/ 59 h 246"/>
                  <a:gd name="T10" fmla="*/ 179 w 354"/>
                  <a:gd name="T11" fmla="*/ 76 h 246"/>
                  <a:gd name="T12" fmla="*/ 186 w 354"/>
                  <a:gd name="T13" fmla="*/ 91 h 246"/>
                  <a:gd name="T14" fmla="*/ 192 w 354"/>
                  <a:gd name="T15" fmla="*/ 106 h 246"/>
                  <a:gd name="T16" fmla="*/ 198 w 354"/>
                  <a:gd name="T17" fmla="*/ 121 h 246"/>
                  <a:gd name="T18" fmla="*/ 217 w 354"/>
                  <a:gd name="T19" fmla="*/ 130 h 246"/>
                  <a:gd name="T20" fmla="*/ 237 w 354"/>
                  <a:gd name="T21" fmla="*/ 139 h 246"/>
                  <a:gd name="T22" fmla="*/ 257 w 354"/>
                  <a:gd name="T23" fmla="*/ 148 h 246"/>
                  <a:gd name="T24" fmla="*/ 276 w 354"/>
                  <a:gd name="T25" fmla="*/ 156 h 246"/>
                  <a:gd name="T26" fmla="*/ 295 w 354"/>
                  <a:gd name="T27" fmla="*/ 166 h 246"/>
                  <a:gd name="T28" fmla="*/ 314 w 354"/>
                  <a:gd name="T29" fmla="*/ 175 h 246"/>
                  <a:gd name="T30" fmla="*/ 334 w 354"/>
                  <a:gd name="T31" fmla="*/ 184 h 246"/>
                  <a:gd name="T32" fmla="*/ 354 w 354"/>
                  <a:gd name="T33" fmla="*/ 193 h 246"/>
                  <a:gd name="T34" fmla="*/ 343 w 354"/>
                  <a:gd name="T35" fmla="*/ 200 h 246"/>
                  <a:gd name="T36" fmla="*/ 332 w 354"/>
                  <a:gd name="T37" fmla="*/ 206 h 246"/>
                  <a:gd name="T38" fmla="*/ 321 w 354"/>
                  <a:gd name="T39" fmla="*/ 213 h 246"/>
                  <a:gd name="T40" fmla="*/ 310 w 354"/>
                  <a:gd name="T41" fmla="*/ 220 h 246"/>
                  <a:gd name="T42" fmla="*/ 298 w 354"/>
                  <a:gd name="T43" fmla="*/ 227 h 246"/>
                  <a:gd name="T44" fmla="*/ 288 w 354"/>
                  <a:gd name="T45" fmla="*/ 234 h 246"/>
                  <a:gd name="T46" fmla="*/ 276 w 354"/>
                  <a:gd name="T47" fmla="*/ 239 h 246"/>
                  <a:gd name="T48" fmla="*/ 266 w 354"/>
                  <a:gd name="T49" fmla="*/ 246 h 246"/>
                  <a:gd name="T50" fmla="*/ 250 w 354"/>
                  <a:gd name="T51" fmla="*/ 244 h 246"/>
                  <a:gd name="T52" fmla="*/ 232 w 354"/>
                  <a:gd name="T53" fmla="*/ 242 h 246"/>
                  <a:gd name="T54" fmla="*/ 216 w 354"/>
                  <a:gd name="T55" fmla="*/ 238 h 246"/>
                  <a:gd name="T56" fmla="*/ 199 w 354"/>
                  <a:gd name="T57" fmla="*/ 236 h 246"/>
                  <a:gd name="T58" fmla="*/ 183 w 354"/>
                  <a:gd name="T59" fmla="*/ 234 h 246"/>
                  <a:gd name="T60" fmla="*/ 166 w 354"/>
                  <a:gd name="T61" fmla="*/ 231 h 246"/>
                  <a:gd name="T62" fmla="*/ 149 w 354"/>
                  <a:gd name="T63" fmla="*/ 229 h 246"/>
                  <a:gd name="T64" fmla="*/ 133 w 354"/>
                  <a:gd name="T65" fmla="*/ 227 h 246"/>
                  <a:gd name="T66" fmla="*/ 116 w 354"/>
                  <a:gd name="T67" fmla="*/ 224 h 246"/>
                  <a:gd name="T68" fmla="*/ 100 w 354"/>
                  <a:gd name="T69" fmla="*/ 221 h 246"/>
                  <a:gd name="T70" fmla="*/ 83 w 354"/>
                  <a:gd name="T71" fmla="*/ 219 h 246"/>
                  <a:gd name="T72" fmla="*/ 67 w 354"/>
                  <a:gd name="T73" fmla="*/ 216 h 246"/>
                  <a:gd name="T74" fmla="*/ 49 w 354"/>
                  <a:gd name="T75" fmla="*/ 214 h 246"/>
                  <a:gd name="T76" fmla="*/ 33 w 354"/>
                  <a:gd name="T77" fmla="*/ 212 h 246"/>
                  <a:gd name="T78" fmla="*/ 16 w 354"/>
                  <a:gd name="T79" fmla="*/ 209 h 246"/>
                  <a:gd name="T80" fmla="*/ 0 w 354"/>
                  <a:gd name="T81" fmla="*/ 207 h 246"/>
                  <a:gd name="T82" fmla="*/ 18 w 354"/>
                  <a:gd name="T83" fmla="*/ 181 h 246"/>
                  <a:gd name="T84" fmla="*/ 37 w 354"/>
                  <a:gd name="T85" fmla="*/ 155 h 246"/>
                  <a:gd name="T86" fmla="*/ 56 w 354"/>
                  <a:gd name="T87" fmla="*/ 129 h 246"/>
                  <a:gd name="T88" fmla="*/ 75 w 354"/>
                  <a:gd name="T89" fmla="*/ 103 h 246"/>
                  <a:gd name="T90" fmla="*/ 93 w 354"/>
                  <a:gd name="T91" fmla="*/ 77 h 246"/>
                  <a:gd name="T92" fmla="*/ 113 w 354"/>
                  <a:gd name="T93" fmla="*/ 51 h 246"/>
                  <a:gd name="T94" fmla="*/ 131 w 354"/>
                  <a:gd name="T95" fmla="*/ 25 h 246"/>
                  <a:gd name="T96" fmla="*/ 149 w 354"/>
                  <a:gd name="T9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4" h="246">
                    <a:moveTo>
                      <a:pt x="149" y="0"/>
                    </a:moveTo>
                    <a:lnTo>
                      <a:pt x="155" y="15"/>
                    </a:lnTo>
                    <a:lnTo>
                      <a:pt x="162" y="30"/>
                    </a:lnTo>
                    <a:lnTo>
                      <a:pt x="168" y="44"/>
                    </a:lnTo>
                    <a:lnTo>
                      <a:pt x="174" y="59"/>
                    </a:lnTo>
                    <a:lnTo>
                      <a:pt x="179" y="76"/>
                    </a:lnTo>
                    <a:lnTo>
                      <a:pt x="186" y="91"/>
                    </a:lnTo>
                    <a:lnTo>
                      <a:pt x="192" y="106"/>
                    </a:lnTo>
                    <a:lnTo>
                      <a:pt x="198" y="121"/>
                    </a:lnTo>
                    <a:lnTo>
                      <a:pt x="217" y="130"/>
                    </a:lnTo>
                    <a:lnTo>
                      <a:pt x="237" y="139"/>
                    </a:lnTo>
                    <a:lnTo>
                      <a:pt x="257" y="148"/>
                    </a:lnTo>
                    <a:lnTo>
                      <a:pt x="276" y="156"/>
                    </a:lnTo>
                    <a:lnTo>
                      <a:pt x="295" y="166"/>
                    </a:lnTo>
                    <a:lnTo>
                      <a:pt x="314" y="175"/>
                    </a:lnTo>
                    <a:lnTo>
                      <a:pt x="334" y="184"/>
                    </a:lnTo>
                    <a:lnTo>
                      <a:pt x="354" y="193"/>
                    </a:lnTo>
                    <a:lnTo>
                      <a:pt x="343" y="200"/>
                    </a:lnTo>
                    <a:lnTo>
                      <a:pt x="332" y="206"/>
                    </a:lnTo>
                    <a:lnTo>
                      <a:pt x="321" y="213"/>
                    </a:lnTo>
                    <a:lnTo>
                      <a:pt x="310" y="220"/>
                    </a:lnTo>
                    <a:lnTo>
                      <a:pt x="298" y="227"/>
                    </a:lnTo>
                    <a:lnTo>
                      <a:pt x="288" y="234"/>
                    </a:lnTo>
                    <a:lnTo>
                      <a:pt x="276" y="239"/>
                    </a:lnTo>
                    <a:lnTo>
                      <a:pt x="266" y="246"/>
                    </a:lnTo>
                    <a:lnTo>
                      <a:pt x="250" y="244"/>
                    </a:lnTo>
                    <a:lnTo>
                      <a:pt x="232" y="242"/>
                    </a:lnTo>
                    <a:lnTo>
                      <a:pt x="216" y="238"/>
                    </a:lnTo>
                    <a:lnTo>
                      <a:pt x="199" y="236"/>
                    </a:lnTo>
                    <a:lnTo>
                      <a:pt x="183" y="234"/>
                    </a:lnTo>
                    <a:lnTo>
                      <a:pt x="166" y="231"/>
                    </a:lnTo>
                    <a:lnTo>
                      <a:pt x="149" y="229"/>
                    </a:lnTo>
                    <a:lnTo>
                      <a:pt x="133" y="227"/>
                    </a:lnTo>
                    <a:lnTo>
                      <a:pt x="116" y="224"/>
                    </a:lnTo>
                    <a:lnTo>
                      <a:pt x="100" y="221"/>
                    </a:lnTo>
                    <a:lnTo>
                      <a:pt x="83" y="219"/>
                    </a:lnTo>
                    <a:lnTo>
                      <a:pt x="67" y="216"/>
                    </a:lnTo>
                    <a:lnTo>
                      <a:pt x="49" y="214"/>
                    </a:lnTo>
                    <a:lnTo>
                      <a:pt x="33" y="212"/>
                    </a:lnTo>
                    <a:lnTo>
                      <a:pt x="16" y="209"/>
                    </a:lnTo>
                    <a:lnTo>
                      <a:pt x="0" y="207"/>
                    </a:lnTo>
                    <a:lnTo>
                      <a:pt x="18" y="181"/>
                    </a:lnTo>
                    <a:lnTo>
                      <a:pt x="37" y="155"/>
                    </a:lnTo>
                    <a:lnTo>
                      <a:pt x="56" y="129"/>
                    </a:lnTo>
                    <a:lnTo>
                      <a:pt x="75" y="103"/>
                    </a:lnTo>
                    <a:lnTo>
                      <a:pt x="93" y="77"/>
                    </a:lnTo>
                    <a:lnTo>
                      <a:pt x="113" y="51"/>
                    </a:lnTo>
                    <a:lnTo>
                      <a:pt x="131" y="25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3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886" y="2489"/>
                <a:ext cx="168" cy="121"/>
              </a:xfrm>
              <a:custGeom>
                <a:avLst/>
                <a:gdLst>
                  <a:gd name="T0" fmla="*/ 131 w 336"/>
                  <a:gd name="T1" fmla="*/ 0 h 242"/>
                  <a:gd name="T2" fmla="*/ 137 w 336"/>
                  <a:gd name="T3" fmla="*/ 15 h 242"/>
                  <a:gd name="T4" fmla="*/ 144 w 336"/>
                  <a:gd name="T5" fmla="*/ 30 h 242"/>
                  <a:gd name="T6" fmla="*/ 150 w 336"/>
                  <a:gd name="T7" fmla="*/ 46 h 242"/>
                  <a:gd name="T8" fmla="*/ 156 w 336"/>
                  <a:gd name="T9" fmla="*/ 61 h 242"/>
                  <a:gd name="T10" fmla="*/ 161 w 336"/>
                  <a:gd name="T11" fmla="*/ 76 h 242"/>
                  <a:gd name="T12" fmla="*/ 168 w 336"/>
                  <a:gd name="T13" fmla="*/ 92 h 242"/>
                  <a:gd name="T14" fmla="*/ 174 w 336"/>
                  <a:gd name="T15" fmla="*/ 107 h 242"/>
                  <a:gd name="T16" fmla="*/ 180 w 336"/>
                  <a:gd name="T17" fmla="*/ 122 h 242"/>
                  <a:gd name="T18" fmla="*/ 199 w 336"/>
                  <a:gd name="T19" fmla="*/ 131 h 242"/>
                  <a:gd name="T20" fmla="*/ 219 w 336"/>
                  <a:gd name="T21" fmla="*/ 140 h 242"/>
                  <a:gd name="T22" fmla="*/ 239 w 336"/>
                  <a:gd name="T23" fmla="*/ 148 h 242"/>
                  <a:gd name="T24" fmla="*/ 258 w 336"/>
                  <a:gd name="T25" fmla="*/ 157 h 242"/>
                  <a:gd name="T26" fmla="*/ 277 w 336"/>
                  <a:gd name="T27" fmla="*/ 167 h 242"/>
                  <a:gd name="T28" fmla="*/ 296 w 336"/>
                  <a:gd name="T29" fmla="*/ 175 h 242"/>
                  <a:gd name="T30" fmla="*/ 316 w 336"/>
                  <a:gd name="T31" fmla="*/ 184 h 242"/>
                  <a:gd name="T32" fmla="*/ 336 w 336"/>
                  <a:gd name="T33" fmla="*/ 193 h 242"/>
                  <a:gd name="T34" fmla="*/ 325 w 336"/>
                  <a:gd name="T35" fmla="*/ 199 h 242"/>
                  <a:gd name="T36" fmla="*/ 314 w 336"/>
                  <a:gd name="T37" fmla="*/ 205 h 242"/>
                  <a:gd name="T38" fmla="*/ 303 w 336"/>
                  <a:gd name="T39" fmla="*/ 212 h 242"/>
                  <a:gd name="T40" fmla="*/ 292 w 336"/>
                  <a:gd name="T41" fmla="*/ 217 h 242"/>
                  <a:gd name="T42" fmla="*/ 280 w 336"/>
                  <a:gd name="T43" fmla="*/ 223 h 242"/>
                  <a:gd name="T44" fmla="*/ 270 w 336"/>
                  <a:gd name="T45" fmla="*/ 229 h 242"/>
                  <a:gd name="T46" fmla="*/ 258 w 336"/>
                  <a:gd name="T47" fmla="*/ 236 h 242"/>
                  <a:gd name="T48" fmla="*/ 248 w 336"/>
                  <a:gd name="T49" fmla="*/ 242 h 242"/>
                  <a:gd name="T50" fmla="*/ 233 w 336"/>
                  <a:gd name="T51" fmla="*/ 239 h 242"/>
                  <a:gd name="T52" fmla="*/ 217 w 336"/>
                  <a:gd name="T53" fmla="*/ 237 h 242"/>
                  <a:gd name="T54" fmla="*/ 202 w 336"/>
                  <a:gd name="T55" fmla="*/ 235 h 242"/>
                  <a:gd name="T56" fmla="*/ 186 w 336"/>
                  <a:gd name="T57" fmla="*/ 232 h 242"/>
                  <a:gd name="T58" fmla="*/ 171 w 336"/>
                  <a:gd name="T59" fmla="*/ 229 h 242"/>
                  <a:gd name="T60" fmla="*/ 155 w 336"/>
                  <a:gd name="T61" fmla="*/ 227 h 242"/>
                  <a:gd name="T62" fmla="*/ 140 w 336"/>
                  <a:gd name="T63" fmla="*/ 224 h 242"/>
                  <a:gd name="T64" fmla="*/ 123 w 336"/>
                  <a:gd name="T65" fmla="*/ 222 h 242"/>
                  <a:gd name="T66" fmla="*/ 108 w 336"/>
                  <a:gd name="T67" fmla="*/ 220 h 242"/>
                  <a:gd name="T68" fmla="*/ 92 w 336"/>
                  <a:gd name="T69" fmla="*/ 217 h 242"/>
                  <a:gd name="T70" fmla="*/ 77 w 336"/>
                  <a:gd name="T71" fmla="*/ 215 h 242"/>
                  <a:gd name="T72" fmla="*/ 61 w 336"/>
                  <a:gd name="T73" fmla="*/ 212 h 242"/>
                  <a:gd name="T74" fmla="*/ 46 w 336"/>
                  <a:gd name="T75" fmla="*/ 209 h 242"/>
                  <a:gd name="T76" fmla="*/ 31 w 336"/>
                  <a:gd name="T77" fmla="*/ 207 h 242"/>
                  <a:gd name="T78" fmla="*/ 15 w 336"/>
                  <a:gd name="T79" fmla="*/ 205 h 242"/>
                  <a:gd name="T80" fmla="*/ 0 w 336"/>
                  <a:gd name="T81" fmla="*/ 202 h 242"/>
                  <a:gd name="T82" fmla="*/ 16 w 336"/>
                  <a:gd name="T83" fmla="*/ 177 h 242"/>
                  <a:gd name="T84" fmla="*/ 34 w 336"/>
                  <a:gd name="T85" fmla="*/ 152 h 242"/>
                  <a:gd name="T86" fmla="*/ 50 w 336"/>
                  <a:gd name="T87" fmla="*/ 126 h 242"/>
                  <a:gd name="T88" fmla="*/ 66 w 336"/>
                  <a:gd name="T89" fmla="*/ 101 h 242"/>
                  <a:gd name="T90" fmla="*/ 82 w 336"/>
                  <a:gd name="T91" fmla="*/ 76 h 242"/>
                  <a:gd name="T92" fmla="*/ 99 w 336"/>
                  <a:gd name="T93" fmla="*/ 50 h 242"/>
                  <a:gd name="T94" fmla="*/ 115 w 336"/>
                  <a:gd name="T95" fmla="*/ 25 h 242"/>
                  <a:gd name="T96" fmla="*/ 131 w 336"/>
                  <a:gd name="T97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6" h="242">
                    <a:moveTo>
                      <a:pt x="131" y="0"/>
                    </a:moveTo>
                    <a:lnTo>
                      <a:pt x="137" y="15"/>
                    </a:lnTo>
                    <a:lnTo>
                      <a:pt x="144" y="30"/>
                    </a:lnTo>
                    <a:lnTo>
                      <a:pt x="150" y="46"/>
                    </a:lnTo>
                    <a:lnTo>
                      <a:pt x="156" y="61"/>
                    </a:lnTo>
                    <a:lnTo>
                      <a:pt x="161" y="76"/>
                    </a:lnTo>
                    <a:lnTo>
                      <a:pt x="168" y="92"/>
                    </a:lnTo>
                    <a:lnTo>
                      <a:pt x="174" y="107"/>
                    </a:lnTo>
                    <a:lnTo>
                      <a:pt x="180" y="122"/>
                    </a:lnTo>
                    <a:lnTo>
                      <a:pt x="199" y="131"/>
                    </a:lnTo>
                    <a:lnTo>
                      <a:pt x="219" y="140"/>
                    </a:lnTo>
                    <a:lnTo>
                      <a:pt x="239" y="148"/>
                    </a:lnTo>
                    <a:lnTo>
                      <a:pt x="258" y="157"/>
                    </a:lnTo>
                    <a:lnTo>
                      <a:pt x="277" y="167"/>
                    </a:lnTo>
                    <a:lnTo>
                      <a:pt x="296" y="175"/>
                    </a:lnTo>
                    <a:lnTo>
                      <a:pt x="316" y="184"/>
                    </a:lnTo>
                    <a:lnTo>
                      <a:pt x="336" y="193"/>
                    </a:lnTo>
                    <a:lnTo>
                      <a:pt x="325" y="199"/>
                    </a:lnTo>
                    <a:lnTo>
                      <a:pt x="314" y="205"/>
                    </a:lnTo>
                    <a:lnTo>
                      <a:pt x="303" y="212"/>
                    </a:lnTo>
                    <a:lnTo>
                      <a:pt x="292" y="217"/>
                    </a:lnTo>
                    <a:lnTo>
                      <a:pt x="280" y="223"/>
                    </a:lnTo>
                    <a:lnTo>
                      <a:pt x="270" y="229"/>
                    </a:lnTo>
                    <a:lnTo>
                      <a:pt x="258" y="236"/>
                    </a:lnTo>
                    <a:lnTo>
                      <a:pt x="248" y="242"/>
                    </a:lnTo>
                    <a:lnTo>
                      <a:pt x="233" y="239"/>
                    </a:lnTo>
                    <a:lnTo>
                      <a:pt x="217" y="237"/>
                    </a:lnTo>
                    <a:lnTo>
                      <a:pt x="202" y="235"/>
                    </a:lnTo>
                    <a:lnTo>
                      <a:pt x="186" y="232"/>
                    </a:lnTo>
                    <a:lnTo>
                      <a:pt x="171" y="229"/>
                    </a:lnTo>
                    <a:lnTo>
                      <a:pt x="155" y="227"/>
                    </a:lnTo>
                    <a:lnTo>
                      <a:pt x="140" y="224"/>
                    </a:lnTo>
                    <a:lnTo>
                      <a:pt x="123" y="222"/>
                    </a:lnTo>
                    <a:lnTo>
                      <a:pt x="108" y="220"/>
                    </a:lnTo>
                    <a:lnTo>
                      <a:pt x="92" y="217"/>
                    </a:lnTo>
                    <a:lnTo>
                      <a:pt x="77" y="215"/>
                    </a:lnTo>
                    <a:lnTo>
                      <a:pt x="61" y="212"/>
                    </a:lnTo>
                    <a:lnTo>
                      <a:pt x="46" y="209"/>
                    </a:lnTo>
                    <a:lnTo>
                      <a:pt x="31" y="207"/>
                    </a:lnTo>
                    <a:lnTo>
                      <a:pt x="15" y="205"/>
                    </a:lnTo>
                    <a:lnTo>
                      <a:pt x="0" y="202"/>
                    </a:lnTo>
                    <a:lnTo>
                      <a:pt x="16" y="177"/>
                    </a:lnTo>
                    <a:lnTo>
                      <a:pt x="34" y="152"/>
                    </a:lnTo>
                    <a:lnTo>
                      <a:pt x="50" y="126"/>
                    </a:lnTo>
                    <a:lnTo>
                      <a:pt x="66" y="101"/>
                    </a:lnTo>
                    <a:lnTo>
                      <a:pt x="82" y="76"/>
                    </a:lnTo>
                    <a:lnTo>
                      <a:pt x="99" y="50"/>
                    </a:lnTo>
                    <a:lnTo>
                      <a:pt x="115" y="2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35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895" y="2489"/>
                <a:ext cx="159" cy="119"/>
              </a:xfrm>
              <a:custGeom>
                <a:avLst/>
                <a:gdLst>
                  <a:gd name="T0" fmla="*/ 114 w 319"/>
                  <a:gd name="T1" fmla="*/ 0 h 238"/>
                  <a:gd name="T2" fmla="*/ 120 w 319"/>
                  <a:gd name="T3" fmla="*/ 15 h 238"/>
                  <a:gd name="T4" fmla="*/ 127 w 319"/>
                  <a:gd name="T5" fmla="*/ 30 h 238"/>
                  <a:gd name="T6" fmla="*/ 133 w 319"/>
                  <a:gd name="T7" fmla="*/ 46 h 238"/>
                  <a:gd name="T8" fmla="*/ 139 w 319"/>
                  <a:gd name="T9" fmla="*/ 61 h 238"/>
                  <a:gd name="T10" fmla="*/ 144 w 319"/>
                  <a:gd name="T11" fmla="*/ 76 h 238"/>
                  <a:gd name="T12" fmla="*/ 151 w 319"/>
                  <a:gd name="T13" fmla="*/ 92 h 238"/>
                  <a:gd name="T14" fmla="*/ 157 w 319"/>
                  <a:gd name="T15" fmla="*/ 107 h 238"/>
                  <a:gd name="T16" fmla="*/ 163 w 319"/>
                  <a:gd name="T17" fmla="*/ 122 h 238"/>
                  <a:gd name="T18" fmla="*/ 182 w 319"/>
                  <a:gd name="T19" fmla="*/ 131 h 238"/>
                  <a:gd name="T20" fmla="*/ 202 w 319"/>
                  <a:gd name="T21" fmla="*/ 140 h 238"/>
                  <a:gd name="T22" fmla="*/ 222 w 319"/>
                  <a:gd name="T23" fmla="*/ 149 h 238"/>
                  <a:gd name="T24" fmla="*/ 241 w 319"/>
                  <a:gd name="T25" fmla="*/ 157 h 238"/>
                  <a:gd name="T26" fmla="*/ 260 w 319"/>
                  <a:gd name="T27" fmla="*/ 167 h 238"/>
                  <a:gd name="T28" fmla="*/ 279 w 319"/>
                  <a:gd name="T29" fmla="*/ 176 h 238"/>
                  <a:gd name="T30" fmla="*/ 299 w 319"/>
                  <a:gd name="T31" fmla="*/ 184 h 238"/>
                  <a:gd name="T32" fmla="*/ 319 w 319"/>
                  <a:gd name="T33" fmla="*/ 193 h 238"/>
                  <a:gd name="T34" fmla="*/ 308 w 319"/>
                  <a:gd name="T35" fmla="*/ 199 h 238"/>
                  <a:gd name="T36" fmla="*/ 297 w 319"/>
                  <a:gd name="T37" fmla="*/ 205 h 238"/>
                  <a:gd name="T38" fmla="*/ 286 w 319"/>
                  <a:gd name="T39" fmla="*/ 210 h 238"/>
                  <a:gd name="T40" fmla="*/ 275 w 319"/>
                  <a:gd name="T41" fmla="*/ 215 h 238"/>
                  <a:gd name="T42" fmla="*/ 264 w 319"/>
                  <a:gd name="T43" fmla="*/ 221 h 238"/>
                  <a:gd name="T44" fmla="*/ 253 w 319"/>
                  <a:gd name="T45" fmla="*/ 227 h 238"/>
                  <a:gd name="T46" fmla="*/ 242 w 319"/>
                  <a:gd name="T47" fmla="*/ 232 h 238"/>
                  <a:gd name="T48" fmla="*/ 231 w 319"/>
                  <a:gd name="T49" fmla="*/ 238 h 238"/>
                  <a:gd name="T50" fmla="*/ 217 w 319"/>
                  <a:gd name="T51" fmla="*/ 236 h 238"/>
                  <a:gd name="T52" fmla="*/ 202 w 319"/>
                  <a:gd name="T53" fmla="*/ 234 h 238"/>
                  <a:gd name="T54" fmla="*/ 188 w 319"/>
                  <a:gd name="T55" fmla="*/ 230 h 238"/>
                  <a:gd name="T56" fmla="*/ 173 w 319"/>
                  <a:gd name="T57" fmla="*/ 228 h 238"/>
                  <a:gd name="T58" fmla="*/ 159 w 319"/>
                  <a:gd name="T59" fmla="*/ 225 h 238"/>
                  <a:gd name="T60" fmla="*/ 144 w 319"/>
                  <a:gd name="T61" fmla="*/ 223 h 238"/>
                  <a:gd name="T62" fmla="*/ 131 w 319"/>
                  <a:gd name="T63" fmla="*/ 220 h 238"/>
                  <a:gd name="T64" fmla="*/ 116 w 319"/>
                  <a:gd name="T65" fmla="*/ 217 h 238"/>
                  <a:gd name="T66" fmla="*/ 102 w 319"/>
                  <a:gd name="T67" fmla="*/ 215 h 238"/>
                  <a:gd name="T68" fmla="*/ 87 w 319"/>
                  <a:gd name="T69" fmla="*/ 213 h 238"/>
                  <a:gd name="T70" fmla="*/ 73 w 319"/>
                  <a:gd name="T71" fmla="*/ 210 h 238"/>
                  <a:gd name="T72" fmla="*/ 58 w 319"/>
                  <a:gd name="T73" fmla="*/ 207 h 238"/>
                  <a:gd name="T74" fmla="*/ 44 w 319"/>
                  <a:gd name="T75" fmla="*/ 205 h 238"/>
                  <a:gd name="T76" fmla="*/ 29 w 319"/>
                  <a:gd name="T77" fmla="*/ 202 h 238"/>
                  <a:gd name="T78" fmla="*/ 15 w 319"/>
                  <a:gd name="T79" fmla="*/ 200 h 238"/>
                  <a:gd name="T80" fmla="*/ 0 w 319"/>
                  <a:gd name="T81" fmla="*/ 198 h 238"/>
                  <a:gd name="T82" fmla="*/ 14 w 319"/>
                  <a:gd name="T83" fmla="*/ 174 h 238"/>
                  <a:gd name="T84" fmla="*/ 29 w 319"/>
                  <a:gd name="T85" fmla="*/ 148 h 238"/>
                  <a:gd name="T86" fmla="*/ 43 w 319"/>
                  <a:gd name="T87" fmla="*/ 124 h 238"/>
                  <a:gd name="T88" fmla="*/ 58 w 319"/>
                  <a:gd name="T89" fmla="*/ 99 h 238"/>
                  <a:gd name="T90" fmla="*/ 72 w 319"/>
                  <a:gd name="T91" fmla="*/ 73 h 238"/>
                  <a:gd name="T92" fmla="*/ 86 w 319"/>
                  <a:gd name="T93" fmla="*/ 49 h 238"/>
                  <a:gd name="T94" fmla="*/ 101 w 319"/>
                  <a:gd name="T95" fmla="*/ 24 h 238"/>
                  <a:gd name="T96" fmla="*/ 114 w 319"/>
                  <a:gd name="T9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9" h="238">
                    <a:moveTo>
                      <a:pt x="114" y="0"/>
                    </a:moveTo>
                    <a:lnTo>
                      <a:pt x="120" y="15"/>
                    </a:lnTo>
                    <a:lnTo>
                      <a:pt x="127" y="30"/>
                    </a:lnTo>
                    <a:lnTo>
                      <a:pt x="133" y="46"/>
                    </a:lnTo>
                    <a:lnTo>
                      <a:pt x="139" y="61"/>
                    </a:lnTo>
                    <a:lnTo>
                      <a:pt x="144" y="76"/>
                    </a:lnTo>
                    <a:lnTo>
                      <a:pt x="151" y="92"/>
                    </a:lnTo>
                    <a:lnTo>
                      <a:pt x="157" y="107"/>
                    </a:lnTo>
                    <a:lnTo>
                      <a:pt x="163" y="122"/>
                    </a:lnTo>
                    <a:lnTo>
                      <a:pt x="182" y="131"/>
                    </a:lnTo>
                    <a:lnTo>
                      <a:pt x="202" y="140"/>
                    </a:lnTo>
                    <a:lnTo>
                      <a:pt x="222" y="149"/>
                    </a:lnTo>
                    <a:lnTo>
                      <a:pt x="241" y="157"/>
                    </a:lnTo>
                    <a:lnTo>
                      <a:pt x="260" y="167"/>
                    </a:lnTo>
                    <a:lnTo>
                      <a:pt x="279" y="176"/>
                    </a:lnTo>
                    <a:lnTo>
                      <a:pt x="299" y="184"/>
                    </a:lnTo>
                    <a:lnTo>
                      <a:pt x="319" y="193"/>
                    </a:lnTo>
                    <a:lnTo>
                      <a:pt x="308" y="199"/>
                    </a:lnTo>
                    <a:lnTo>
                      <a:pt x="297" y="205"/>
                    </a:lnTo>
                    <a:lnTo>
                      <a:pt x="286" y="210"/>
                    </a:lnTo>
                    <a:lnTo>
                      <a:pt x="275" y="215"/>
                    </a:lnTo>
                    <a:lnTo>
                      <a:pt x="264" y="221"/>
                    </a:lnTo>
                    <a:lnTo>
                      <a:pt x="253" y="227"/>
                    </a:lnTo>
                    <a:lnTo>
                      <a:pt x="242" y="232"/>
                    </a:lnTo>
                    <a:lnTo>
                      <a:pt x="231" y="238"/>
                    </a:lnTo>
                    <a:lnTo>
                      <a:pt x="217" y="236"/>
                    </a:lnTo>
                    <a:lnTo>
                      <a:pt x="202" y="234"/>
                    </a:lnTo>
                    <a:lnTo>
                      <a:pt x="188" y="230"/>
                    </a:lnTo>
                    <a:lnTo>
                      <a:pt x="173" y="228"/>
                    </a:lnTo>
                    <a:lnTo>
                      <a:pt x="159" y="225"/>
                    </a:lnTo>
                    <a:lnTo>
                      <a:pt x="144" y="223"/>
                    </a:lnTo>
                    <a:lnTo>
                      <a:pt x="131" y="220"/>
                    </a:lnTo>
                    <a:lnTo>
                      <a:pt x="116" y="217"/>
                    </a:lnTo>
                    <a:lnTo>
                      <a:pt x="102" y="215"/>
                    </a:lnTo>
                    <a:lnTo>
                      <a:pt x="87" y="213"/>
                    </a:lnTo>
                    <a:lnTo>
                      <a:pt x="73" y="210"/>
                    </a:lnTo>
                    <a:lnTo>
                      <a:pt x="58" y="207"/>
                    </a:lnTo>
                    <a:lnTo>
                      <a:pt x="44" y="205"/>
                    </a:lnTo>
                    <a:lnTo>
                      <a:pt x="29" y="202"/>
                    </a:lnTo>
                    <a:lnTo>
                      <a:pt x="15" y="200"/>
                    </a:lnTo>
                    <a:lnTo>
                      <a:pt x="0" y="198"/>
                    </a:lnTo>
                    <a:lnTo>
                      <a:pt x="14" y="174"/>
                    </a:lnTo>
                    <a:lnTo>
                      <a:pt x="29" y="148"/>
                    </a:lnTo>
                    <a:lnTo>
                      <a:pt x="43" y="124"/>
                    </a:lnTo>
                    <a:lnTo>
                      <a:pt x="58" y="99"/>
                    </a:lnTo>
                    <a:lnTo>
                      <a:pt x="72" y="73"/>
                    </a:lnTo>
                    <a:lnTo>
                      <a:pt x="86" y="49"/>
                    </a:lnTo>
                    <a:lnTo>
                      <a:pt x="101" y="24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3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30"/>
              <p:cNvSpPr>
                <a:spLocks/>
              </p:cNvSpPr>
              <p:nvPr/>
            </p:nvSpPr>
            <p:spPr bwMode="auto">
              <a:xfrm>
                <a:off x="2904" y="2489"/>
                <a:ext cx="150" cy="117"/>
              </a:xfrm>
              <a:custGeom>
                <a:avLst/>
                <a:gdLst>
                  <a:gd name="T0" fmla="*/ 95 w 300"/>
                  <a:gd name="T1" fmla="*/ 0 h 234"/>
                  <a:gd name="T2" fmla="*/ 101 w 300"/>
                  <a:gd name="T3" fmla="*/ 15 h 234"/>
                  <a:gd name="T4" fmla="*/ 108 w 300"/>
                  <a:gd name="T5" fmla="*/ 31 h 234"/>
                  <a:gd name="T6" fmla="*/ 114 w 300"/>
                  <a:gd name="T7" fmla="*/ 46 h 234"/>
                  <a:gd name="T8" fmla="*/ 120 w 300"/>
                  <a:gd name="T9" fmla="*/ 61 h 234"/>
                  <a:gd name="T10" fmla="*/ 125 w 300"/>
                  <a:gd name="T11" fmla="*/ 77 h 234"/>
                  <a:gd name="T12" fmla="*/ 132 w 300"/>
                  <a:gd name="T13" fmla="*/ 92 h 234"/>
                  <a:gd name="T14" fmla="*/ 138 w 300"/>
                  <a:gd name="T15" fmla="*/ 108 h 234"/>
                  <a:gd name="T16" fmla="*/ 144 w 300"/>
                  <a:gd name="T17" fmla="*/ 123 h 234"/>
                  <a:gd name="T18" fmla="*/ 163 w 300"/>
                  <a:gd name="T19" fmla="*/ 132 h 234"/>
                  <a:gd name="T20" fmla="*/ 183 w 300"/>
                  <a:gd name="T21" fmla="*/ 140 h 234"/>
                  <a:gd name="T22" fmla="*/ 203 w 300"/>
                  <a:gd name="T23" fmla="*/ 149 h 234"/>
                  <a:gd name="T24" fmla="*/ 222 w 300"/>
                  <a:gd name="T25" fmla="*/ 157 h 234"/>
                  <a:gd name="T26" fmla="*/ 241 w 300"/>
                  <a:gd name="T27" fmla="*/ 167 h 234"/>
                  <a:gd name="T28" fmla="*/ 260 w 300"/>
                  <a:gd name="T29" fmla="*/ 176 h 234"/>
                  <a:gd name="T30" fmla="*/ 280 w 300"/>
                  <a:gd name="T31" fmla="*/ 184 h 234"/>
                  <a:gd name="T32" fmla="*/ 300 w 300"/>
                  <a:gd name="T33" fmla="*/ 193 h 234"/>
                  <a:gd name="T34" fmla="*/ 289 w 300"/>
                  <a:gd name="T35" fmla="*/ 198 h 234"/>
                  <a:gd name="T36" fmla="*/ 278 w 300"/>
                  <a:gd name="T37" fmla="*/ 204 h 234"/>
                  <a:gd name="T38" fmla="*/ 267 w 300"/>
                  <a:gd name="T39" fmla="*/ 208 h 234"/>
                  <a:gd name="T40" fmla="*/ 257 w 300"/>
                  <a:gd name="T41" fmla="*/ 214 h 234"/>
                  <a:gd name="T42" fmla="*/ 245 w 300"/>
                  <a:gd name="T43" fmla="*/ 219 h 234"/>
                  <a:gd name="T44" fmla="*/ 235 w 300"/>
                  <a:gd name="T45" fmla="*/ 224 h 234"/>
                  <a:gd name="T46" fmla="*/ 223 w 300"/>
                  <a:gd name="T47" fmla="*/ 229 h 234"/>
                  <a:gd name="T48" fmla="*/ 213 w 300"/>
                  <a:gd name="T49" fmla="*/ 234 h 234"/>
                  <a:gd name="T50" fmla="*/ 199 w 300"/>
                  <a:gd name="T51" fmla="*/ 231 h 234"/>
                  <a:gd name="T52" fmla="*/ 187 w 300"/>
                  <a:gd name="T53" fmla="*/ 229 h 234"/>
                  <a:gd name="T54" fmla="*/ 173 w 300"/>
                  <a:gd name="T55" fmla="*/ 225 h 234"/>
                  <a:gd name="T56" fmla="*/ 160 w 300"/>
                  <a:gd name="T57" fmla="*/ 223 h 234"/>
                  <a:gd name="T58" fmla="*/ 146 w 300"/>
                  <a:gd name="T59" fmla="*/ 221 h 234"/>
                  <a:gd name="T60" fmla="*/ 132 w 300"/>
                  <a:gd name="T61" fmla="*/ 219 h 234"/>
                  <a:gd name="T62" fmla="*/ 120 w 300"/>
                  <a:gd name="T63" fmla="*/ 216 h 234"/>
                  <a:gd name="T64" fmla="*/ 106 w 300"/>
                  <a:gd name="T65" fmla="*/ 213 h 234"/>
                  <a:gd name="T66" fmla="*/ 93 w 300"/>
                  <a:gd name="T67" fmla="*/ 210 h 234"/>
                  <a:gd name="T68" fmla="*/ 79 w 300"/>
                  <a:gd name="T69" fmla="*/ 208 h 234"/>
                  <a:gd name="T70" fmla="*/ 66 w 300"/>
                  <a:gd name="T71" fmla="*/ 206 h 234"/>
                  <a:gd name="T72" fmla="*/ 53 w 300"/>
                  <a:gd name="T73" fmla="*/ 204 h 234"/>
                  <a:gd name="T74" fmla="*/ 39 w 300"/>
                  <a:gd name="T75" fmla="*/ 201 h 234"/>
                  <a:gd name="T76" fmla="*/ 26 w 300"/>
                  <a:gd name="T77" fmla="*/ 198 h 234"/>
                  <a:gd name="T78" fmla="*/ 13 w 300"/>
                  <a:gd name="T79" fmla="*/ 195 h 234"/>
                  <a:gd name="T80" fmla="*/ 0 w 300"/>
                  <a:gd name="T81" fmla="*/ 193 h 234"/>
                  <a:gd name="T82" fmla="*/ 11 w 300"/>
                  <a:gd name="T83" fmla="*/ 169 h 234"/>
                  <a:gd name="T84" fmla="*/ 24 w 300"/>
                  <a:gd name="T85" fmla="*/ 145 h 234"/>
                  <a:gd name="T86" fmla="*/ 36 w 300"/>
                  <a:gd name="T87" fmla="*/ 121 h 234"/>
                  <a:gd name="T88" fmla="*/ 48 w 300"/>
                  <a:gd name="T89" fmla="*/ 96 h 234"/>
                  <a:gd name="T90" fmla="*/ 60 w 300"/>
                  <a:gd name="T91" fmla="*/ 72 h 234"/>
                  <a:gd name="T92" fmla="*/ 72 w 300"/>
                  <a:gd name="T93" fmla="*/ 48 h 234"/>
                  <a:gd name="T94" fmla="*/ 84 w 300"/>
                  <a:gd name="T95" fmla="*/ 24 h 234"/>
                  <a:gd name="T96" fmla="*/ 95 w 300"/>
                  <a:gd name="T97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0" h="234">
                    <a:moveTo>
                      <a:pt x="95" y="0"/>
                    </a:moveTo>
                    <a:lnTo>
                      <a:pt x="101" y="15"/>
                    </a:lnTo>
                    <a:lnTo>
                      <a:pt x="108" y="31"/>
                    </a:lnTo>
                    <a:lnTo>
                      <a:pt x="114" y="46"/>
                    </a:lnTo>
                    <a:lnTo>
                      <a:pt x="120" y="61"/>
                    </a:lnTo>
                    <a:lnTo>
                      <a:pt x="125" y="77"/>
                    </a:lnTo>
                    <a:lnTo>
                      <a:pt x="132" y="92"/>
                    </a:lnTo>
                    <a:lnTo>
                      <a:pt x="138" y="108"/>
                    </a:lnTo>
                    <a:lnTo>
                      <a:pt x="144" y="123"/>
                    </a:lnTo>
                    <a:lnTo>
                      <a:pt x="163" y="132"/>
                    </a:lnTo>
                    <a:lnTo>
                      <a:pt x="183" y="140"/>
                    </a:lnTo>
                    <a:lnTo>
                      <a:pt x="203" y="149"/>
                    </a:lnTo>
                    <a:lnTo>
                      <a:pt x="222" y="157"/>
                    </a:lnTo>
                    <a:lnTo>
                      <a:pt x="241" y="167"/>
                    </a:lnTo>
                    <a:lnTo>
                      <a:pt x="260" y="176"/>
                    </a:lnTo>
                    <a:lnTo>
                      <a:pt x="280" y="184"/>
                    </a:lnTo>
                    <a:lnTo>
                      <a:pt x="300" y="193"/>
                    </a:lnTo>
                    <a:lnTo>
                      <a:pt x="289" y="198"/>
                    </a:lnTo>
                    <a:lnTo>
                      <a:pt x="278" y="204"/>
                    </a:lnTo>
                    <a:lnTo>
                      <a:pt x="267" y="208"/>
                    </a:lnTo>
                    <a:lnTo>
                      <a:pt x="257" y="214"/>
                    </a:lnTo>
                    <a:lnTo>
                      <a:pt x="245" y="219"/>
                    </a:lnTo>
                    <a:lnTo>
                      <a:pt x="235" y="224"/>
                    </a:lnTo>
                    <a:lnTo>
                      <a:pt x="223" y="229"/>
                    </a:lnTo>
                    <a:lnTo>
                      <a:pt x="213" y="234"/>
                    </a:lnTo>
                    <a:lnTo>
                      <a:pt x="199" y="231"/>
                    </a:lnTo>
                    <a:lnTo>
                      <a:pt x="187" y="229"/>
                    </a:lnTo>
                    <a:lnTo>
                      <a:pt x="173" y="225"/>
                    </a:lnTo>
                    <a:lnTo>
                      <a:pt x="160" y="223"/>
                    </a:lnTo>
                    <a:lnTo>
                      <a:pt x="146" y="221"/>
                    </a:lnTo>
                    <a:lnTo>
                      <a:pt x="132" y="219"/>
                    </a:lnTo>
                    <a:lnTo>
                      <a:pt x="120" y="216"/>
                    </a:lnTo>
                    <a:lnTo>
                      <a:pt x="106" y="213"/>
                    </a:lnTo>
                    <a:lnTo>
                      <a:pt x="93" y="210"/>
                    </a:lnTo>
                    <a:lnTo>
                      <a:pt x="79" y="208"/>
                    </a:lnTo>
                    <a:lnTo>
                      <a:pt x="66" y="206"/>
                    </a:lnTo>
                    <a:lnTo>
                      <a:pt x="53" y="204"/>
                    </a:lnTo>
                    <a:lnTo>
                      <a:pt x="39" y="201"/>
                    </a:lnTo>
                    <a:lnTo>
                      <a:pt x="26" y="198"/>
                    </a:lnTo>
                    <a:lnTo>
                      <a:pt x="13" y="195"/>
                    </a:lnTo>
                    <a:lnTo>
                      <a:pt x="0" y="193"/>
                    </a:lnTo>
                    <a:lnTo>
                      <a:pt x="11" y="169"/>
                    </a:lnTo>
                    <a:lnTo>
                      <a:pt x="24" y="145"/>
                    </a:lnTo>
                    <a:lnTo>
                      <a:pt x="36" y="121"/>
                    </a:lnTo>
                    <a:lnTo>
                      <a:pt x="48" y="96"/>
                    </a:lnTo>
                    <a:lnTo>
                      <a:pt x="60" y="72"/>
                    </a:lnTo>
                    <a:lnTo>
                      <a:pt x="72" y="48"/>
                    </a:lnTo>
                    <a:lnTo>
                      <a:pt x="84" y="24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11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31"/>
              <p:cNvSpPr>
                <a:spLocks/>
              </p:cNvSpPr>
              <p:nvPr/>
            </p:nvSpPr>
            <p:spPr bwMode="auto">
              <a:xfrm>
                <a:off x="2913" y="2489"/>
                <a:ext cx="141" cy="115"/>
              </a:xfrm>
              <a:custGeom>
                <a:avLst/>
                <a:gdLst>
                  <a:gd name="T0" fmla="*/ 78 w 283"/>
                  <a:gd name="T1" fmla="*/ 0 h 230"/>
                  <a:gd name="T2" fmla="*/ 84 w 283"/>
                  <a:gd name="T3" fmla="*/ 15 h 230"/>
                  <a:gd name="T4" fmla="*/ 91 w 283"/>
                  <a:gd name="T5" fmla="*/ 31 h 230"/>
                  <a:gd name="T6" fmla="*/ 97 w 283"/>
                  <a:gd name="T7" fmla="*/ 46 h 230"/>
                  <a:gd name="T8" fmla="*/ 103 w 283"/>
                  <a:gd name="T9" fmla="*/ 61 h 230"/>
                  <a:gd name="T10" fmla="*/ 108 w 283"/>
                  <a:gd name="T11" fmla="*/ 77 h 230"/>
                  <a:gd name="T12" fmla="*/ 115 w 283"/>
                  <a:gd name="T13" fmla="*/ 92 h 230"/>
                  <a:gd name="T14" fmla="*/ 121 w 283"/>
                  <a:gd name="T15" fmla="*/ 108 h 230"/>
                  <a:gd name="T16" fmla="*/ 127 w 283"/>
                  <a:gd name="T17" fmla="*/ 123 h 230"/>
                  <a:gd name="T18" fmla="*/ 146 w 283"/>
                  <a:gd name="T19" fmla="*/ 132 h 230"/>
                  <a:gd name="T20" fmla="*/ 166 w 283"/>
                  <a:gd name="T21" fmla="*/ 140 h 230"/>
                  <a:gd name="T22" fmla="*/ 186 w 283"/>
                  <a:gd name="T23" fmla="*/ 149 h 230"/>
                  <a:gd name="T24" fmla="*/ 205 w 283"/>
                  <a:gd name="T25" fmla="*/ 157 h 230"/>
                  <a:gd name="T26" fmla="*/ 224 w 283"/>
                  <a:gd name="T27" fmla="*/ 167 h 230"/>
                  <a:gd name="T28" fmla="*/ 243 w 283"/>
                  <a:gd name="T29" fmla="*/ 176 h 230"/>
                  <a:gd name="T30" fmla="*/ 263 w 283"/>
                  <a:gd name="T31" fmla="*/ 184 h 230"/>
                  <a:gd name="T32" fmla="*/ 283 w 283"/>
                  <a:gd name="T33" fmla="*/ 193 h 230"/>
                  <a:gd name="T34" fmla="*/ 272 w 283"/>
                  <a:gd name="T35" fmla="*/ 198 h 230"/>
                  <a:gd name="T36" fmla="*/ 261 w 283"/>
                  <a:gd name="T37" fmla="*/ 202 h 230"/>
                  <a:gd name="T38" fmla="*/ 250 w 283"/>
                  <a:gd name="T39" fmla="*/ 207 h 230"/>
                  <a:gd name="T40" fmla="*/ 240 w 283"/>
                  <a:gd name="T41" fmla="*/ 212 h 230"/>
                  <a:gd name="T42" fmla="*/ 228 w 283"/>
                  <a:gd name="T43" fmla="*/ 216 h 230"/>
                  <a:gd name="T44" fmla="*/ 218 w 283"/>
                  <a:gd name="T45" fmla="*/ 221 h 230"/>
                  <a:gd name="T46" fmla="*/ 206 w 283"/>
                  <a:gd name="T47" fmla="*/ 225 h 230"/>
                  <a:gd name="T48" fmla="*/ 196 w 283"/>
                  <a:gd name="T49" fmla="*/ 230 h 230"/>
                  <a:gd name="T50" fmla="*/ 183 w 283"/>
                  <a:gd name="T51" fmla="*/ 228 h 230"/>
                  <a:gd name="T52" fmla="*/ 172 w 283"/>
                  <a:gd name="T53" fmla="*/ 224 h 230"/>
                  <a:gd name="T54" fmla="*/ 159 w 283"/>
                  <a:gd name="T55" fmla="*/ 222 h 230"/>
                  <a:gd name="T56" fmla="*/ 148 w 283"/>
                  <a:gd name="T57" fmla="*/ 220 h 230"/>
                  <a:gd name="T58" fmla="*/ 135 w 283"/>
                  <a:gd name="T59" fmla="*/ 217 h 230"/>
                  <a:gd name="T60" fmla="*/ 123 w 283"/>
                  <a:gd name="T61" fmla="*/ 214 h 230"/>
                  <a:gd name="T62" fmla="*/ 111 w 283"/>
                  <a:gd name="T63" fmla="*/ 212 h 230"/>
                  <a:gd name="T64" fmla="*/ 98 w 283"/>
                  <a:gd name="T65" fmla="*/ 209 h 230"/>
                  <a:gd name="T66" fmla="*/ 87 w 283"/>
                  <a:gd name="T67" fmla="*/ 207 h 230"/>
                  <a:gd name="T68" fmla="*/ 74 w 283"/>
                  <a:gd name="T69" fmla="*/ 204 h 230"/>
                  <a:gd name="T70" fmla="*/ 61 w 283"/>
                  <a:gd name="T71" fmla="*/ 201 h 230"/>
                  <a:gd name="T72" fmla="*/ 50 w 283"/>
                  <a:gd name="T73" fmla="*/ 199 h 230"/>
                  <a:gd name="T74" fmla="*/ 37 w 283"/>
                  <a:gd name="T75" fmla="*/ 197 h 230"/>
                  <a:gd name="T76" fmla="*/ 24 w 283"/>
                  <a:gd name="T77" fmla="*/ 193 h 230"/>
                  <a:gd name="T78" fmla="*/ 13 w 283"/>
                  <a:gd name="T79" fmla="*/ 191 h 230"/>
                  <a:gd name="T80" fmla="*/ 0 w 283"/>
                  <a:gd name="T81" fmla="*/ 189 h 230"/>
                  <a:gd name="T82" fmla="*/ 10 w 283"/>
                  <a:gd name="T83" fmla="*/ 164 h 230"/>
                  <a:gd name="T84" fmla="*/ 20 w 283"/>
                  <a:gd name="T85" fmla="*/ 141 h 230"/>
                  <a:gd name="T86" fmla="*/ 30 w 283"/>
                  <a:gd name="T87" fmla="*/ 117 h 230"/>
                  <a:gd name="T88" fmla="*/ 39 w 283"/>
                  <a:gd name="T89" fmla="*/ 94 h 230"/>
                  <a:gd name="T90" fmla="*/ 50 w 283"/>
                  <a:gd name="T91" fmla="*/ 71 h 230"/>
                  <a:gd name="T92" fmla="*/ 59 w 283"/>
                  <a:gd name="T93" fmla="*/ 47 h 230"/>
                  <a:gd name="T94" fmla="*/ 69 w 283"/>
                  <a:gd name="T95" fmla="*/ 24 h 230"/>
                  <a:gd name="T96" fmla="*/ 78 w 283"/>
                  <a:gd name="T97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3" h="230">
                    <a:moveTo>
                      <a:pt x="78" y="0"/>
                    </a:moveTo>
                    <a:lnTo>
                      <a:pt x="84" y="15"/>
                    </a:lnTo>
                    <a:lnTo>
                      <a:pt x="91" y="31"/>
                    </a:lnTo>
                    <a:lnTo>
                      <a:pt x="97" y="46"/>
                    </a:lnTo>
                    <a:lnTo>
                      <a:pt x="103" y="61"/>
                    </a:lnTo>
                    <a:lnTo>
                      <a:pt x="108" y="77"/>
                    </a:lnTo>
                    <a:lnTo>
                      <a:pt x="115" y="92"/>
                    </a:lnTo>
                    <a:lnTo>
                      <a:pt x="121" y="108"/>
                    </a:lnTo>
                    <a:lnTo>
                      <a:pt x="127" y="123"/>
                    </a:lnTo>
                    <a:lnTo>
                      <a:pt x="146" y="132"/>
                    </a:lnTo>
                    <a:lnTo>
                      <a:pt x="166" y="140"/>
                    </a:lnTo>
                    <a:lnTo>
                      <a:pt x="186" y="149"/>
                    </a:lnTo>
                    <a:lnTo>
                      <a:pt x="205" y="157"/>
                    </a:lnTo>
                    <a:lnTo>
                      <a:pt x="224" y="167"/>
                    </a:lnTo>
                    <a:lnTo>
                      <a:pt x="243" y="176"/>
                    </a:lnTo>
                    <a:lnTo>
                      <a:pt x="263" y="184"/>
                    </a:lnTo>
                    <a:lnTo>
                      <a:pt x="283" y="193"/>
                    </a:lnTo>
                    <a:lnTo>
                      <a:pt x="272" y="198"/>
                    </a:lnTo>
                    <a:lnTo>
                      <a:pt x="261" y="202"/>
                    </a:lnTo>
                    <a:lnTo>
                      <a:pt x="250" y="207"/>
                    </a:lnTo>
                    <a:lnTo>
                      <a:pt x="240" y="212"/>
                    </a:lnTo>
                    <a:lnTo>
                      <a:pt x="228" y="216"/>
                    </a:lnTo>
                    <a:lnTo>
                      <a:pt x="218" y="221"/>
                    </a:lnTo>
                    <a:lnTo>
                      <a:pt x="206" y="225"/>
                    </a:lnTo>
                    <a:lnTo>
                      <a:pt x="196" y="230"/>
                    </a:lnTo>
                    <a:lnTo>
                      <a:pt x="183" y="228"/>
                    </a:lnTo>
                    <a:lnTo>
                      <a:pt x="172" y="224"/>
                    </a:lnTo>
                    <a:lnTo>
                      <a:pt x="159" y="222"/>
                    </a:lnTo>
                    <a:lnTo>
                      <a:pt x="148" y="220"/>
                    </a:lnTo>
                    <a:lnTo>
                      <a:pt x="135" y="217"/>
                    </a:lnTo>
                    <a:lnTo>
                      <a:pt x="123" y="214"/>
                    </a:lnTo>
                    <a:lnTo>
                      <a:pt x="111" y="212"/>
                    </a:lnTo>
                    <a:lnTo>
                      <a:pt x="98" y="209"/>
                    </a:lnTo>
                    <a:lnTo>
                      <a:pt x="87" y="207"/>
                    </a:lnTo>
                    <a:lnTo>
                      <a:pt x="74" y="204"/>
                    </a:lnTo>
                    <a:lnTo>
                      <a:pt x="61" y="201"/>
                    </a:lnTo>
                    <a:lnTo>
                      <a:pt x="50" y="199"/>
                    </a:lnTo>
                    <a:lnTo>
                      <a:pt x="37" y="197"/>
                    </a:lnTo>
                    <a:lnTo>
                      <a:pt x="24" y="193"/>
                    </a:lnTo>
                    <a:lnTo>
                      <a:pt x="13" y="191"/>
                    </a:lnTo>
                    <a:lnTo>
                      <a:pt x="0" y="189"/>
                    </a:lnTo>
                    <a:lnTo>
                      <a:pt x="10" y="164"/>
                    </a:lnTo>
                    <a:lnTo>
                      <a:pt x="20" y="141"/>
                    </a:lnTo>
                    <a:lnTo>
                      <a:pt x="30" y="117"/>
                    </a:lnTo>
                    <a:lnTo>
                      <a:pt x="39" y="94"/>
                    </a:lnTo>
                    <a:lnTo>
                      <a:pt x="50" y="71"/>
                    </a:lnTo>
                    <a:lnTo>
                      <a:pt x="59" y="47"/>
                    </a:lnTo>
                    <a:lnTo>
                      <a:pt x="69" y="2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3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32"/>
              <p:cNvSpPr>
                <a:spLocks/>
              </p:cNvSpPr>
              <p:nvPr/>
            </p:nvSpPr>
            <p:spPr bwMode="auto">
              <a:xfrm>
                <a:off x="2922" y="2489"/>
                <a:ext cx="132" cy="113"/>
              </a:xfrm>
              <a:custGeom>
                <a:avLst/>
                <a:gdLst>
                  <a:gd name="T0" fmla="*/ 59 w 264"/>
                  <a:gd name="T1" fmla="*/ 0 h 225"/>
                  <a:gd name="T2" fmla="*/ 65 w 264"/>
                  <a:gd name="T3" fmla="*/ 15 h 225"/>
                  <a:gd name="T4" fmla="*/ 72 w 264"/>
                  <a:gd name="T5" fmla="*/ 31 h 225"/>
                  <a:gd name="T6" fmla="*/ 78 w 264"/>
                  <a:gd name="T7" fmla="*/ 46 h 225"/>
                  <a:gd name="T8" fmla="*/ 84 w 264"/>
                  <a:gd name="T9" fmla="*/ 62 h 225"/>
                  <a:gd name="T10" fmla="*/ 89 w 264"/>
                  <a:gd name="T11" fmla="*/ 77 h 225"/>
                  <a:gd name="T12" fmla="*/ 96 w 264"/>
                  <a:gd name="T13" fmla="*/ 93 h 225"/>
                  <a:gd name="T14" fmla="*/ 102 w 264"/>
                  <a:gd name="T15" fmla="*/ 108 h 225"/>
                  <a:gd name="T16" fmla="*/ 108 w 264"/>
                  <a:gd name="T17" fmla="*/ 123 h 225"/>
                  <a:gd name="T18" fmla="*/ 127 w 264"/>
                  <a:gd name="T19" fmla="*/ 132 h 225"/>
                  <a:gd name="T20" fmla="*/ 147 w 264"/>
                  <a:gd name="T21" fmla="*/ 141 h 225"/>
                  <a:gd name="T22" fmla="*/ 167 w 264"/>
                  <a:gd name="T23" fmla="*/ 149 h 225"/>
                  <a:gd name="T24" fmla="*/ 186 w 264"/>
                  <a:gd name="T25" fmla="*/ 159 h 225"/>
                  <a:gd name="T26" fmla="*/ 205 w 264"/>
                  <a:gd name="T27" fmla="*/ 167 h 225"/>
                  <a:gd name="T28" fmla="*/ 224 w 264"/>
                  <a:gd name="T29" fmla="*/ 176 h 225"/>
                  <a:gd name="T30" fmla="*/ 244 w 264"/>
                  <a:gd name="T31" fmla="*/ 184 h 225"/>
                  <a:gd name="T32" fmla="*/ 264 w 264"/>
                  <a:gd name="T33" fmla="*/ 193 h 225"/>
                  <a:gd name="T34" fmla="*/ 253 w 264"/>
                  <a:gd name="T35" fmla="*/ 197 h 225"/>
                  <a:gd name="T36" fmla="*/ 242 w 264"/>
                  <a:gd name="T37" fmla="*/ 201 h 225"/>
                  <a:gd name="T38" fmla="*/ 231 w 264"/>
                  <a:gd name="T39" fmla="*/ 205 h 225"/>
                  <a:gd name="T40" fmla="*/ 221 w 264"/>
                  <a:gd name="T41" fmla="*/ 209 h 225"/>
                  <a:gd name="T42" fmla="*/ 209 w 264"/>
                  <a:gd name="T43" fmla="*/ 214 h 225"/>
                  <a:gd name="T44" fmla="*/ 199 w 264"/>
                  <a:gd name="T45" fmla="*/ 217 h 225"/>
                  <a:gd name="T46" fmla="*/ 189 w 264"/>
                  <a:gd name="T47" fmla="*/ 222 h 225"/>
                  <a:gd name="T48" fmla="*/ 178 w 264"/>
                  <a:gd name="T49" fmla="*/ 225 h 225"/>
                  <a:gd name="T50" fmla="*/ 156 w 264"/>
                  <a:gd name="T51" fmla="*/ 220 h 225"/>
                  <a:gd name="T52" fmla="*/ 133 w 264"/>
                  <a:gd name="T53" fmla="*/ 215 h 225"/>
                  <a:gd name="T54" fmla="*/ 111 w 264"/>
                  <a:gd name="T55" fmla="*/ 209 h 225"/>
                  <a:gd name="T56" fmla="*/ 88 w 264"/>
                  <a:gd name="T57" fmla="*/ 205 h 225"/>
                  <a:gd name="T58" fmla="*/ 66 w 264"/>
                  <a:gd name="T59" fmla="*/ 199 h 225"/>
                  <a:gd name="T60" fmla="*/ 43 w 264"/>
                  <a:gd name="T61" fmla="*/ 194 h 225"/>
                  <a:gd name="T62" fmla="*/ 21 w 264"/>
                  <a:gd name="T63" fmla="*/ 189 h 225"/>
                  <a:gd name="T64" fmla="*/ 0 w 264"/>
                  <a:gd name="T65" fmla="*/ 184 h 225"/>
                  <a:gd name="T66" fmla="*/ 6 w 264"/>
                  <a:gd name="T67" fmla="*/ 161 h 225"/>
                  <a:gd name="T68" fmla="*/ 15 w 264"/>
                  <a:gd name="T69" fmla="*/ 138 h 225"/>
                  <a:gd name="T70" fmla="*/ 21 w 264"/>
                  <a:gd name="T71" fmla="*/ 115 h 225"/>
                  <a:gd name="T72" fmla="*/ 30 w 264"/>
                  <a:gd name="T73" fmla="*/ 92 h 225"/>
                  <a:gd name="T74" fmla="*/ 38 w 264"/>
                  <a:gd name="T75" fmla="*/ 69 h 225"/>
                  <a:gd name="T76" fmla="*/ 45 w 264"/>
                  <a:gd name="T77" fmla="*/ 46 h 225"/>
                  <a:gd name="T78" fmla="*/ 53 w 264"/>
                  <a:gd name="T79" fmla="*/ 23 h 225"/>
                  <a:gd name="T80" fmla="*/ 59 w 264"/>
                  <a:gd name="T8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4" h="225">
                    <a:moveTo>
                      <a:pt x="59" y="0"/>
                    </a:moveTo>
                    <a:lnTo>
                      <a:pt x="65" y="15"/>
                    </a:lnTo>
                    <a:lnTo>
                      <a:pt x="72" y="31"/>
                    </a:lnTo>
                    <a:lnTo>
                      <a:pt x="78" y="46"/>
                    </a:lnTo>
                    <a:lnTo>
                      <a:pt x="84" y="62"/>
                    </a:lnTo>
                    <a:lnTo>
                      <a:pt x="89" y="77"/>
                    </a:lnTo>
                    <a:lnTo>
                      <a:pt x="96" y="93"/>
                    </a:lnTo>
                    <a:lnTo>
                      <a:pt x="102" y="108"/>
                    </a:lnTo>
                    <a:lnTo>
                      <a:pt x="108" y="123"/>
                    </a:lnTo>
                    <a:lnTo>
                      <a:pt x="127" y="132"/>
                    </a:lnTo>
                    <a:lnTo>
                      <a:pt x="147" y="141"/>
                    </a:lnTo>
                    <a:lnTo>
                      <a:pt x="167" y="149"/>
                    </a:lnTo>
                    <a:lnTo>
                      <a:pt x="186" y="159"/>
                    </a:lnTo>
                    <a:lnTo>
                      <a:pt x="205" y="167"/>
                    </a:lnTo>
                    <a:lnTo>
                      <a:pt x="224" y="176"/>
                    </a:lnTo>
                    <a:lnTo>
                      <a:pt x="244" y="184"/>
                    </a:lnTo>
                    <a:lnTo>
                      <a:pt x="264" y="193"/>
                    </a:lnTo>
                    <a:lnTo>
                      <a:pt x="253" y="197"/>
                    </a:lnTo>
                    <a:lnTo>
                      <a:pt x="242" y="201"/>
                    </a:lnTo>
                    <a:lnTo>
                      <a:pt x="231" y="205"/>
                    </a:lnTo>
                    <a:lnTo>
                      <a:pt x="221" y="209"/>
                    </a:lnTo>
                    <a:lnTo>
                      <a:pt x="209" y="214"/>
                    </a:lnTo>
                    <a:lnTo>
                      <a:pt x="199" y="217"/>
                    </a:lnTo>
                    <a:lnTo>
                      <a:pt x="189" y="222"/>
                    </a:lnTo>
                    <a:lnTo>
                      <a:pt x="178" y="225"/>
                    </a:lnTo>
                    <a:lnTo>
                      <a:pt x="156" y="220"/>
                    </a:lnTo>
                    <a:lnTo>
                      <a:pt x="133" y="215"/>
                    </a:lnTo>
                    <a:lnTo>
                      <a:pt x="111" y="209"/>
                    </a:lnTo>
                    <a:lnTo>
                      <a:pt x="88" y="205"/>
                    </a:lnTo>
                    <a:lnTo>
                      <a:pt x="66" y="199"/>
                    </a:lnTo>
                    <a:lnTo>
                      <a:pt x="43" y="194"/>
                    </a:lnTo>
                    <a:lnTo>
                      <a:pt x="21" y="189"/>
                    </a:lnTo>
                    <a:lnTo>
                      <a:pt x="0" y="184"/>
                    </a:lnTo>
                    <a:lnTo>
                      <a:pt x="6" y="161"/>
                    </a:lnTo>
                    <a:lnTo>
                      <a:pt x="15" y="138"/>
                    </a:lnTo>
                    <a:lnTo>
                      <a:pt x="21" y="115"/>
                    </a:lnTo>
                    <a:lnTo>
                      <a:pt x="30" y="92"/>
                    </a:lnTo>
                    <a:lnTo>
                      <a:pt x="38" y="69"/>
                    </a:lnTo>
                    <a:lnTo>
                      <a:pt x="45" y="46"/>
                    </a:lnTo>
                    <a:lnTo>
                      <a:pt x="53" y="2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353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33"/>
              <p:cNvSpPr>
                <a:spLocks/>
              </p:cNvSpPr>
              <p:nvPr/>
            </p:nvSpPr>
            <p:spPr bwMode="auto">
              <a:xfrm>
                <a:off x="2930" y="2489"/>
                <a:ext cx="124" cy="111"/>
              </a:xfrm>
              <a:custGeom>
                <a:avLst/>
                <a:gdLst>
                  <a:gd name="T0" fmla="*/ 42 w 247"/>
                  <a:gd name="T1" fmla="*/ 0 h 222"/>
                  <a:gd name="T2" fmla="*/ 48 w 247"/>
                  <a:gd name="T3" fmla="*/ 15 h 222"/>
                  <a:gd name="T4" fmla="*/ 55 w 247"/>
                  <a:gd name="T5" fmla="*/ 31 h 222"/>
                  <a:gd name="T6" fmla="*/ 61 w 247"/>
                  <a:gd name="T7" fmla="*/ 46 h 222"/>
                  <a:gd name="T8" fmla="*/ 67 w 247"/>
                  <a:gd name="T9" fmla="*/ 62 h 222"/>
                  <a:gd name="T10" fmla="*/ 72 w 247"/>
                  <a:gd name="T11" fmla="*/ 77 h 222"/>
                  <a:gd name="T12" fmla="*/ 79 w 247"/>
                  <a:gd name="T13" fmla="*/ 93 h 222"/>
                  <a:gd name="T14" fmla="*/ 85 w 247"/>
                  <a:gd name="T15" fmla="*/ 108 h 222"/>
                  <a:gd name="T16" fmla="*/ 91 w 247"/>
                  <a:gd name="T17" fmla="*/ 124 h 222"/>
                  <a:gd name="T18" fmla="*/ 110 w 247"/>
                  <a:gd name="T19" fmla="*/ 132 h 222"/>
                  <a:gd name="T20" fmla="*/ 130 w 247"/>
                  <a:gd name="T21" fmla="*/ 141 h 222"/>
                  <a:gd name="T22" fmla="*/ 150 w 247"/>
                  <a:gd name="T23" fmla="*/ 149 h 222"/>
                  <a:gd name="T24" fmla="*/ 169 w 247"/>
                  <a:gd name="T25" fmla="*/ 159 h 222"/>
                  <a:gd name="T26" fmla="*/ 188 w 247"/>
                  <a:gd name="T27" fmla="*/ 167 h 222"/>
                  <a:gd name="T28" fmla="*/ 207 w 247"/>
                  <a:gd name="T29" fmla="*/ 176 h 222"/>
                  <a:gd name="T30" fmla="*/ 227 w 247"/>
                  <a:gd name="T31" fmla="*/ 184 h 222"/>
                  <a:gd name="T32" fmla="*/ 247 w 247"/>
                  <a:gd name="T33" fmla="*/ 193 h 222"/>
                  <a:gd name="T34" fmla="*/ 236 w 247"/>
                  <a:gd name="T35" fmla="*/ 197 h 222"/>
                  <a:gd name="T36" fmla="*/ 226 w 247"/>
                  <a:gd name="T37" fmla="*/ 200 h 222"/>
                  <a:gd name="T38" fmla="*/ 215 w 247"/>
                  <a:gd name="T39" fmla="*/ 204 h 222"/>
                  <a:gd name="T40" fmla="*/ 204 w 247"/>
                  <a:gd name="T41" fmla="*/ 207 h 222"/>
                  <a:gd name="T42" fmla="*/ 193 w 247"/>
                  <a:gd name="T43" fmla="*/ 212 h 222"/>
                  <a:gd name="T44" fmla="*/ 183 w 247"/>
                  <a:gd name="T45" fmla="*/ 215 h 222"/>
                  <a:gd name="T46" fmla="*/ 172 w 247"/>
                  <a:gd name="T47" fmla="*/ 219 h 222"/>
                  <a:gd name="T48" fmla="*/ 161 w 247"/>
                  <a:gd name="T49" fmla="*/ 222 h 222"/>
                  <a:gd name="T50" fmla="*/ 140 w 247"/>
                  <a:gd name="T51" fmla="*/ 216 h 222"/>
                  <a:gd name="T52" fmla="*/ 121 w 247"/>
                  <a:gd name="T53" fmla="*/ 212 h 222"/>
                  <a:gd name="T54" fmla="*/ 100 w 247"/>
                  <a:gd name="T55" fmla="*/ 206 h 222"/>
                  <a:gd name="T56" fmla="*/ 81 w 247"/>
                  <a:gd name="T57" fmla="*/ 200 h 222"/>
                  <a:gd name="T58" fmla="*/ 61 w 247"/>
                  <a:gd name="T59" fmla="*/ 195 h 222"/>
                  <a:gd name="T60" fmla="*/ 40 w 247"/>
                  <a:gd name="T61" fmla="*/ 190 h 222"/>
                  <a:gd name="T62" fmla="*/ 21 w 247"/>
                  <a:gd name="T63" fmla="*/ 185 h 222"/>
                  <a:gd name="T64" fmla="*/ 0 w 247"/>
                  <a:gd name="T65" fmla="*/ 179 h 222"/>
                  <a:gd name="T66" fmla="*/ 6 w 247"/>
                  <a:gd name="T67" fmla="*/ 156 h 222"/>
                  <a:gd name="T68" fmla="*/ 11 w 247"/>
                  <a:gd name="T69" fmla="*/ 134 h 222"/>
                  <a:gd name="T70" fmla="*/ 16 w 247"/>
                  <a:gd name="T71" fmla="*/ 111 h 222"/>
                  <a:gd name="T72" fmla="*/ 22 w 247"/>
                  <a:gd name="T73" fmla="*/ 89 h 222"/>
                  <a:gd name="T74" fmla="*/ 26 w 247"/>
                  <a:gd name="T75" fmla="*/ 66 h 222"/>
                  <a:gd name="T76" fmla="*/ 32 w 247"/>
                  <a:gd name="T77" fmla="*/ 44 h 222"/>
                  <a:gd name="T78" fmla="*/ 37 w 247"/>
                  <a:gd name="T79" fmla="*/ 21 h 222"/>
                  <a:gd name="T80" fmla="*/ 42 w 247"/>
                  <a:gd name="T8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7" h="222">
                    <a:moveTo>
                      <a:pt x="42" y="0"/>
                    </a:moveTo>
                    <a:lnTo>
                      <a:pt x="48" y="15"/>
                    </a:lnTo>
                    <a:lnTo>
                      <a:pt x="55" y="31"/>
                    </a:lnTo>
                    <a:lnTo>
                      <a:pt x="61" y="46"/>
                    </a:lnTo>
                    <a:lnTo>
                      <a:pt x="67" y="62"/>
                    </a:lnTo>
                    <a:lnTo>
                      <a:pt x="72" y="77"/>
                    </a:lnTo>
                    <a:lnTo>
                      <a:pt x="79" y="93"/>
                    </a:lnTo>
                    <a:lnTo>
                      <a:pt x="85" y="108"/>
                    </a:lnTo>
                    <a:lnTo>
                      <a:pt x="91" y="124"/>
                    </a:lnTo>
                    <a:lnTo>
                      <a:pt x="110" y="132"/>
                    </a:lnTo>
                    <a:lnTo>
                      <a:pt x="130" y="141"/>
                    </a:lnTo>
                    <a:lnTo>
                      <a:pt x="150" y="149"/>
                    </a:lnTo>
                    <a:lnTo>
                      <a:pt x="169" y="159"/>
                    </a:lnTo>
                    <a:lnTo>
                      <a:pt x="188" y="167"/>
                    </a:lnTo>
                    <a:lnTo>
                      <a:pt x="207" y="176"/>
                    </a:lnTo>
                    <a:lnTo>
                      <a:pt x="227" y="184"/>
                    </a:lnTo>
                    <a:lnTo>
                      <a:pt x="247" y="193"/>
                    </a:lnTo>
                    <a:lnTo>
                      <a:pt x="236" y="197"/>
                    </a:lnTo>
                    <a:lnTo>
                      <a:pt x="226" y="200"/>
                    </a:lnTo>
                    <a:lnTo>
                      <a:pt x="215" y="204"/>
                    </a:lnTo>
                    <a:lnTo>
                      <a:pt x="204" y="207"/>
                    </a:lnTo>
                    <a:lnTo>
                      <a:pt x="193" y="212"/>
                    </a:lnTo>
                    <a:lnTo>
                      <a:pt x="183" y="215"/>
                    </a:lnTo>
                    <a:lnTo>
                      <a:pt x="172" y="219"/>
                    </a:lnTo>
                    <a:lnTo>
                      <a:pt x="161" y="222"/>
                    </a:lnTo>
                    <a:lnTo>
                      <a:pt x="140" y="216"/>
                    </a:lnTo>
                    <a:lnTo>
                      <a:pt x="121" y="212"/>
                    </a:lnTo>
                    <a:lnTo>
                      <a:pt x="100" y="206"/>
                    </a:lnTo>
                    <a:lnTo>
                      <a:pt x="81" y="200"/>
                    </a:lnTo>
                    <a:lnTo>
                      <a:pt x="61" y="195"/>
                    </a:lnTo>
                    <a:lnTo>
                      <a:pt x="40" y="190"/>
                    </a:lnTo>
                    <a:lnTo>
                      <a:pt x="21" y="185"/>
                    </a:lnTo>
                    <a:lnTo>
                      <a:pt x="0" y="179"/>
                    </a:lnTo>
                    <a:lnTo>
                      <a:pt x="6" y="156"/>
                    </a:lnTo>
                    <a:lnTo>
                      <a:pt x="11" y="134"/>
                    </a:lnTo>
                    <a:lnTo>
                      <a:pt x="16" y="111"/>
                    </a:lnTo>
                    <a:lnTo>
                      <a:pt x="22" y="89"/>
                    </a:lnTo>
                    <a:lnTo>
                      <a:pt x="26" y="66"/>
                    </a:lnTo>
                    <a:lnTo>
                      <a:pt x="32" y="44"/>
                    </a:lnTo>
                    <a:lnTo>
                      <a:pt x="37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47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34"/>
              <p:cNvSpPr>
                <a:spLocks/>
              </p:cNvSpPr>
              <p:nvPr/>
            </p:nvSpPr>
            <p:spPr bwMode="auto">
              <a:xfrm>
                <a:off x="2940" y="2489"/>
                <a:ext cx="114" cy="109"/>
              </a:xfrm>
              <a:custGeom>
                <a:avLst/>
                <a:gdLst>
                  <a:gd name="T0" fmla="*/ 24 w 229"/>
                  <a:gd name="T1" fmla="*/ 0 h 217"/>
                  <a:gd name="T2" fmla="*/ 30 w 229"/>
                  <a:gd name="T3" fmla="*/ 15 h 217"/>
                  <a:gd name="T4" fmla="*/ 37 w 229"/>
                  <a:gd name="T5" fmla="*/ 31 h 217"/>
                  <a:gd name="T6" fmla="*/ 43 w 229"/>
                  <a:gd name="T7" fmla="*/ 46 h 217"/>
                  <a:gd name="T8" fmla="*/ 49 w 229"/>
                  <a:gd name="T9" fmla="*/ 62 h 217"/>
                  <a:gd name="T10" fmla="*/ 54 w 229"/>
                  <a:gd name="T11" fmla="*/ 77 h 217"/>
                  <a:gd name="T12" fmla="*/ 61 w 229"/>
                  <a:gd name="T13" fmla="*/ 93 h 217"/>
                  <a:gd name="T14" fmla="*/ 67 w 229"/>
                  <a:gd name="T15" fmla="*/ 108 h 217"/>
                  <a:gd name="T16" fmla="*/ 73 w 229"/>
                  <a:gd name="T17" fmla="*/ 124 h 217"/>
                  <a:gd name="T18" fmla="*/ 92 w 229"/>
                  <a:gd name="T19" fmla="*/ 132 h 217"/>
                  <a:gd name="T20" fmla="*/ 112 w 229"/>
                  <a:gd name="T21" fmla="*/ 141 h 217"/>
                  <a:gd name="T22" fmla="*/ 132 w 229"/>
                  <a:gd name="T23" fmla="*/ 149 h 217"/>
                  <a:gd name="T24" fmla="*/ 151 w 229"/>
                  <a:gd name="T25" fmla="*/ 159 h 217"/>
                  <a:gd name="T26" fmla="*/ 170 w 229"/>
                  <a:gd name="T27" fmla="*/ 167 h 217"/>
                  <a:gd name="T28" fmla="*/ 189 w 229"/>
                  <a:gd name="T29" fmla="*/ 176 h 217"/>
                  <a:gd name="T30" fmla="*/ 209 w 229"/>
                  <a:gd name="T31" fmla="*/ 184 h 217"/>
                  <a:gd name="T32" fmla="*/ 229 w 229"/>
                  <a:gd name="T33" fmla="*/ 193 h 217"/>
                  <a:gd name="T34" fmla="*/ 218 w 229"/>
                  <a:gd name="T35" fmla="*/ 197 h 217"/>
                  <a:gd name="T36" fmla="*/ 208 w 229"/>
                  <a:gd name="T37" fmla="*/ 199 h 217"/>
                  <a:gd name="T38" fmla="*/ 197 w 229"/>
                  <a:gd name="T39" fmla="*/ 202 h 217"/>
                  <a:gd name="T40" fmla="*/ 186 w 229"/>
                  <a:gd name="T41" fmla="*/ 205 h 217"/>
                  <a:gd name="T42" fmla="*/ 175 w 229"/>
                  <a:gd name="T43" fmla="*/ 208 h 217"/>
                  <a:gd name="T44" fmla="*/ 165 w 229"/>
                  <a:gd name="T45" fmla="*/ 212 h 217"/>
                  <a:gd name="T46" fmla="*/ 154 w 229"/>
                  <a:gd name="T47" fmla="*/ 214 h 217"/>
                  <a:gd name="T48" fmla="*/ 143 w 229"/>
                  <a:gd name="T49" fmla="*/ 217 h 217"/>
                  <a:gd name="T50" fmla="*/ 126 w 229"/>
                  <a:gd name="T51" fmla="*/ 212 h 217"/>
                  <a:gd name="T52" fmla="*/ 107 w 229"/>
                  <a:gd name="T53" fmla="*/ 207 h 217"/>
                  <a:gd name="T54" fmla="*/ 90 w 229"/>
                  <a:gd name="T55" fmla="*/ 201 h 217"/>
                  <a:gd name="T56" fmla="*/ 72 w 229"/>
                  <a:gd name="T57" fmla="*/ 195 h 217"/>
                  <a:gd name="T58" fmla="*/ 53 w 229"/>
                  <a:gd name="T59" fmla="*/ 191 h 217"/>
                  <a:gd name="T60" fmla="*/ 36 w 229"/>
                  <a:gd name="T61" fmla="*/ 185 h 217"/>
                  <a:gd name="T62" fmla="*/ 18 w 229"/>
                  <a:gd name="T63" fmla="*/ 181 h 217"/>
                  <a:gd name="T64" fmla="*/ 0 w 229"/>
                  <a:gd name="T65" fmla="*/ 175 h 217"/>
                  <a:gd name="T66" fmla="*/ 6 w 229"/>
                  <a:gd name="T67" fmla="*/ 131 h 217"/>
                  <a:gd name="T68" fmla="*/ 13 w 229"/>
                  <a:gd name="T69" fmla="*/ 87 h 217"/>
                  <a:gd name="T70" fmla="*/ 19 w 229"/>
                  <a:gd name="T71" fmla="*/ 43 h 217"/>
                  <a:gd name="T72" fmla="*/ 24 w 229"/>
                  <a:gd name="T7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9" h="217">
                    <a:moveTo>
                      <a:pt x="24" y="0"/>
                    </a:moveTo>
                    <a:lnTo>
                      <a:pt x="30" y="15"/>
                    </a:lnTo>
                    <a:lnTo>
                      <a:pt x="37" y="31"/>
                    </a:lnTo>
                    <a:lnTo>
                      <a:pt x="43" y="46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61" y="93"/>
                    </a:lnTo>
                    <a:lnTo>
                      <a:pt x="67" y="108"/>
                    </a:lnTo>
                    <a:lnTo>
                      <a:pt x="73" y="124"/>
                    </a:lnTo>
                    <a:lnTo>
                      <a:pt x="92" y="132"/>
                    </a:lnTo>
                    <a:lnTo>
                      <a:pt x="112" y="141"/>
                    </a:lnTo>
                    <a:lnTo>
                      <a:pt x="132" y="149"/>
                    </a:lnTo>
                    <a:lnTo>
                      <a:pt x="151" y="159"/>
                    </a:lnTo>
                    <a:lnTo>
                      <a:pt x="170" y="167"/>
                    </a:lnTo>
                    <a:lnTo>
                      <a:pt x="189" y="176"/>
                    </a:lnTo>
                    <a:lnTo>
                      <a:pt x="209" y="184"/>
                    </a:lnTo>
                    <a:lnTo>
                      <a:pt x="229" y="193"/>
                    </a:lnTo>
                    <a:lnTo>
                      <a:pt x="218" y="197"/>
                    </a:lnTo>
                    <a:lnTo>
                      <a:pt x="208" y="199"/>
                    </a:lnTo>
                    <a:lnTo>
                      <a:pt x="197" y="202"/>
                    </a:lnTo>
                    <a:lnTo>
                      <a:pt x="186" y="205"/>
                    </a:lnTo>
                    <a:lnTo>
                      <a:pt x="175" y="208"/>
                    </a:lnTo>
                    <a:lnTo>
                      <a:pt x="165" y="212"/>
                    </a:lnTo>
                    <a:lnTo>
                      <a:pt x="154" y="214"/>
                    </a:lnTo>
                    <a:lnTo>
                      <a:pt x="143" y="217"/>
                    </a:lnTo>
                    <a:lnTo>
                      <a:pt x="126" y="212"/>
                    </a:lnTo>
                    <a:lnTo>
                      <a:pt x="107" y="207"/>
                    </a:lnTo>
                    <a:lnTo>
                      <a:pt x="90" y="201"/>
                    </a:lnTo>
                    <a:lnTo>
                      <a:pt x="72" y="195"/>
                    </a:lnTo>
                    <a:lnTo>
                      <a:pt x="53" y="191"/>
                    </a:lnTo>
                    <a:lnTo>
                      <a:pt x="36" y="185"/>
                    </a:lnTo>
                    <a:lnTo>
                      <a:pt x="18" y="181"/>
                    </a:lnTo>
                    <a:lnTo>
                      <a:pt x="0" y="175"/>
                    </a:lnTo>
                    <a:lnTo>
                      <a:pt x="6" y="131"/>
                    </a:lnTo>
                    <a:lnTo>
                      <a:pt x="13" y="87"/>
                    </a:lnTo>
                    <a:lnTo>
                      <a:pt x="19" y="4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59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35"/>
              <p:cNvSpPr>
                <a:spLocks/>
              </p:cNvSpPr>
              <p:nvPr/>
            </p:nvSpPr>
            <p:spPr bwMode="auto">
              <a:xfrm>
                <a:off x="2948" y="2489"/>
                <a:ext cx="106" cy="107"/>
              </a:xfrm>
              <a:custGeom>
                <a:avLst/>
                <a:gdLst>
                  <a:gd name="T0" fmla="*/ 6 w 211"/>
                  <a:gd name="T1" fmla="*/ 0 h 214"/>
                  <a:gd name="T2" fmla="*/ 12 w 211"/>
                  <a:gd name="T3" fmla="*/ 16 h 214"/>
                  <a:gd name="T4" fmla="*/ 19 w 211"/>
                  <a:gd name="T5" fmla="*/ 31 h 214"/>
                  <a:gd name="T6" fmla="*/ 25 w 211"/>
                  <a:gd name="T7" fmla="*/ 47 h 214"/>
                  <a:gd name="T8" fmla="*/ 31 w 211"/>
                  <a:gd name="T9" fmla="*/ 62 h 214"/>
                  <a:gd name="T10" fmla="*/ 36 w 211"/>
                  <a:gd name="T11" fmla="*/ 78 h 214"/>
                  <a:gd name="T12" fmla="*/ 43 w 211"/>
                  <a:gd name="T13" fmla="*/ 93 h 214"/>
                  <a:gd name="T14" fmla="*/ 49 w 211"/>
                  <a:gd name="T15" fmla="*/ 109 h 214"/>
                  <a:gd name="T16" fmla="*/ 55 w 211"/>
                  <a:gd name="T17" fmla="*/ 125 h 214"/>
                  <a:gd name="T18" fmla="*/ 74 w 211"/>
                  <a:gd name="T19" fmla="*/ 133 h 214"/>
                  <a:gd name="T20" fmla="*/ 94 w 211"/>
                  <a:gd name="T21" fmla="*/ 141 h 214"/>
                  <a:gd name="T22" fmla="*/ 114 w 211"/>
                  <a:gd name="T23" fmla="*/ 151 h 214"/>
                  <a:gd name="T24" fmla="*/ 133 w 211"/>
                  <a:gd name="T25" fmla="*/ 159 h 214"/>
                  <a:gd name="T26" fmla="*/ 152 w 211"/>
                  <a:gd name="T27" fmla="*/ 168 h 214"/>
                  <a:gd name="T28" fmla="*/ 171 w 211"/>
                  <a:gd name="T29" fmla="*/ 176 h 214"/>
                  <a:gd name="T30" fmla="*/ 191 w 211"/>
                  <a:gd name="T31" fmla="*/ 185 h 214"/>
                  <a:gd name="T32" fmla="*/ 211 w 211"/>
                  <a:gd name="T33" fmla="*/ 193 h 214"/>
                  <a:gd name="T34" fmla="*/ 200 w 211"/>
                  <a:gd name="T35" fmla="*/ 195 h 214"/>
                  <a:gd name="T36" fmla="*/ 190 w 211"/>
                  <a:gd name="T37" fmla="*/ 198 h 214"/>
                  <a:gd name="T38" fmla="*/ 179 w 211"/>
                  <a:gd name="T39" fmla="*/ 201 h 214"/>
                  <a:gd name="T40" fmla="*/ 169 w 211"/>
                  <a:gd name="T41" fmla="*/ 204 h 214"/>
                  <a:gd name="T42" fmla="*/ 157 w 211"/>
                  <a:gd name="T43" fmla="*/ 206 h 214"/>
                  <a:gd name="T44" fmla="*/ 147 w 211"/>
                  <a:gd name="T45" fmla="*/ 208 h 214"/>
                  <a:gd name="T46" fmla="*/ 137 w 211"/>
                  <a:gd name="T47" fmla="*/ 212 h 214"/>
                  <a:gd name="T48" fmla="*/ 126 w 211"/>
                  <a:gd name="T49" fmla="*/ 214 h 214"/>
                  <a:gd name="T50" fmla="*/ 110 w 211"/>
                  <a:gd name="T51" fmla="*/ 208 h 214"/>
                  <a:gd name="T52" fmla="*/ 94 w 211"/>
                  <a:gd name="T53" fmla="*/ 202 h 214"/>
                  <a:gd name="T54" fmla="*/ 79 w 211"/>
                  <a:gd name="T55" fmla="*/ 198 h 214"/>
                  <a:gd name="T56" fmla="*/ 63 w 211"/>
                  <a:gd name="T57" fmla="*/ 192 h 214"/>
                  <a:gd name="T58" fmla="*/ 47 w 211"/>
                  <a:gd name="T59" fmla="*/ 186 h 214"/>
                  <a:gd name="T60" fmla="*/ 32 w 211"/>
                  <a:gd name="T61" fmla="*/ 182 h 214"/>
                  <a:gd name="T62" fmla="*/ 16 w 211"/>
                  <a:gd name="T63" fmla="*/ 176 h 214"/>
                  <a:gd name="T64" fmla="*/ 0 w 211"/>
                  <a:gd name="T65" fmla="*/ 170 h 214"/>
                  <a:gd name="T66" fmla="*/ 2 w 211"/>
                  <a:gd name="T67" fmla="*/ 127 h 214"/>
                  <a:gd name="T68" fmla="*/ 3 w 211"/>
                  <a:gd name="T69" fmla="*/ 85 h 214"/>
                  <a:gd name="T70" fmla="*/ 5 w 211"/>
                  <a:gd name="T71" fmla="*/ 42 h 214"/>
                  <a:gd name="T72" fmla="*/ 6 w 211"/>
                  <a:gd name="T73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1" h="214">
                    <a:moveTo>
                      <a:pt x="6" y="0"/>
                    </a:moveTo>
                    <a:lnTo>
                      <a:pt x="12" y="16"/>
                    </a:lnTo>
                    <a:lnTo>
                      <a:pt x="19" y="31"/>
                    </a:lnTo>
                    <a:lnTo>
                      <a:pt x="25" y="47"/>
                    </a:lnTo>
                    <a:lnTo>
                      <a:pt x="31" y="62"/>
                    </a:lnTo>
                    <a:lnTo>
                      <a:pt x="36" y="78"/>
                    </a:lnTo>
                    <a:lnTo>
                      <a:pt x="43" y="93"/>
                    </a:lnTo>
                    <a:lnTo>
                      <a:pt x="49" y="109"/>
                    </a:lnTo>
                    <a:lnTo>
                      <a:pt x="55" y="125"/>
                    </a:lnTo>
                    <a:lnTo>
                      <a:pt x="74" y="133"/>
                    </a:lnTo>
                    <a:lnTo>
                      <a:pt x="94" y="141"/>
                    </a:lnTo>
                    <a:lnTo>
                      <a:pt x="114" y="151"/>
                    </a:lnTo>
                    <a:lnTo>
                      <a:pt x="133" y="159"/>
                    </a:lnTo>
                    <a:lnTo>
                      <a:pt x="152" y="168"/>
                    </a:lnTo>
                    <a:lnTo>
                      <a:pt x="171" y="176"/>
                    </a:lnTo>
                    <a:lnTo>
                      <a:pt x="191" y="185"/>
                    </a:lnTo>
                    <a:lnTo>
                      <a:pt x="211" y="193"/>
                    </a:lnTo>
                    <a:lnTo>
                      <a:pt x="200" y="195"/>
                    </a:lnTo>
                    <a:lnTo>
                      <a:pt x="190" y="198"/>
                    </a:lnTo>
                    <a:lnTo>
                      <a:pt x="179" y="201"/>
                    </a:lnTo>
                    <a:lnTo>
                      <a:pt x="169" y="204"/>
                    </a:lnTo>
                    <a:lnTo>
                      <a:pt x="157" y="206"/>
                    </a:lnTo>
                    <a:lnTo>
                      <a:pt x="147" y="208"/>
                    </a:lnTo>
                    <a:lnTo>
                      <a:pt x="137" y="212"/>
                    </a:lnTo>
                    <a:lnTo>
                      <a:pt x="126" y="214"/>
                    </a:lnTo>
                    <a:lnTo>
                      <a:pt x="110" y="208"/>
                    </a:lnTo>
                    <a:lnTo>
                      <a:pt x="94" y="202"/>
                    </a:lnTo>
                    <a:lnTo>
                      <a:pt x="79" y="198"/>
                    </a:lnTo>
                    <a:lnTo>
                      <a:pt x="63" y="192"/>
                    </a:lnTo>
                    <a:lnTo>
                      <a:pt x="47" y="186"/>
                    </a:lnTo>
                    <a:lnTo>
                      <a:pt x="32" y="182"/>
                    </a:lnTo>
                    <a:lnTo>
                      <a:pt x="16" y="176"/>
                    </a:lnTo>
                    <a:lnTo>
                      <a:pt x="0" y="170"/>
                    </a:lnTo>
                    <a:lnTo>
                      <a:pt x="2" y="127"/>
                    </a:lnTo>
                    <a:lnTo>
                      <a:pt x="3" y="85"/>
                    </a:lnTo>
                    <a:lnTo>
                      <a:pt x="5" y="4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36"/>
              <p:cNvSpPr>
                <a:spLocks/>
              </p:cNvSpPr>
              <p:nvPr/>
            </p:nvSpPr>
            <p:spPr bwMode="auto">
              <a:xfrm>
                <a:off x="2952" y="2489"/>
                <a:ext cx="102" cy="105"/>
              </a:xfrm>
              <a:custGeom>
                <a:avLst/>
                <a:gdLst>
                  <a:gd name="T0" fmla="*/ 0 w 205"/>
                  <a:gd name="T1" fmla="*/ 0 h 209"/>
                  <a:gd name="T2" fmla="*/ 6 w 205"/>
                  <a:gd name="T3" fmla="*/ 16 h 209"/>
                  <a:gd name="T4" fmla="*/ 13 w 205"/>
                  <a:gd name="T5" fmla="*/ 31 h 209"/>
                  <a:gd name="T6" fmla="*/ 19 w 205"/>
                  <a:gd name="T7" fmla="*/ 47 h 209"/>
                  <a:gd name="T8" fmla="*/ 25 w 205"/>
                  <a:gd name="T9" fmla="*/ 62 h 209"/>
                  <a:gd name="T10" fmla="*/ 30 w 205"/>
                  <a:gd name="T11" fmla="*/ 78 h 209"/>
                  <a:gd name="T12" fmla="*/ 37 w 205"/>
                  <a:gd name="T13" fmla="*/ 94 h 209"/>
                  <a:gd name="T14" fmla="*/ 43 w 205"/>
                  <a:gd name="T15" fmla="*/ 109 h 209"/>
                  <a:gd name="T16" fmla="*/ 49 w 205"/>
                  <a:gd name="T17" fmla="*/ 125 h 209"/>
                  <a:gd name="T18" fmla="*/ 68 w 205"/>
                  <a:gd name="T19" fmla="*/ 133 h 209"/>
                  <a:gd name="T20" fmla="*/ 88 w 205"/>
                  <a:gd name="T21" fmla="*/ 142 h 209"/>
                  <a:gd name="T22" fmla="*/ 108 w 205"/>
                  <a:gd name="T23" fmla="*/ 151 h 209"/>
                  <a:gd name="T24" fmla="*/ 127 w 205"/>
                  <a:gd name="T25" fmla="*/ 159 h 209"/>
                  <a:gd name="T26" fmla="*/ 146 w 205"/>
                  <a:gd name="T27" fmla="*/ 168 h 209"/>
                  <a:gd name="T28" fmla="*/ 165 w 205"/>
                  <a:gd name="T29" fmla="*/ 176 h 209"/>
                  <a:gd name="T30" fmla="*/ 185 w 205"/>
                  <a:gd name="T31" fmla="*/ 185 h 209"/>
                  <a:gd name="T32" fmla="*/ 205 w 205"/>
                  <a:gd name="T33" fmla="*/ 193 h 209"/>
                  <a:gd name="T34" fmla="*/ 194 w 205"/>
                  <a:gd name="T35" fmla="*/ 195 h 209"/>
                  <a:gd name="T36" fmla="*/ 184 w 205"/>
                  <a:gd name="T37" fmla="*/ 198 h 209"/>
                  <a:gd name="T38" fmla="*/ 173 w 205"/>
                  <a:gd name="T39" fmla="*/ 199 h 209"/>
                  <a:gd name="T40" fmla="*/ 163 w 205"/>
                  <a:gd name="T41" fmla="*/ 201 h 209"/>
                  <a:gd name="T42" fmla="*/ 153 w 205"/>
                  <a:gd name="T43" fmla="*/ 204 h 209"/>
                  <a:gd name="T44" fmla="*/ 142 w 205"/>
                  <a:gd name="T45" fmla="*/ 205 h 209"/>
                  <a:gd name="T46" fmla="*/ 131 w 205"/>
                  <a:gd name="T47" fmla="*/ 207 h 209"/>
                  <a:gd name="T48" fmla="*/ 120 w 205"/>
                  <a:gd name="T49" fmla="*/ 209 h 209"/>
                  <a:gd name="T50" fmla="*/ 107 w 205"/>
                  <a:gd name="T51" fmla="*/ 204 h 209"/>
                  <a:gd name="T52" fmla="*/ 94 w 205"/>
                  <a:gd name="T53" fmla="*/ 199 h 209"/>
                  <a:gd name="T54" fmla="*/ 80 w 205"/>
                  <a:gd name="T55" fmla="*/ 193 h 209"/>
                  <a:gd name="T56" fmla="*/ 66 w 205"/>
                  <a:gd name="T57" fmla="*/ 187 h 209"/>
                  <a:gd name="T58" fmla="*/ 52 w 205"/>
                  <a:gd name="T59" fmla="*/ 183 h 209"/>
                  <a:gd name="T60" fmla="*/ 39 w 205"/>
                  <a:gd name="T61" fmla="*/ 177 h 209"/>
                  <a:gd name="T62" fmla="*/ 26 w 205"/>
                  <a:gd name="T63" fmla="*/ 171 h 209"/>
                  <a:gd name="T64" fmla="*/ 12 w 205"/>
                  <a:gd name="T65" fmla="*/ 166 h 209"/>
                  <a:gd name="T66" fmla="*/ 10 w 205"/>
                  <a:gd name="T67" fmla="*/ 124 h 209"/>
                  <a:gd name="T68" fmla="*/ 6 w 205"/>
                  <a:gd name="T69" fmla="*/ 83 h 209"/>
                  <a:gd name="T70" fmla="*/ 4 w 205"/>
                  <a:gd name="T71" fmla="*/ 41 h 209"/>
                  <a:gd name="T72" fmla="*/ 0 w 205"/>
                  <a:gd name="T7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5" h="209">
                    <a:moveTo>
                      <a:pt x="0" y="0"/>
                    </a:moveTo>
                    <a:lnTo>
                      <a:pt x="6" y="16"/>
                    </a:lnTo>
                    <a:lnTo>
                      <a:pt x="13" y="31"/>
                    </a:lnTo>
                    <a:lnTo>
                      <a:pt x="19" y="47"/>
                    </a:lnTo>
                    <a:lnTo>
                      <a:pt x="25" y="62"/>
                    </a:lnTo>
                    <a:lnTo>
                      <a:pt x="30" y="78"/>
                    </a:lnTo>
                    <a:lnTo>
                      <a:pt x="37" y="94"/>
                    </a:lnTo>
                    <a:lnTo>
                      <a:pt x="43" y="109"/>
                    </a:lnTo>
                    <a:lnTo>
                      <a:pt x="49" y="125"/>
                    </a:lnTo>
                    <a:lnTo>
                      <a:pt x="68" y="133"/>
                    </a:lnTo>
                    <a:lnTo>
                      <a:pt x="88" y="142"/>
                    </a:lnTo>
                    <a:lnTo>
                      <a:pt x="108" y="151"/>
                    </a:lnTo>
                    <a:lnTo>
                      <a:pt x="127" y="159"/>
                    </a:lnTo>
                    <a:lnTo>
                      <a:pt x="146" y="168"/>
                    </a:lnTo>
                    <a:lnTo>
                      <a:pt x="165" y="176"/>
                    </a:lnTo>
                    <a:lnTo>
                      <a:pt x="185" y="185"/>
                    </a:lnTo>
                    <a:lnTo>
                      <a:pt x="205" y="193"/>
                    </a:lnTo>
                    <a:lnTo>
                      <a:pt x="194" y="195"/>
                    </a:lnTo>
                    <a:lnTo>
                      <a:pt x="184" y="198"/>
                    </a:lnTo>
                    <a:lnTo>
                      <a:pt x="173" y="199"/>
                    </a:lnTo>
                    <a:lnTo>
                      <a:pt x="163" y="201"/>
                    </a:lnTo>
                    <a:lnTo>
                      <a:pt x="153" y="204"/>
                    </a:lnTo>
                    <a:lnTo>
                      <a:pt x="142" y="205"/>
                    </a:lnTo>
                    <a:lnTo>
                      <a:pt x="131" y="207"/>
                    </a:lnTo>
                    <a:lnTo>
                      <a:pt x="120" y="209"/>
                    </a:lnTo>
                    <a:lnTo>
                      <a:pt x="107" y="204"/>
                    </a:lnTo>
                    <a:lnTo>
                      <a:pt x="94" y="199"/>
                    </a:lnTo>
                    <a:lnTo>
                      <a:pt x="80" y="193"/>
                    </a:lnTo>
                    <a:lnTo>
                      <a:pt x="66" y="187"/>
                    </a:lnTo>
                    <a:lnTo>
                      <a:pt x="52" y="183"/>
                    </a:lnTo>
                    <a:lnTo>
                      <a:pt x="39" y="177"/>
                    </a:lnTo>
                    <a:lnTo>
                      <a:pt x="26" y="171"/>
                    </a:lnTo>
                    <a:lnTo>
                      <a:pt x="12" y="166"/>
                    </a:lnTo>
                    <a:lnTo>
                      <a:pt x="10" y="124"/>
                    </a:lnTo>
                    <a:lnTo>
                      <a:pt x="6" y="83"/>
                    </a:lnTo>
                    <a:lnTo>
                      <a:pt x="4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37"/>
              <p:cNvSpPr>
                <a:spLocks/>
              </p:cNvSpPr>
              <p:nvPr/>
            </p:nvSpPr>
            <p:spPr bwMode="auto">
              <a:xfrm>
                <a:off x="2952" y="2489"/>
                <a:ext cx="102" cy="103"/>
              </a:xfrm>
              <a:custGeom>
                <a:avLst/>
                <a:gdLst>
                  <a:gd name="T0" fmla="*/ 0 w 205"/>
                  <a:gd name="T1" fmla="*/ 0 h 206"/>
                  <a:gd name="T2" fmla="*/ 49 w 205"/>
                  <a:gd name="T3" fmla="*/ 125 h 206"/>
                  <a:gd name="T4" fmla="*/ 205 w 205"/>
                  <a:gd name="T5" fmla="*/ 193 h 206"/>
                  <a:gd name="T6" fmla="*/ 120 w 205"/>
                  <a:gd name="T7" fmla="*/ 206 h 206"/>
                  <a:gd name="T8" fmla="*/ 30 w 205"/>
                  <a:gd name="T9" fmla="*/ 161 h 206"/>
                  <a:gd name="T10" fmla="*/ 0 w 205"/>
                  <a:gd name="T11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5" h="206">
                    <a:moveTo>
                      <a:pt x="0" y="0"/>
                    </a:moveTo>
                    <a:lnTo>
                      <a:pt x="49" y="125"/>
                    </a:lnTo>
                    <a:lnTo>
                      <a:pt x="205" y="193"/>
                    </a:lnTo>
                    <a:lnTo>
                      <a:pt x="120" y="206"/>
                    </a:lnTo>
                    <a:lnTo>
                      <a:pt x="30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38"/>
              <p:cNvSpPr>
                <a:spLocks/>
              </p:cNvSpPr>
              <p:nvPr/>
            </p:nvSpPr>
            <p:spPr bwMode="auto">
              <a:xfrm>
                <a:off x="2676" y="2375"/>
                <a:ext cx="90" cy="144"/>
              </a:xfrm>
              <a:custGeom>
                <a:avLst/>
                <a:gdLst>
                  <a:gd name="T0" fmla="*/ 23 w 179"/>
                  <a:gd name="T1" fmla="*/ 0 h 290"/>
                  <a:gd name="T2" fmla="*/ 71 w 179"/>
                  <a:gd name="T3" fmla="*/ 147 h 290"/>
                  <a:gd name="T4" fmla="*/ 179 w 179"/>
                  <a:gd name="T5" fmla="*/ 290 h 290"/>
                  <a:gd name="T6" fmla="*/ 95 w 179"/>
                  <a:gd name="T7" fmla="*/ 265 h 290"/>
                  <a:gd name="T8" fmla="*/ 0 w 179"/>
                  <a:gd name="T9" fmla="*/ 73 h 290"/>
                  <a:gd name="T10" fmla="*/ 23 w 179"/>
                  <a:gd name="T11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290">
                    <a:moveTo>
                      <a:pt x="23" y="0"/>
                    </a:moveTo>
                    <a:lnTo>
                      <a:pt x="71" y="147"/>
                    </a:lnTo>
                    <a:lnTo>
                      <a:pt x="179" y="290"/>
                    </a:lnTo>
                    <a:lnTo>
                      <a:pt x="95" y="265"/>
                    </a:lnTo>
                    <a:lnTo>
                      <a:pt x="0" y="7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B76B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39"/>
              <p:cNvSpPr>
                <a:spLocks/>
              </p:cNvSpPr>
              <p:nvPr/>
            </p:nvSpPr>
            <p:spPr bwMode="auto">
              <a:xfrm>
                <a:off x="3150" y="2308"/>
                <a:ext cx="114" cy="217"/>
              </a:xfrm>
              <a:custGeom>
                <a:avLst/>
                <a:gdLst>
                  <a:gd name="T0" fmla="*/ 60 w 228"/>
                  <a:gd name="T1" fmla="*/ 0 h 433"/>
                  <a:gd name="T2" fmla="*/ 168 w 228"/>
                  <a:gd name="T3" fmla="*/ 121 h 433"/>
                  <a:gd name="T4" fmla="*/ 228 w 228"/>
                  <a:gd name="T5" fmla="*/ 169 h 433"/>
                  <a:gd name="T6" fmla="*/ 191 w 228"/>
                  <a:gd name="T7" fmla="*/ 279 h 433"/>
                  <a:gd name="T8" fmla="*/ 112 w 228"/>
                  <a:gd name="T9" fmla="*/ 433 h 433"/>
                  <a:gd name="T10" fmla="*/ 131 w 228"/>
                  <a:gd name="T11" fmla="*/ 303 h 433"/>
                  <a:gd name="T12" fmla="*/ 156 w 228"/>
                  <a:gd name="T13" fmla="*/ 157 h 433"/>
                  <a:gd name="T14" fmla="*/ 0 w 228"/>
                  <a:gd name="T15" fmla="*/ 24 h 433"/>
                  <a:gd name="T16" fmla="*/ 60 w 228"/>
                  <a:gd name="T17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433">
                    <a:moveTo>
                      <a:pt x="60" y="0"/>
                    </a:moveTo>
                    <a:lnTo>
                      <a:pt x="168" y="121"/>
                    </a:lnTo>
                    <a:lnTo>
                      <a:pt x="228" y="169"/>
                    </a:lnTo>
                    <a:lnTo>
                      <a:pt x="191" y="279"/>
                    </a:lnTo>
                    <a:lnTo>
                      <a:pt x="112" y="433"/>
                    </a:lnTo>
                    <a:lnTo>
                      <a:pt x="131" y="303"/>
                    </a:lnTo>
                    <a:lnTo>
                      <a:pt x="156" y="157"/>
                    </a:lnTo>
                    <a:lnTo>
                      <a:pt x="0" y="2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A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40"/>
              <p:cNvSpPr>
                <a:spLocks/>
              </p:cNvSpPr>
              <p:nvPr/>
            </p:nvSpPr>
            <p:spPr bwMode="auto">
              <a:xfrm>
                <a:off x="3262" y="2066"/>
                <a:ext cx="182" cy="303"/>
              </a:xfrm>
              <a:custGeom>
                <a:avLst/>
                <a:gdLst>
                  <a:gd name="T0" fmla="*/ 64 w 364"/>
                  <a:gd name="T1" fmla="*/ 48 h 605"/>
                  <a:gd name="T2" fmla="*/ 231 w 364"/>
                  <a:gd name="T3" fmla="*/ 0 h 605"/>
                  <a:gd name="T4" fmla="*/ 364 w 364"/>
                  <a:gd name="T5" fmla="*/ 229 h 605"/>
                  <a:gd name="T6" fmla="*/ 291 w 364"/>
                  <a:gd name="T7" fmla="*/ 326 h 605"/>
                  <a:gd name="T8" fmla="*/ 268 w 364"/>
                  <a:gd name="T9" fmla="*/ 471 h 605"/>
                  <a:gd name="T10" fmla="*/ 17 w 364"/>
                  <a:gd name="T11" fmla="*/ 605 h 605"/>
                  <a:gd name="T12" fmla="*/ 4 w 364"/>
                  <a:gd name="T13" fmla="*/ 541 h 605"/>
                  <a:gd name="T14" fmla="*/ 0 w 364"/>
                  <a:gd name="T15" fmla="*/ 470 h 605"/>
                  <a:gd name="T16" fmla="*/ 2 w 364"/>
                  <a:gd name="T17" fmla="*/ 394 h 605"/>
                  <a:gd name="T18" fmla="*/ 8 w 364"/>
                  <a:gd name="T19" fmla="*/ 316 h 605"/>
                  <a:gd name="T20" fmla="*/ 19 w 364"/>
                  <a:gd name="T21" fmla="*/ 239 h 605"/>
                  <a:gd name="T22" fmla="*/ 33 w 364"/>
                  <a:gd name="T23" fmla="*/ 167 h 605"/>
                  <a:gd name="T24" fmla="*/ 48 w 364"/>
                  <a:gd name="T25" fmla="*/ 102 h 605"/>
                  <a:gd name="T26" fmla="*/ 64 w 364"/>
                  <a:gd name="T27" fmla="*/ 48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4" h="605">
                    <a:moveTo>
                      <a:pt x="64" y="48"/>
                    </a:moveTo>
                    <a:lnTo>
                      <a:pt x="231" y="0"/>
                    </a:lnTo>
                    <a:lnTo>
                      <a:pt x="364" y="229"/>
                    </a:lnTo>
                    <a:lnTo>
                      <a:pt x="291" y="326"/>
                    </a:lnTo>
                    <a:lnTo>
                      <a:pt x="268" y="471"/>
                    </a:lnTo>
                    <a:lnTo>
                      <a:pt x="17" y="605"/>
                    </a:lnTo>
                    <a:lnTo>
                      <a:pt x="4" y="541"/>
                    </a:lnTo>
                    <a:lnTo>
                      <a:pt x="0" y="470"/>
                    </a:lnTo>
                    <a:lnTo>
                      <a:pt x="2" y="394"/>
                    </a:lnTo>
                    <a:lnTo>
                      <a:pt x="8" y="316"/>
                    </a:lnTo>
                    <a:lnTo>
                      <a:pt x="19" y="239"/>
                    </a:lnTo>
                    <a:lnTo>
                      <a:pt x="33" y="167"/>
                    </a:lnTo>
                    <a:lnTo>
                      <a:pt x="48" y="102"/>
                    </a:lnTo>
                    <a:lnTo>
                      <a:pt x="64" y="48"/>
                    </a:lnTo>
                    <a:close/>
                  </a:path>
                </a:pathLst>
              </a:custGeom>
              <a:solidFill>
                <a:srgbClr val="D1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41"/>
              <p:cNvSpPr>
                <a:spLocks/>
              </p:cNvSpPr>
              <p:nvPr/>
            </p:nvSpPr>
            <p:spPr bwMode="auto">
              <a:xfrm>
                <a:off x="3330" y="1909"/>
                <a:ext cx="120" cy="236"/>
              </a:xfrm>
              <a:custGeom>
                <a:avLst/>
                <a:gdLst>
                  <a:gd name="T0" fmla="*/ 0 w 238"/>
                  <a:gd name="T1" fmla="*/ 0 h 471"/>
                  <a:gd name="T2" fmla="*/ 94 w 238"/>
                  <a:gd name="T3" fmla="*/ 36 h 471"/>
                  <a:gd name="T4" fmla="*/ 191 w 238"/>
                  <a:gd name="T5" fmla="*/ 194 h 471"/>
                  <a:gd name="T6" fmla="*/ 238 w 238"/>
                  <a:gd name="T7" fmla="*/ 471 h 471"/>
                  <a:gd name="T8" fmla="*/ 118 w 238"/>
                  <a:gd name="T9" fmla="*/ 302 h 471"/>
                  <a:gd name="T10" fmla="*/ 71 w 238"/>
                  <a:gd name="T11" fmla="*/ 133 h 471"/>
                  <a:gd name="T12" fmla="*/ 0 w 238"/>
                  <a:gd name="T13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471">
                    <a:moveTo>
                      <a:pt x="0" y="0"/>
                    </a:moveTo>
                    <a:lnTo>
                      <a:pt x="94" y="36"/>
                    </a:lnTo>
                    <a:lnTo>
                      <a:pt x="191" y="194"/>
                    </a:lnTo>
                    <a:lnTo>
                      <a:pt x="238" y="471"/>
                    </a:lnTo>
                    <a:lnTo>
                      <a:pt x="118" y="302"/>
                    </a:lnTo>
                    <a:lnTo>
                      <a:pt x="71" y="1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42"/>
              <p:cNvSpPr>
                <a:spLocks/>
              </p:cNvSpPr>
              <p:nvPr/>
            </p:nvSpPr>
            <p:spPr bwMode="auto">
              <a:xfrm>
                <a:off x="2952" y="2013"/>
                <a:ext cx="258" cy="305"/>
              </a:xfrm>
              <a:custGeom>
                <a:avLst/>
                <a:gdLst>
                  <a:gd name="T0" fmla="*/ 177 w 515"/>
                  <a:gd name="T1" fmla="*/ 0 h 609"/>
                  <a:gd name="T2" fmla="*/ 431 w 515"/>
                  <a:gd name="T3" fmla="*/ 131 h 609"/>
                  <a:gd name="T4" fmla="*/ 515 w 515"/>
                  <a:gd name="T5" fmla="*/ 191 h 609"/>
                  <a:gd name="T6" fmla="*/ 462 w 515"/>
                  <a:gd name="T7" fmla="*/ 329 h 609"/>
                  <a:gd name="T8" fmla="*/ 419 w 515"/>
                  <a:gd name="T9" fmla="*/ 518 h 609"/>
                  <a:gd name="T10" fmla="*/ 130 w 515"/>
                  <a:gd name="T11" fmla="*/ 609 h 609"/>
                  <a:gd name="T12" fmla="*/ 109 w 515"/>
                  <a:gd name="T13" fmla="*/ 590 h 609"/>
                  <a:gd name="T14" fmla="*/ 87 w 515"/>
                  <a:gd name="T15" fmla="*/ 567 h 609"/>
                  <a:gd name="T16" fmla="*/ 68 w 515"/>
                  <a:gd name="T17" fmla="*/ 539 h 609"/>
                  <a:gd name="T18" fmla="*/ 48 w 515"/>
                  <a:gd name="T19" fmla="*/ 509 h 609"/>
                  <a:gd name="T20" fmla="*/ 32 w 515"/>
                  <a:gd name="T21" fmla="*/ 477 h 609"/>
                  <a:gd name="T22" fmla="*/ 18 w 515"/>
                  <a:gd name="T23" fmla="*/ 441 h 609"/>
                  <a:gd name="T24" fmla="*/ 8 w 515"/>
                  <a:gd name="T25" fmla="*/ 403 h 609"/>
                  <a:gd name="T26" fmla="*/ 2 w 515"/>
                  <a:gd name="T27" fmla="*/ 363 h 609"/>
                  <a:gd name="T28" fmla="*/ 0 w 515"/>
                  <a:gd name="T29" fmla="*/ 321 h 609"/>
                  <a:gd name="T30" fmla="*/ 4 w 515"/>
                  <a:gd name="T31" fmla="*/ 277 h 609"/>
                  <a:gd name="T32" fmla="*/ 13 w 515"/>
                  <a:gd name="T33" fmla="*/ 232 h 609"/>
                  <a:gd name="T34" fmla="*/ 31 w 515"/>
                  <a:gd name="T35" fmla="*/ 187 h 609"/>
                  <a:gd name="T36" fmla="*/ 54 w 515"/>
                  <a:gd name="T37" fmla="*/ 140 h 609"/>
                  <a:gd name="T38" fmla="*/ 86 w 515"/>
                  <a:gd name="T39" fmla="*/ 94 h 609"/>
                  <a:gd name="T40" fmla="*/ 128 w 515"/>
                  <a:gd name="T41" fmla="*/ 47 h 609"/>
                  <a:gd name="T42" fmla="*/ 177 w 515"/>
                  <a:gd name="T43" fmla="*/ 0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5" h="609">
                    <a:moveTo>
                      <a:pt x="177" y="0"/>
                    </a:moveTo>
                    <a:lnTo>
                      <a:pt x="431" y="131"/>
                    </a:lnTo>
                    <a:lnTo>
                      <a:pt x="515" y="191"/>
                    </a:lnTo>
                    <a:lnTo>
                      <a:pt x="462" y="329"/>
                    </a:lnTo>
                    <a:lnTo>
                      <a:pt x="419" y="518"/>
                    </a:lnTo>
                    <a:lnTo>
                      <a:pt x="130" y="609"/>
                    </a:lnTo>
                    <a:lnTo>
                      <a:pt x="109" y="590"/>
                    </a:lnTo>
                    <a:lnTo>
                      <a:pt x="87" y="567"/>
                    </a:lnTo>
                    <a:lnTo>
                      <a:pt x="68" y="539"/>
                    </a:lnTo>
                    <a:lnTo>
                      <a:pt x="48" y="509"/>
                    </a:lnTo>
                    <a:lnTo>
                      <a:pt x="32" y="477"/>
                    </a:lnTo>
                    <a:lnTo>
                      <a:pt x="18" y="441"/>
                    </a:lnTo>
                    <a:lnTo>
                      <a:pt x="8" y="403"/>
                    </a:lnTo>
                    <a:lnTo>
                      <a:pt x="2" y="363"/>
                    </a:lnTo>
                    <a:lnTo>
                      <a:pt x="0" y="321"/>
                    </a:lnTo>
                    <a:lnTo>
                      <a:pt x="4" y="277"/>
                    </a:lnTo>
                    <a:lnTo>
                      <a:pt x="13" y="232"/>
                    </a:lnTo>
                    <a:lnTo>
                      <a:pt x="31" y="187"/>
                    </a:lnTo>
                    <a:lnTo>
                      <a:pt x="54" y="140"/>
                    </a:lnTo>
                    <a:lnTo>
                      <a:pt x="86" y="94"/>
                    </a:lnTo>
                    <a:lnTo>
                      <a:pt x="128" y="4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003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43"/>
              <p:cNvSpPr>
                <a:spLocks/>
              </p:cNvSpPr>
              <p:nvPr/>
            </p:nvSpPr>
            <p:spPr bwMode="auto">
              <a:xfrm>
                <a:off x="2784" y="1963"/>
                <a:ext cx="210" cy="236"/>
              </a:xfrm>
              <a:custGeom>
                <a:avLst/>
                <a:gdLst>
                  <a:gd name="T0" fmla="*/ 420 w 420"/>
                  <a:gd name="T1" fmla="*/ 49 h 473"/>
                  <a:gd name="T2" fmla="*/ 288 w 420"/>
                  <a:gd name="T3" fmla="*/ 412 h 473"/>
                  <a:gd name="T4" fmla="*/ 156 w 420"/>
                  <a:gd name="T5" fmla="*/ 412 h 473"/>
                  <a:gd name="T6" fmla="*/ 0 w 420"/>
                  <a:gd name="T7" fmla="*/ 473 h 473"/>
                  <a:gd name="T8" fmla="*/ 4 w 420"/>
                  <a:gd name="T9" fmla="*/ 443 h 473"/>
                  <a:gd name="T10" fmla="*/ 8 w 420"/>
                  <a:gd name="T11" fmla="*/ 412 h 473"/>
                  <a:gd name="T12" fmla="*/ 15 w 420"/>
                  <a:gd name="T13" fmla="*/ 378 h 473"/>
                  <a:gd name="T14" fmla="*/ 23 w 420"/>
                  <a:gd name="T15" fmla="*/ 343 h 473"/>
                  <a:gd name="T16" fmla="*/ 34 w 420"/>
                  <a:gd name="T17" fmla="*/ 307 h 473"/>
                  <a:gd name="T18" fmla="*/ 46 w 420"/>
                  <a:gd name="T19" fmla="*/ 271 h 473"/>
                  <a:gd name="T20" fmla="*/ 61 w 420"/>
                  <a:gd name="T21" fmla="*/ 236 h 473"/>
                  <a:gd name="T22" fmla="*/ 80 w 420"/>
                  <a:gd name="T23" fmla="*/ 200 h 473"/>
                  <a:gd name="T24" fmla="*/ 100 w 420"/>
                  <a:gd name="T25" fmla="*/ 165 h 473"/>
                  <a:gd name="T26" fmla="*/ 126 w 420"/>
                  <a:gd name="T27" fmla="*/ 133 h 473"/>
                  <a:gd name="T28" fmla="*/ 153 w 420"/>
                  <a:gd name="T29" fmla="*/ 103 h 473"/>
                  <a:gd name="T30" fmla="*/ 186 w 420"/>
                  <a:gd name="T31" fmla="*/ 75 h 473"/>
                  <a:gd name="T32" fmla="*/ 223 w 420"/>
                  <a:gd name="T33" fmla="*/ 50 h 473"/>
                  <a:gd name="T34" fmla="*/ 263 w 420"/>
                  <a:gd name="T35" fmla="*/ 29 h 473"/>
                  <a:gd name="T36" fmla="*/ 309 w 420"/>
                  <a:gd name="T37" fmla="*/ 13 h 473"/>
                  <a:gd name="T38" fmla="*/ 360 w 420"/>
                  <a:gd name="T39" fmla="*/ 0 h 473"/>
                  <a:gd name="T40" fmla="*/ 420 w 420"/>
                  <a:gd name="T41" fmla="*/ 49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0" h="473">
                    <a:moveTo>
                      <a:pt x="420" y="49"/>
                    </a:moveTo>
                    <a:lnTo>
                      <a:pt x="288" y="412"/>
                    </a:lnTo>
                    <a:lnTo>
                      <a:pt x="156" y="412"/>
                    </a:lnTo>
                    <a:lnTo>
                      <a:pt x="0" y="473"/>
                    </a:lnTo>
                    <a:lnTo>
                      <a:pt x="4" y="443"/>
                    </a:lnTo>
                    <a:lnTo>
                      <a:pt x="8" y="412"/>
                    </a:lnTo>
                    <a:lnTo>
                      <a:pt x="15" y="378"/>
                    </a:lnTo>
                    <a:lnTo>
                      <a:pt x="23" y="343"/>
                    </a:lnTo>
                    <a:lnTo>
                      <a:pt x="34" y="307"/>
                    </a:lnTo>
                    <a:lnTo>
                      <a:pt x="46" y="271"/>
                    </a:lnTo>
                    <a:lnTo>
                      <a:pt x="61" y="236"/>
                    </a:lnTo>
                    <a:lnTo>
                      <a:pt x="80" y="200"/>
                    </a:lnTo>
                    <a:lnTo>
                      <a:pt x="100" y="165"/>
                    </a:lnTo>
                    <a:lnTo>
                      <a:pt x="126" y="133"/>
                    </a:lnTo>
                    <a:lnTo>
                      <a:pt x="153" y="103"/>
                    </a:lnTo>
                    <a:lnTo>
                      <a:pt x="186" y="75"/>
                    </a:lnTo>
                    <a:lnTo>
                      <a:pt x="223" y="50"/>
                    </a:lnTo>
                    <a:lnTo>
                      <a:pt x="263" y="29"/>
                    </a:lnTo>
                    <a:lnTo>
                      <a:pt x="309" y="13"/>
                    </a:lnTo>
                    <a:lnTo>
                      <a:pt x="360" y="0"/>
                    </a:lnTo>
                    <a:lnTo>
                      <a:pt x="420" y="49"/>
                    </a:lnTo>
                    <a:close/>
                  </a:path>
                </a:pathLst>
              </a:custGeom>
              <a:solidFill>
                <a:srgbClr val="D1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44"/>
              <p:cNvSpPr>
                <a:spLocks/>
              </p:cNvSpPr>
              <p:nvPr/>
            </p:nvSpPr>
            <p:spPr bwMode="auto">
              <a:xfrm>
                <a:off x="2823" y="2217"/>
                <a:ext cx="171" cy="260"/>
              </a:xfrm>
              <a:custGeom>
                <a:avLst/>
                <a:gdLst>
                  <a:gd name="T0" fmla="*/ 186 w 342"/>
                  <a:gd name="T1" fmla="*/ 0 h 518"/>
                  <a:gd name="T2" fmla="*/ 282 w 342"/>
                  <a:gd name="T3" fmla="*/ 158 h 518"/>
                  <a:gd name="T4" fmla="*/ 342 w 342"/>
                  <a:gd name="T5" fmla="*/ 230 h 518"/>
                  <a:gd name="T6" fmla="*/ 257 w 342"/>
                  <a:gd name="T7" fmla="*/ 387 h 518"/>
                  <a:gd name="T8" fmla="*/ 210 w 342"/>
                  <a:gd name="T9" fmla="*/ 509 h 518"/>
                  <a:gd name="T10" fmla="*/ 90 w 342"/>
                  <a:gd name="T11" fmla="*/ 518 h 518"/>
                  <a:gd name="T12" fmla="*/ 50 w 342"/>
                  <a:gd name="T13" fmla="*/ 464 h 518"/>
                  <a:gd name="T14" fmla="*/ 24 w 342"/>
                  <a:gd name="T15" fmla="*/ 402 h 518"/>
                  <a:gd name="T16" fmla="*/ 7 w 342"/>
                  <a:gd name="T17" fmla="*/ 333 h 518"/>
                  <a:gd name="T18" fmla="*/ 0 w 342"/>
                  <a:gd name="T19" fmla="*/ 261 h 518"/>
                  <a:gd name="T20" fmla="*/ 0 w 342"/>
                  <a:gd name="T21" fmla="*/ 191 h 518"/>
                  <a:gd name="T22" fmla="*/ 5 w 342"/>
                  <a:gd name="T23" fmla="*/ 125 h 518"/>
                  <a:gd name="T24" fmla="*/ 13 w 342"/>
                  <a:gd name="T25" fmla="*/ 67 h 518"/>
                  <a:gd name="T26" fmla="*/ 22 w 342"/>
                  <a:gd name="T27" fmla="*/ 19 h 518"/>
                  <a:gd name="T28" fmla="*/ 186 w 342"/>
                  <a:gd name="T29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2" h="518">
                    <a:moveTo>
                      <a:pt x="186" y="0"/>
                    </a:moveTo>
                    <a:lnTo>
                      <a:pt x="282" y="158"/>
                    </a:lnTo>
                    <a:lnTo>
                      <a:pt x="342" y="230"/>
                    </a:lnTo>
                    <a:lnTo>
                      <a:pt x="257" y="387"/>
                    </a:lnTo>
                    <a:lnTo>
                      <a:pt x="210" y="509"/>
                    </a:lnTo>
                    <a:lnTo>
                      <a:pt x="90" y="518"/>
                    </a:lnTo>
                    <a:lnTo>
                      <a:pt x="50" y="464"/>
                    </a:lnTo>
                    <a:lnTo>
                      <a:pt x="24" y="402"/>
                    </a:lnTo>
                    <a:lnTo>
                      <a:pt x="7" y="333"/>
                    </a:lnTo>
                    <a:lnTo>
                      <a:pt x="0" y="261"/>
                    </a:lnTo>
                    <a:lnTo>
                      <a:pt x="0" y="191"/>
                    </a:lnTo>
                    <a:lnTo>
                      <a:pt x="5" y="125"/>
                    </a:lnTo>
                    <a:lnTo>
                      <a:pt x="13" y="67"/>
                    </a:lnTo>
                    <a:lnTo>
                      <a:pt x="22" y="19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D1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45"/>
              <p:cNvSpPr>
                <a:spLocks/>
              </p:cNvSpPr>
              <p:nvPr/>
            </p:nvSpPr>
            <p:spPr bwMode="auto">
              <a:xfrm>
                <a:off x="3321" y="2160"/>
                <a:ext cx="117" cy="190"/>
              </a:xfrm>
              <a:custGeom>
                <a:avLst/>
                <a:gdLst>
                  <a:gd name="T0" fmla="*/ 224 w 235"/>
                  <a:gd name="T1" fmla="*/ 88 h 382"/>
                  <a:gd name="T2" fmla="*/ 127 w 235"/>
                  <a:gd name="T3" fmla="*/ 343 h 382"/>
                  <a:gd name="T4" fmla="*/ 0 w 235"/>
                  <a:gd name="T5" fmla="*/ 382 h 382"/>
                  <a:gd name="T6" fmla="*/ 107 w 235"/>
                  <a:gd name="T7" fmla="*/ 304 h 382"/>
                  <a:gd name="T8" fmla="*/ 235 w 235"/>
                  <a:gd name="T9" fmla="*/ 0 h 382"/>
                  <a:gd name="T10" fmla="*/ 224 w 235"/>
                  <a:gd name="T11" fmla="*/ 88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382">
                    <a:moveTo>
                      <a:pt x="224" y="88"/>
                    </a:moveTo>
                    <a:lnTo>
                      <a:pt x="127" y="343"/>
                    </a:lnTo>
                    <a:lnTo>
                      <a:pt x="0" y="382"/>
                    </a:lnTo>
                    <a:lnTo>
                      <a:pt x="107" y="304"/>
                    </a:lnTo>
                    <a:lnTo>
                      <a:pt x="235" y="0"/>
                    </a:lnTo>
                    <a:lnTo>
                      <a:pt x="224" y="88"/>
                    </a:lnTo>
                    <a:close/>
                  </a:path>
                </a:pathLst>
              </a:custGeom>
              <a:solidFill>
                <a:srgbClr val="EA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46"/>
              <p:cNvSpPr>
                <a:spLocks/>
              </p:cNvSpPr>
              <p:nvPr/>
            </p:nvSpPr>
            <p:spPr bwMode="auto">
              <a:xfrm>
                <a:off x="3048" y="2316"/>
                <a:ext cx="190" cy="249"/>
              </a:xfrm>
              <a:custGeom>
                <a:avLst/>
                <a:gdLst>
                  <a:gd name="T0" fmla="*/ 235 w 380"/>
                  <a:gd name="T1" fmla="*/ 0 h 498"/>
                  <a:gd name="T2" fmla="*/ 380 w 380"/>
                  <a:gd name="T3" fmla="*/ 166 h 498"/>
                  <a:gd name="T4" fmla="*/ 322 w 380"/>
                  <a:gd name="T5" fmla="*/ 370 h 498"/>
                  <a:gd name="T6" fmla="*/ 284 w 380"/>
                  <a:gd name="T7" fmla="*/ 419 h 498"/>
                  <a:gd name="T8" fmla="*/ 148 w 380"/>
                  <a:gd name="T9" fmla="*/ 498 h 498"/>
                  <a:gd name="T10" fmla="*/ 89 w 380"/>
                  <a:gd name="T11" fmla="*/ 468 h 498"/>
                  <a:gd name="T12" fmla="*/ 67 w 380"/>
                  <a:gd name="T13" fmla="*/ 452 h 498"/>
                  <a:gd name="T14" fmla="*/ 47 w 380"/>
                  <a:gd name="T15" fmla="*/ 428 h 498"/>
                  <a:gd name="T16" fmla="*/ 32 w 380"/>
                  <a:gd name="T17" fmla="*/ 396 h 498"/>
                  <a:gd name="T18" fmla="*/ 21 w 380"/>
                  <a:gd name="T19" fmla="*/ 355 h 498"/>
                  <a:gd name="T20" fmla="*/ 12 w 380"/>
                  <a:gd name="T21" fmla="*/ 302 h 498"/>
                  <a:gd name="T22" fmla="*/ 5 w 380"/>
                  <a:gd name="T23" fmla="*/ 235 h 498"/>
                  <a:gd name="T24" fmla="*/ 1 w 380"/>
                  <a:gd name="T25" fmla="*/ 154 h 498"/>
                  <a:gd name="T26" fmla="*/ 0 w 380"/>
                  <a:gd name="T27" fmla="*/ 58 h 498"/>
                  <a:gd name="T28" fmla="*/ 235 w 380"/>
                  <a:gd name="T2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0" h="498">
                    <a:moveTo>
                      <a:pt x="235" y="0"/>
                    </a:moveTo>
                    <a:lnTo>
                      <a:pt x="380" y="166"/>
                    </a:lnTo>
                    <a:lnTo>
                      <a:pt x="322" y="370"/>
                    </a:lnTo>
                    <a:lnTo>
                      <a:pt x="284" y="419"/>
                    </a:lnTo>
                    <a:lnTo>
                      <a:pt x="148" y="498"/>
                    </a:lnTo>
                    <a:lnTo>
                      <a:pt x="89" y="468"/>
                    </a:lnTo>
                    <a:lnTo>
                      <a:pt x="67" y="452"/>
                    </a:lnTo>
                    <a:lnTo>
                      <a:pt x="47" y="428"/>
                    </a:lnTo>
                    <a:lnTo>
                      <a:pt x="32" y="396"/>
                    </a:lnTo>
                    <a:lnTo>
                      <a:pt x="21" y="355"/>
                    </a:lnTo>
                    <a:lnTo>
                      <a:pt x="12" y="302"/>
                    </a:lnTo>
                    <a:lnTo>
                      <a:pt x="5" y="235"/>
                    </a:lnTo>
                    <a:lnTo>
                      <a:pt x="1" y="154"/>
                    </a:lnTo>
                    <a:lnTo>
                      <a:pt x="0" y="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D1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47"/>
              <p:cNvSpPr>
                <a:spLocks/>
              </p:cNvSpPr>
              <p:nvPr/>
            </p:nvSpPr>
            <p:spPr bwMode="auto">
              <a:xfrm>
                <a:off x="3164" y="1880"/>
                <a:ext cx="162" cy="177"/>
              </a:xfrm>
              <a:custGeom>
                <a:avLst/>
                <a:gdLst>
                  <a:gd name="T0" fmla="*/ 206 w 323"/>
                  <a:gd name="T1" fmla="*/ 20 h 353"/>
                  <a:gd name="T2" fmla="*/ 283 w 323"/>
                  <a:gd name="T3" fmla="*/ 138 h 353"/>
                  <a:gd name="T4" fmla="*/ 323 w 323"/>
                  <a:gd name="T5" fmla="*/ 285 h 353"/>
                  <a:gd name="T6" fmla="*/ 235 w 323"/>
                  <a:gd name="T7" fmla="*/ 324 h 353"/>
                  <a:gd name="T8" fmla="*/ 128 w 323"/>
                  <a:gd name="T9" fmla="*/ 353 h 353"/>
                  <a:gd name="T10" fmla="*/ 97 w 323"/>
                  <a:gd name="T11" fmla="*/ 327 h 353"/>
                  <a:gd name="T12" fmla="*/ 68 w 323"/>
                  <a:gd name="T13" fmla="*/ 292 h 353"/>
                  <a:gd name="T14" fmla="*/ 42 w 323"/>
                  <a:gd name="T15" fmla="*/ 253 h 353"/>
                  <a:gd name="T16" fmla="*/ 22 w 323"/>
                  <a:gd name="T17" fmla="*/ 209 h 353"/>
                  <a:gd name="T18" fmla="*/ 8 w 323"/>
                  <a:gd name="T19" fmla="*/ 161 h 353"/>
                  <a:gd name="T20" fmla="*/ 0 w 323"/>
                  <a:gd name="T21" fmla="*/ 109 h 353"/>
                  <a:gd name="T22" fmla="*/ 1 w 323"/>
                  <a:gd name="T23" fmla="*/ 56 h 353"/>
                  <a:gd name="T24" fmla="*/ 11 w 323"/>
                  <a:gd name="T25" fmla="*/ 0 h 353"/>
                  <a:gd name="T26" fmla="*/ 206 w 323"/>
                  <a:gd name="T27" fmla="*/ 2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3" h="353">
                    <a:moveTo>
                      <a:pt x="206" y="20"/>
                    </a:moveTo>
                    <a:lnTo>
                      <a:pt x="283" y="138"/>
                    </a:lnTo>
                    <a:lnTo>
                      <a:pt x="323" y="285"/>
                    </a:lnTo>
                    <a:lnTo>
                      <a:pt x="235" y="324"/>
                    </a:lnTo>
                    <a:lnTo>
                      <a:pt x="128" y="353"/>
                    </a:lnTo>
                    <a:lnTo>
                      <a:pt x="97" y="327"/>
                    </a:lnTo>
                    <a:lnTo>
                      <a:pt x="68" y="292"/>
                    </a:lnTo>
                    <a:lnTo>
                      <a:pt x="42" y="253"/>
                    </a:lnTo>
                    <a:lnTo>
                      <a:pt x="22" y="209"/>
                    </a:lnTo>
                    <a:lnTo>
                      <a:pt x="8" y="161"/>
                    </a:lnTo>
                    <a:lnTo>
                      <a:pt x="0" y="109"/>
                    </a:lnTo>
                    <a:lnTo>
                      <a:pt x="1" y="56"/>
                    </a:lnTo>
                    <a:lnTo>
                      <a:pt x="11" y="0"/>
                    </a:lnTo>
                    <a:lnTo>
                      <a:pt x="206" y="20"/>
                    </a:lnTo>
                    <a:close/>
                  </a:path>
                </a:pathLst>
              </a:custGeom>
              <a:solidFill>
                <a:srgbClr val="D1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48"/>
              <p:cNvSpPr>
                <a:spLocks/>
              </p:cNvSpPr>
              <p:nvPr/>
            </p:nvSpPr>
            <p:spPr bwMode="auto">
              <a:xfrm>
                <a:off x="3248" y="1890"/>
                <a:ext cx="107" cy="176"/>
              </a:xfrm>
              <a:custGeom>
                <a:avLst/>
                <a:gdLst>
                  <a:gd name="T0" fmla="*/ 97 w 213"/>
                  <a:gd name="T1" fmla="*/ 20 h 353"/>
                  <a:gd name="T2" fmla="*/ 194 w 213"/>
                  <a:gd name="T3" fmla="*/ 187 h 353"/>
                  <a:gd name="T4" fmla="*/ 213 w 213"/>
                  <a:gd name="T5" fmla="*/ 314 h 353"/>
                  <a:gd name="T6" fmla="*/ 0 w 213"/>
                  <a:gd name="T7" fmla="*/ 353 h 353"/>
                  <a:gd name="T8" fmla="*/ 68 w 213"/>
                  <a:gd name="T9" fmla="*/ 314 h 353"/>
                  <a:gd name="T10" fmla="*/ 184 w 213"/>
                  <a:gd name="T11" fmla="*/ 274 h 353"/>
                  <a:gd name="T12" fmla="*/ 116 w 213"/>
                  <a:gd name="T13" fmla="*/ 108 h 353"/>
                  <a:gd name="T14" fmla="*/ 48 w 213"/>
                  <a:gd name="T15" fmla="*/ 0 h 353"/>
                  <a:gd name="T16" fmla="*/ 97 w 213"/>
                  <a:gd name="T17" fmla="*/ 2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" h="353">
                    <a:moveTo>
                      <a:pt x="97" y="20"/>
                    </a:moveTo>
                    <a:lnTo>
                      <a:pt x="194" y="187"/>
                    </a:lnTo>
                    <a:lnTo>
                      <a:pt x="213" y="314"/>
                    </a:lnTo>
                    <a:lnTo>
                      <a:pt x="0" y="353"/>
                    </a:lnTo>
                    <a:lnTo>
                      <a:pt x="68" y="314"/>
                    </a:lnTo>
                    <a:lnTo>
                      <a:pt x="184" y="274"/>
                    </a:lnTo>
                    <a:lnTo>
                      <a:pt x="116" y="108"/>
                    </a:lnTo>
                    <a:lnTo>
                      <a:pt x="48" y="0"/>
                    </a:lnTo>
                    <a:lnTo>
                      <a:pt x="97" y="20"/>
                    </a:lnTo>
                    <a:close/>
                  </a:path>
                </a:pathLst>
              </a:custGeom>
              <a:solidFill>
                <a:srgbClr val="EA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49"/>
              <p:cNvSpPr>
                <a:spLocks/>
              </p:cNvSpPr>
              <p:nvPr/>
            </p:nvSpPr>
            <p:spPr bwMode="auto">
              <a:xfrm>
                <a:off x="2826" y="1753"/>
                <a:ext cx="280" cy="204"/>
              </a:xfrm>
              <a:custGeom>
                <a:avLst/>
                <a:gdLst>
                  <a:gd name="T0" fmla="*/ 0 w 559"/>
                  <a:gd name="T1" fmla="*/ 268 h 407"/>
                  <a:gd name="T2" fmla="*/ 326 w 559"/>
                  <a:gd name="T3" fmla="*/ 407 h 407"/>
                  <a:gd name="T4" fmla="*/ 404 w 559"/>
                  <a:gd name="T5" fmla="*/ 387 h 407"/>
                  <a:gd name="T6" fmla="*/ 458 w 559"/>
                  <a:gd name="T7" fmla="*/ 276 h 407"/>
                  <a:gd name="T8" fmla="*/ 559 w 559"/>
                  <a:gd name="T9" fmla="*/ 131 h 407"/>
                  <a:gd name="T10" fmla="*/ 458 w 559"/>
                  <a:gd name="T11" fmla="*/ 30 h 407"/>
                  <a:gd name="T12" fmla="*/ 381 w 559"/>
                  <a:gd name="T13" fmla="*/ 18 h 407"/>
                  <a:gd name="T14" fmla="*/ 314 w 559"/>
                  <a:gd name="T15" fmla="*/ 10 h 407"/>
                  <a:gd name="T16" fmla="*/ 255 w 559"/>
                  <a:gd name="T17" fmla="*/ 4 h 407"/>
                  <a:gd name="T18" fmla="*/ 204 w 559"/>
                  <a:gd name="T19" fmla="*/ 1 h 407"/>
                  <a:gd name="T20" fmla="*/ 160 w 559"/>
                  <a:gd name="T21" fmla="*/ 0 h 407"/>
                  <a:gd name="T22" fmla="*/ 124 w 559"/>
                  <a:gd name="T23" fmla="*/ 3 h 407"/>
                  <a:gd name="T24" fmla="*/ 94 w 559"/>
                  <a:gd name="T25" fmla="*/ 10 h 407"/>
                  <a:gd name="T26" fmla="*/ 68 w 559"/>
                  <a:gd name="T27" fmla="*/ 21 h 407"/>
                  <a:gd name="T28" fmla="*/ 49 w 559"/>
                  <a:gd name="T29" fmla="*/ 34 h 407"/>
                  <a:gd name="T30" fmla="*/ 34 w 559"/>
                  <a:gd name="T31" fmla="*/ 53 h 407"/>
                  <a:gd name="T32" fmla="*/ 22 w 559"/>
                  <a:gd name="T33" fmla="*/ 76 h 407"/>
                  <a:gd name="T34" fmla="*/ 14 w 559"/>
                  <a:gd name="T35" fmla="*/ 105 h 407"/>
                  <a:gd name="T36" fmla="*/ 8 w 559"/>
                  <a:gd name="T37" fmla="*/ 137 h 407"/>
                  <a:gd name="T38" fmla="*/ 4 w 559"/>
                  <a:gd name="T39" fmla="*/ 175 h 407"/>
                  <a:gd name="T40" fmla="*/ 1 w 559"/>
                  <a:gd name="T41" fmla="*/ 219 h 407"/>
                  <a:gd name="T42" fmla="*/ 0 w 559"/>
                  <a:gd name="T43" fmla="*/ 268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9" h="407">
                    <a:moveTo>
                      <a:pt x="0" y="268"/>
                    </a:moveTo>
                    <a:lnTo>
                      <a:pt x="326" y="407"/>
                    </a:lnTo>
                    <a:lnTo>
                      <a:pt x="404" y="387"/>
                    </a:lnTo>
                    <a:lnTo>
                      <a:pt x="458" y="276"/>
                    </a:lnTo>
                    <a:lnTo>
                      <a:pt x="559" y="131"/>
                    </a:lnTo>
                    <a:lnTo>
                      <a:pt x="458" y="30"/>
                    </a:lnTo>
                    <a:lnTo>
                      <a:pt x="381" y="18"/>
                    </a:lnTo>
                    <a:lnTo>
                      <a:pt x="314" y="10"/>
                    </a:lnTo>
                    <a:lnTo>
                      <a:pt x="255" y="4"/>
                    </a:lnTo>
                    <a:lnTo>
                      <a:pt x="204" y="1"/>
                    </a:lnTo>
                    <a:lnTo>
                      <a:pt x="160" y="0"/>
                    </a:lnTo>
                    <a:lnTo>
                      <a:pt x="124" y="3"/>
                    </a:lnTo>
                    <a:lnTo>
                      <a:pt x="94" y="10"/>
                    </a:lnTo>
                    <a:lnTo>
                      <a:pt x="68" y="21"/>
                    </a:lnTo>
                    <a:lnTo>
                      <a:pt x="49" y="34"/>
                    </a:lnTo>
                    <a:lnTo>
                      <a:pt x="34" y="53"/>
                    </a:lnTo>
                    <a:lnTo>
                      <a:pt x="22" y="76"/>
                    </a:lnTo>
                    <a:lnTo>
                      <a:pt x="14" y="105"/>
                    </a:lnTo>
                    <a:lnTo>
                      <a:pt x="8" y="137"/>
                    </a:lnTo>
                    <a:lnTo>
                      <a:pt x="4" y="175"/>
                    </a:lnTo>
                    <a:lnTo>
                      <a:pt x="1" y="219"/>
                    </a:lnTo>
                    <a:lnTo>
                      <a:pt x="0" y="268"/>
                    </a:lnTo>
                    <a:close/>
                  </a:path>
                </a:pathLst>
              </a:custGeom>
              <a:solidFill>
                <a:srgbClr val="0033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50"/>
              <p:cNvSpPr>
                <a:spLocks/>
              </p:cNvSpPr>
              <p:nvPr/>
            </p:nvSpPr>
            <p:spPr bwMode="auto">
              <a:xfrm>
                <a:off x="3230" y="2350"/>
                <a:ext cx="165" cy="196"/>
              </a:xfrm>
              <a:custGeom>
                <a:avLst/>
                <a:gdLst>
                  <a:gd name="T0" fmla="*/ 118 w 332"/>
                  <a:gd name="T1" fmla="*/ 60 h 393"/>
                  <a:gd name="T2" fmla="*/ 332 w 332"/>
                  <a:gd name="T3" fmla="*/ 0 h 393"/>
                  <a:gd name="T4" fmla="*/ 332 w 332"/>
                  <a:gd name="T5" fmla="*/ 60 h 393"/>
                  <a:gd name="T6" fmla="*/ 226 w 332"/>
                  <a:gd name="T7" fmla="*/ 237 h 393"/>
                  <a:gd name="T8" fmla="*/ 118 w 332"/>
                  <a:gd name="T9" fmla="*/ 352 h 393"/>
                  <a:gd name="T10" fmla="*/ 59 w 332"/>
                  <a:gd name="T11" fmla="*/ 393 h 393"/>
                  <a:gd name="T12" fmla="*/ 0 w 332"/>
                  <a:gd name="T13" fmla="*/ 363 h 393"/>
                  <a:gd name="T14" fmla="*/ 118 w 332"/>
                  <a:gd name="T15" fmla="*/ 6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2" h="393">
                    <a:moveTo>
                      <a:pt x="118" y="60"/>
                    </a:moveTo>
                    <a:lnTo>
                      <a:pt x="332" y="0"/>
                    </a:lnTo>
                    <a:lnTo>
                      <a:pt x="332" y="60"/>
                    </a:lnTo>
                    <a:lnTo>
                      <a:pt x="226" y="237"/>
                    </a:lnTo>
                    <a:lnTo>
                      <a:pt x="118" y="352"/>
                    </a:lnTo>
                    <a:lnTo>
                      <a:pt x="59" y="393"/>
                    </a:lnTo>
                    <a:lnTo>
                      <a:pt x="0" y="363"/>
                    </a:lnTo>
                    <a:lnTo>
                      <a:pt x="118" y="6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51"/>
              <p:cNvSpPr>
                <a:spLocks/>
              </p:cNvSpPr>
              <p:nvPr/>
            </p:nvSpPr>
            <p:spPr bwMode="auto">
              <a:xfrm>
                <a:off x="2960" y="2015"/>
                <a:ext cx="250" cy="301"/>
              </a:xfrm>
              <a:custGeom>
                <a:avLst/>
                <a:gdLst>
                  <a:gd name="T0" fmla="*/ 184 w 499"/>
                  <a:gd name="T1" fmla="*/ 8 h 603"/>
                  <a:gd name="T2" fmla="*/ 215 w 499"/>
                  <a:gd name="T3" fmla="*/ 24 h 603"/>
                  <a:gd name="T4" fmla="*/ 246 w 499"/>
                  <a:gd name="T5" fmla="*/ 39 h 603"/>
                  <a:gd name="T6" fmla="*/ 276 w 499"/>
                  <a:gd name="T7" fmla="*/ 55 h 603"/>
                  <a:gd name="T8" fmla="*/ 308 w 499"/>
                  <a:gd name="T9" fmla="*/ 72 h 603"/>
                  <a:gd name="T10" fmla="*/ 337 w 499"/>
                  <a:gd name="T11" fmla="*/ 88 h 603"/>
                  <a:gd name="T12" fmla="*/ 369 w 499"/>
                  <a:gd name="T13" fmla="*/ 103 h 603"/>
                  <a:gd name="T14" fmla="*/ 400 w 499"/>
                  <a:gd name="T15" fmla="*/ 119 h 603"/>
                  <a:gd name="T16" fmla="*/ 425 w 499"/>
                  <a:gd name="T17" fmla="*/ 134 h 603"/>
                  <a:gd name="T18" fmla="*/ 446 w 499"/>
                  <a:gd name="T19" fmla="*/ 149 h 603"/>
                  <a:gd name="T20" fmla="*/ 468 w 499"/>
                  <a:gd name="T21" fmla="*/ 165 h 603"/>
                  <a:gd name="T22" fmla="*/ 488 w 499"/>
                  <a:gd name="T23" fmla="*/ 180 h 603"/>
                  <a:gd name="T24" fmla="*/ 493 w 499"/>
                  <a:gd name="T25" fmla="*/ 204 h 603"/>
                  <a:gd name="T26" fmla="*/ 480 w 499"/>
                  <a:gd name="T27" fmla="*/ 239 h 603"/>
                  <a:gd name="T28" fmla="*/ 468 w 499"/>
                  <a:gd name="T29" fmla="*/ 273 h 603"/>
                  <a:gd name="T30" fmla="*/ 455 w 499"/>
                  <a:gd name="T31" fmla="*/ 308 h 603"/>
                  <a:gd name="T32" fmla="*/ 444 w 499"/>
                  <a:gd name="T33" fmla="*/ 349 h 603"/>
                  <a:gd name="T34" fmla="*/ 432 w 499"/>
                  <a:gd name="T35" fmla="*/ 397 h 603"/>
                  <a:gd name="T36" fmla="*/ 420 w 499"/>
                  <a:gd name="T37" fmla="*/ 443 h 603"/>
                  <a:gd name="T38" fmla="*/ 409 w 499"/>
                  <a:gd name="T39" fmla="*/ 490 h 603"/>
                  <a:gd name="T40" fmla="*/ 386 w 499"/>
                  <a:gd name="T41" fmla="*/ 520 h 603"/>
                  <a:gd name="T42" fmla="*/ 350 w 499"/>
                  <a:gd name="T43" fmla="*/ 531 h 603"/>
                  <a:gd name="T44" fmla="*/ 314 w 499"/>
                  <a:gd name="T45" fmla="*/ 542 h 603"/>
                  <a:gd name="T46" fmla="*/ 279 w 499"/>
                  <a:gd name="T47" fmla="*/ 553 h 603"/>
                  <a:gd name="T48" fmla="*/ 243 w 499"/>
                  <a:gd name="T49" fmla="*/ 564 h 603"/>
                  <a:gd name="T50" fmla="*/ 207 w 499"/>
                  <a:gd name="T51" fmla="*/ 575 h 603"/>
                  <a:gd name="T52" fmla="*/ 172 w 499"/>
                  <a:gd name="T53" fmla="*/ 586 h 603"/>
                  <a:gd name="T54" fmla="*/ 136 w 499"/>
                  <a:gd name="T55" fmla="*/ 597 h 603"/>
                  <a:gd name="T56" fmla="*/ 99 w 499"/>
                  <a:gd name="T57" fmla="*/ 583 h 603"/>
                  <a:gd name="T58" fmla="*/ 61 w 499"/>
                  <a:gd name="T59" fmla="*/ 533 h 603"/>
                  <a:gd name="T60" fmla="*/ 29 w 499"/>
                  <a:gd name="T61" fmla="*/ 470 h 603"/>
                  <a:gd name="T62" fmla="*/ 7 w 499"/>
                  <a:gd name="T63" fmla="*/ 397 h 603"/>
                  <a:gd name="T64" fmla="*/ 0 w 499"/>
                  <a:gd name="T65" fmla="*/ 316 h 603"/>
                  <a:gd name="T66" fmla="*/ 15 w 499"/>
                  <a:gd name="T67" fmla="*/ 228 h 603"/>
                  <a:gd name="T68" fmla="*/ 53 w 499"/>
                  <a:gd name="T69" fmla="*/ 138 h 603"/>
                  <a:gd name="T70" fmla="*/ 122 w 499"/>
                  <a:gd name="T71" fmla="*/ 46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99" h="603">
                    <a:moveTo>
                      <a:pt x="169" y="0"/>
                    </a:moveTo>
                    <a:lnTo>
                      <a:pt x="184" y="8"/>
                    </a:lnTo>
                    <a:lnTo>
                      <a:pt x="200" y="16"/>
                    </a:lnTo>
                    <a:lnTo>
                      <a:pt x="215" y="24"/>
                    </a:lnTo>
                    <a:lnTo>
                      <a:pt x="230" y="32"/>
                    </a:lnTo>
                    <a:lnTo>
                      <a:pt x="246" y="39"/>
                    </a:lnTo>
                    <a:lnTo>
                      <a:pt x="261" y="47"/>
                    </a:lnTo>
                    <a:lnTo>
                      <a:pt x="276" y="55"/>
                    </a:lnTo>
                    <a:lnTo>
                      <a:pt x="293" y="64"/>
                    </a:lnTo>
                    <a:lnTo>
                      <a:pt x="308" y="72"/>
                    </a:lnTo>
                    <a:lnTo>
                      <a:pt x="323" y="80"/>
                    </a:lnTo>
                    <a:lnTo>
                      <a:pt x="337" y="88"/>
                    </a:lnTo>
                    <a:lnTo>
                      <a:pt x="354" y="95"/>
                    </a:lnTo>
                    <a:lnTo>
                      <a:pt x="369" y="103"/>
                    </a:lnTo>
                    <a:lnTo>
                      <a:pt x="384" y="111"/>
                    </a:lnTo>
                    <a:lnTo>
                      <a:pt x="400" y="119"/>
                    </a:lnTo>
                    <a:lnTo>
                      <a:pt x="415" y="127"/>
                    </a:lnTo>
                    <a:lnTo>
                      <a:pt x="425" y="134"/>
                    </a:lnTo>
                    <a:lnTo>
                      <a:pt x="435" y="142"/>
                    </a:lnTo>
                    <a:lnTo>
                      <a:pt x="446" y="149"/>
                    </a:lnTo>
                    <a:lnTo>
                      <a:pt x="457" y="157"/>
                    </a:lnTo>
                    <a:lnTo>
                      <a:pt x="468" y="165"/>
                    </a:lnTo>
                    <a:lnTo>
                      <a:pt x="478" y="172"/>
                    </a:lnTo>
                    <a:lnTo>
                      <a:pt x="488" y="180"/>
                    </a:lnTo>
                    <a:lnTo>
                      <a:pt x="499" y="187"/>
                    </a:lnTo>
                    <a:lnTo>
                      <a:pt x="493" y="204"/>
                    </a:lnTo>
                    <a:lnTo>
                      <a:pt x="486" y="221"/>
                    </a:lnTo>
                    <a:lnTo>
                      <a:pt x="480" y="239"/>
                    </a:lnTo>
                    <a:lnTo>
                      <a:pt x="475" y="256"/>
                    </a:lnTo>
                    <a:lnTo>
                      <a:pt x="468" y="273"/>
                    </a:lnTo>
                    <a:lnTo>
                      <a:pt x="462" y="291"/>
                    </a:lnTo>
                    <a:lnTo>
                      <a:pt x="455" y="308"/>
                    </a:lnTo>
                    <a:lnTo>
                      <a:pt x="449" y="325"/>
                    </a:lnTo>
                    <a:lnTo>
                      <a:pt x="444" y="349"/>
                    </a:lnTo>
                    <a:lnTo>
                      <a:pt x="438" y="372"/>
                    </a:lnTo>
                    <a:lnTo>
                      <a:pt x="432" y="397"/>
                    </a:lnTo>
                    <a:lnTo>
                      <a:pt x="426" y="420"/>
                    </a:lnTo>
                    <a:lnTo>
                      <a:pt x="420" y="443"/>
                    </a:lnTo>
                    <a:lnTo>
                      <a:pt x="415" y="467"/>
                    </a:lnTo>
                    <a:lnTo>
                      <a:pt x="409" y="490"/>
                    </a:lnTo>
                    <a:lnTo>
                      <a:pt x="403" y="514"/>
                    </a:lnTo>
                    <a:lnTo>
                      <a:pt x="386" y="520"/>
                    </a:lnTo>
                    <a:lnTo>
                      <a:pt x="367" y="526"/>
                    </a:lnTo>
                    <a:lnTo>
                      <a:pt x="350" y="531"/>
                    </a:lnTo>
                    <a:lnTo>
                      <a:pt x="332" y="536"/>
                    </a:lnTo>
                    <a:lnTo>
                      <a:pt x="314" y="542"/>
                    </a:lnTo>
                    <a:lnTo>
                      <a:pt x="296" y="548"/>
                    </a:lnTo>
                    <a:lnTo>
                      <a:pt x="279" y="553"/>
                    </a:lnTo>
                    <a:lnTo>
                      <a:pt x="261" y="558"/>
                    </a:lnTo>
                    <a:lnTo>
                      <a:pt x="243" y="564"/>
                    </a:lnTo>
                    <a:lnTo>
                      <a:pt x="226" y="570"/>
                    </a:lnTo>
                    <a:lnTo>
                      <a:pt x="207" y="575"/>
                    </a:lnTo>
                    <a:lnTo>
                      <a:pt x="190" y="581"/>
                    </a:lnTo>
                    <a:lnTo>
                      <a:pt x="172" y="586"/>
                    </a:lnTo>
                    <a:lnTo>
                      <a:pt x="154" y="591"/>
                    </a:lnTo>
                    <a:lnTo>
                      <a:pt x="136" y="597"/>
                    </a:lnTo>
                    <a:lnTo>
                      <a:pt x="118" y="603"/>
                    </a:lnTo>
                    <a:lnTo>
                      <a:pt x="99" y="583"/>
                    </a:lnTo>
                    <a:lnTo>
                      <a:pt x="79" y="560"/>
                    </a:lnTo>
                    <a:lnTo>
                      <a:pt x="61" y="533"/>
                    </a:lnTo>
                    <a:lnTo>
                      <a:pt x="44" y="503"/>
                    </a:lnTo>
                    <a:lnTo>
                      <a:pt x="29" y="470"/>
                    </a:lnTo>
                    <a:lnTo>
                      <a:pt x="16" y="435"/>
                    </a:lnTo>
                    <a:lnTo>
                      <a:pt x="7" y="397"/>
                    </a:lnTo>
                    <a:lnTo>
                      <a:pt x="1" y="357"/>
                    </a:lnTo>
                    <a:lnTo>
                      <a:pt x="0" y="316"/>
                    </a:lnTo>
                    <a:lnTo>
                      <a:pt x="4" y="273"/>
                    </a:lnTo>
                    <a:lnTo>
                      <a:pt x="15" y="228"/>
                    </a:lnTo>
                    <a:lnTo>
                      <a:pt x="31" y="183"/>
                    </a:lnTo>
                    <a:lnTo>
                      <a:pt x="53" y="138"/>
                    </a:lnTo>
                    <a:lnTo>
                      <a:pt x="84" y="92"/>
                    </a:lnTo>
                    <a:lnTo>
                      <a:pt x="122" y="46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3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52"/>
              <p:cNvSpPr>
                <a:spLocks/>
              </p:cNvSpPr>
              <p:nvPr/>
            </p:nvSpPr>
            <p:spPr bwMode="auto">
              <a:xfrm>
                <a:off x="2969" y="2017"/>
                <a:ext cx="241" cy="298"/>
              </a:xfrm>
              <a:custGeom>
                <a:avLst/>
                <a:gdLst>
                  <a:gd name="T0" fmla="*/ 176 w 482"/>
                  <a:gd name="T1" fmla="*/ 8 h 596"/>
                  <a:gd name="T2" fmla="*/ 206 w 482"/>
                  <a:gd name="T3" fmla="*/ 23 h 596"/>
                  <a:gd name="T4" fmla="*/ 235 w 482"/>
                  <a:gd name="T5" fmla="*/ 38 h 596"/>
                  <a:gd name="T6" fmla="*/ 265 w 482"/>
                  <a:gd name="T7" fmla="*/ 53 h 596"/>
                  <a:gd name="T8" fmla="*/ 295 w 482"/>
                  <a:gd name="T9" fmla="*/ 68 h 596"/>
                  <a:gd name="T10" fmla="*/ 324 w 482"/>
                  <a:gd name="T11" fmla="*/ 84 h 596"/>
                  <a:gd name="T12" fmla="*/ 354 w 482"/>
                  <a:gd name="T13" fmla="*/ 99 h 596"/>
                  <a:gd name="T14" fmla="*/ 383 w 482"/>
                  <a:gd name="T15" fmla="*/ 114 h 596"/>
                  <a:gd name="T16" fmla="*/ 408 w 482"/>
                  <a:gd name="T17" fmla="*/ 129 h 596"/>
                  <a:gd name="T18" fmla="*/ 429 w 482"/>
                  <a:gd name="T19" fmla="*/ 144 h 596"/>
                  <a:gd name="T20" fmla="*/ 451 w 482"/>
                  <a:gd name="T21" fmla="*/ 160 h 596"/>
                  <a:gd name="T22" fmla="*/ 471 w 482"/>
                  <a:gd name="T23" fmla="*/ 175 h 596"/>
                  <a:gd name="T24" fmla="*/ 476 w 482"/>
                  <a:gd name="T25" fmla="*/ 199 h 596"/>
                  <a:gd name="T26" fmla="*/ 465 w 482"/>
                  <a:gd name="T27" fmla="*/ 234 h 596"/>
                  <a:gd name="T28" fmla="*/ 453 w 482"/>
                  <a:gd name="T29" fmla="*/ 268 h 596"/>
                  <a:gd name="T30" fmla="*/ 442 w 482"/>
                  <a:gd name="T31" fmla="*/ 303 h 596"/>
                  <a:gd name="T32" fmla="*/ 430 w 482"/>
                  <a:gd name="T33" fmla="*/ 344 h 596"/>
                  <a:gd name="T34" fmla="*/ 417 w 482"/>
                  <a:gd name="T35" fmla="*/ 392 h 596"/>
                  <a:gd name="T36" fmla="*/ 405 w 482"/>
                  <a:gd name="T37" fmla="*/ 438 h 596"/>
                  <a:gd name="T38" fmla="*/ 392 w 482"/>
                  <a:gd name="T39" fmla="*/ 485 h 596"/>
                  <a:gd name="T40" fmla="*/ 369 w 482"/>
                  <a:gd name="T41" fmla="*/ 515 h 596"/>
                  <a:gd name="T42" fmla="*/ 334 w 482"/>
                  <a:gd name="T43" fmla="*/ 525 h 596"/>
                  <a:gd name="T44" fmla="*/ 299 w 482"/>
                  <a:gd name="T45" fmla="*/ 536 h 596"/>
                  <a:gd name="T46" fmla="*/ 264 w 482"/>
                  <a:gd name="T47" fmla="*/ 547 h 596"/>
                  <a:gd name="T48" fmla="*/ 229 w 482"/>
                  <a:gd name="T49" fmla="*/ 558 h 596"/>
                  <a:gd name="T50" fmla="*/ 195 w 482"/>
                  <a:gd name="T51" fmla="*/ 569 h 596"/>
                  <a:gd name="T52" fmla="*/ 159 w 482"/>
                  <a:gd name="T53" fmla="*/ 579 h 596"/>
                  <a:gd name="T54" fmla="*/ 125 w 482"/>
                  <a:gd name="T55" fmla="*/ 590 h 596"/>
                  <a:gd name="T56" fmla="*/ 89 w 482"/>
                  <a:gd name="T57" fmla="*/ 576 h 596"/>
                  <a:gd name="T58" fmla="*/ 53 w 482"/>
                  <a:gd name="T59" fmla="*/ 525 h 596"/>
                  <a:gd name="T60" fmla="*/ 24 w 482"/>
                  <a:gd name="T61" fmla="*/ 463 h 596"/>
                  <a:gd name="T62" fmla="*/ 5 w 482"/>
                  <a:gd name="T63" fmla="*/ 389 h 596"/>
                  <a:gd name="T64" fmla="*/ 0 w 482"/>
                  <a:gd name="T65" fmla="*/ 310 h 596"/>
                  <a:gd name="T66" fmla="*/ 14 w 482"/>
                  <a:gd name="T67" fmla="*/ 223 h 596"/>
                  <a:gd name="T68" fmla="*/ 51 w 482"/>
                  <a:gd name="T69" fmla="*/ 135 h 596"/>
                  <a:gd name="T70" fmla="*/ 116 w 482"/>
                  <a:gd name="T71" fmla="*/ 4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82" h="596">
                    <a:moveTo>
                      <a:pt x="161" y="0"/>
                    </a:moveTo>
                    <a:lnTo>
                      <a:pt x="176" y="8"/>
                    </a:lnTo>
                    <a:lnTo>
                      <a:pt x="191" y="15"/>
                    </a:lnTo>
                    <a:lnTo>
                      <a:pt x="206" y="23"/>
                    </a:lnTo>
                    <a:lnTo>
                      <a:pt x="221" y="30"/>
                    </a:lnTo>
                    <a:lnTo>
                      <a:pt x="235" y="38"/>
                    </a:lnTo>
                    <a:lnTo>
                      <a:pt x="250" y="45"/>
                    </a:lnTo>
                    <a:lnTo>
                      <a:pt x="265" y="53"/>
                    </a:lnTo>
                    <a:lnTo>
                      <a:pt x="280" y="61"/>
                    </a:lnTo>
                    <a:lnTo>
                      <a:pt x="295" y="68"/>
                    </a:lnTo>
                    <a:lnTo>
                      <a:pt x="309" y="76"/>
                    </a:lnTo>
                    <a:lnTo>
                      <a:pt x="324" y="84"/>
                    </a:lnTo>
                    <a:lnTo>
                      <a:pt x="339" y="91"/>
                    </a:lnTo>
                    <a:lnTo>
                      <a:pt x="354" y="99"/>
                    </a:lnTo>
                    <a:lnTo>
                      <a:pt x="368" y="107"/>
                    </a:lnTo>
                    <a:lnTo>
                      <a:pt x="383" y="114"/>
                    </a:lnTo>
                    <a:lnTo>
                      <a:pt x="398" y="122"/>
                    </a:lnTo>
                    <a:lnTo>
                      <a:pt x="408" y="129"/>
                    </a:lnTo>
                    <a:lnTo>
                      <a:pt x="418" y="137"/>
                    </a:lnTo>
                    <a:lnTo>
                      <a:pt x="429" y="144"/>
                    </a:lnTo>
                    <a:lnTo>
                      <a:pt x="440" y="152"/>
                    </a:lnTo>
                    <a:lnTo>
                      <a:pt x="451" y="160"/>
                    </a:lnTo>
                    <a:lnTo>
                      <a:pt x="461" y="167"/>
                    </a:lnTo>
                    <a:lnTo>
                      <a:pt x="471" y="175"/>
                    </a:lnTo>
                    <a:lnTo>
                      <a:pt x="482" y="182"/>
                    </a:lnTo>
                    <a:lnTo>
                      <a:pt x="476" y="199"/>
                    </a:lnTo>
                    <a:lnTo>
                      <a:pt x="470" y="216"/>
                    </a:lnTo>
                    <a:lnTo>
                      <a:pt x="465" y="234"/>
                    </a:lnTo>
                    <a:lnTo>
                      <a:pt x="459" y="251"/>
                    </a:lnTo>
                    <a:lnTo>
                      <a:pt x="453" y="268"/>
                    </a:lnTo>
                    <a:lnTo>
                      <a:pt x="447" y="286"/>
                    </a:lnTo>
                    <a:lnTo>
                      <a:pt x="442" y="303"/>
                    </a:lnTo>
                    <a:lnTo>
                      <a:pt x="436" y="320"/>
                    </a:lnTo>
                    <a:lnTo>
                      <a:pt x="430" y="344"/>
                    </a:lnTo>
                    <a:lnTo>
                      <a:pt x="423" y="367"/>
                    </a:lnTo>
                    <a:lnTo>
                      <a:pt x="417" y="392"/>
                    </a:lnTo>
                    <a:lnTo>
                      <a:pt x="412" y="415"/>
                    </a:lnTo>
                    <a:lnTo>
                      <a:pt x="405" y="438"/>
                    </a:lnTo>
                    <a:lnTo>
                      <a:pt x="399" y="462"/>
                    </a:lnTo>
                    <a:lnTo>
                      <a:pt x="392" y="485"/>
                    </a:lnTo>
                    <a:lnTo>
                      <a:pt x="386" y="509"/>
                    </a:lnTo>
                    <a:lnTo>
                      <a:pt x="369" y="515"/>
                    </a:lnTo>
                    <a:lnTo>
                      <a:pt x="352" y="520"/>
                    </a:lnTo>
                    <a:lnTo>
                      <a:pt x="334" y="525"/>
                    </a:lnTo>
                    <a:lnTo>
                      <a:pt x="316" y="531"/>
                    </a:lnTo>
                    <a:lnTo>
                      <a:pt x="299" y="536"/>
                    </a:lnTo>
                    <a:lnTo>
                      <a:pt x="281" y="541"/>
                    </a:lnTo>
                    <a:lnTo>
                      <a:pt x="264" y="547"/>
                    </a:lnTo>
                    <a:lnTo>
                      <a:pt x="247" y="552"/>
                    </a:lnTo>
                    <a:lnTo>
                      <a:pt x="229" y="558"/>
                    </a:lnTo>
                    <a:lnTo>
                      <a:pt x="212" y="563"/>
                    </a:lnTo>
                    <a:lnTo>
                      <a:pt x="195" y="569"/>
                    </a:lnTo>
                    <a:lnTo>
                      <a:pt x="178" y="574"/>
                    </a:lnTo>
                    <a:lnTo>
                      <a:pt x="159" y="579"/>
                    </a:lnTo>
                    <a:lnTo>
                      <a:pt x="142" y="585"/>
                    </a:lnTo>
                    <a:lnTo>
                      <a:pt x="125" y="590"/>
                    </a:lnTo>
                    <a:lnTo>
                      <a:pt x="107" y="596"/>
                    </a:lnTo>
                    <a:lnTo>
                      <a:pt x="89" y="576"/>
                    </a:lnTo>
                    <a:lnTo>
                      <a:pt x="70" y="552"/>
                    </a:lnTo>
                    <a:lnTo>
                      <a:pt x="53" y="525"/>
                    </a:lnTo>
                    <a:lnTo>
                      <a:pt x="38" y="495"/>
                    </a:lnTo>
                    <a:lnTo>
                      <a:pt x="24" y="463"/>
                    </a:lnTo>
                    <a:lnTo>
                      <a:pt x="13" y="427"/>
                    </a:lnTo>
                    <a:lnTo>
                      <a:pt x="5" y="389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4" y="267"/>
                    </a:lnTo>
                    <a:lnTo>
                      <a:pt x="14" y="223"/>
                    </a:lnTo>
                    <a:lnTo>
                      <a:pt x="29" y="180"/>
                    </a:lnTo>
                    <a:lnTo>
                      <a:pt x="51" y="135"/>
                    </a:lnTo>
                    <a:lnTo>
                      <a:pt x="81" y="90"/>
                    </a:lnTo>
                    <a:lnTo>
                      <a:pt x="116" y="45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35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53"/>
              <p:cNvSpPr>
                <a:spLocks/>
              </p:cNvSpPr>
              <p:nvPr/>
            </p:nvSpPr>
            <p:spPr bwMode="auto">
              <a:xfrm>
                <a:off x="2977" y="2019"/>
                <a:ext cx="233" cy="295"/>
              </a:xfrm>
              <a:custGeom>
                <a:avLst/>
                <a:gdLst>
                  <a:gd name="T0" fmla="*/ 167 w 466"/>
                  <a:gd name="T1" fmla="*/ 8 h 590"/>
                  <a:gd name="T2" fmla="*/ 196 w 466"/>
                  <a:gd name="T3" fmla="*/ 23 h 590"/>
                  <a:gd name="T4" fmla="*/ 225 w 466"/>
                  <a:gd name="T5" fmla="*/ 38 h 590"/>
                  <a:gd name="T6" fmla="*/ 254 w 466"/>
                  <a:gd name="T7" fmla="*/ 52 h 590"/>
                  <a:gd name="T8" fmla="*/ 281 w 466"/>
                  <a:gd name="T9" fmla="*/ 67 h 590"/>
                  <a:gd name="T10" fmla="*/ 310 w 466"/>
                  <a:gd name="T11" fmla="*/ 82 h 590"/>
                  <a:gd name="T12" fmla="*/ 339 w 466"/>
                  <a:gd name="T13" fmla="*/ 97 h 590"/>
                  <a:gd name="T14" fmla="*/ 368 w 466"/>
                  <a:gd name="T15" fmla="*/ 112 h 590"/>
                  <a:gd name="T16" fmla="*/ 392 w 466"/>
                  <a:gd name="T17" fmla="*/ 126 h 590"/>
                  <a:gd name="T18" fmla="*/ 413 w 466"/>
                  <a:gd name="T19" fmla="*/ 141 h 590"/>
                  <a:gd name="T20" fmla="*/ 435 w 466"/>
                  <a:gd name="T21" fmla="*/ 157 h 590"/>
                  <a:gd name="T22" fmla="*/ 455 w 466"/>
                  <a:gd name="T23" fmla="*/ 172 h 590"/>
                  <a:gd name="T24" fmla="*/ 460 w 466"/>
                  <a:gd name="T25" fmla="*/ 196 h 590"/>
                  <a:gd name="T26" fmla="*/ 450 w 466"/>
                  <a:gd name="T27" fmla="*/ 231 h 590"/>
                  <a:gd name="T28" fmla="*/ 439 w 466"/>
                  <a:gd name="T29" fmla="*/ 265 h 590"/>
                  <a:gd name="T30" fmla="*/ 429 w 466"/>
                  <a:gd name="T31" fmla="*/ 300 h 590"/>
                  <a:gd name="T32" fmla="*/ 416 w 466"/>
                  <a:gd name="T33" fmla="*/ 341 h 590"/>
                  <a:gd name="T34" fmla="*/ 404 w 466"/>
                  <a:gd name="T35" fmla="*/ 389 h 590"/>
                  <a:gd name="T36" fmla="*/ 390 w 466"/>
                  <a:gd name="T37" fmla="*/ 435 h 590"/>
                  <a:gd name="T38" fmla="*/ 377 w 466"/>
                  <a:gd name="T39" fmla="*/ 482 h 590"/>
                  <a:gd name="T40" fmla="*/ 353 w 466"/>
                  <a:gd name="T41" fmla="*/ 512 h 590"/>
                  <a:gd name="T42" fmla="*/ 319 w 466"/>
                  <a:gd name="T43" fmla="*/ 522 h 590"/>
                  <a:gd name="T44" fmla="*/ 285 w 466"/>
                  <a:gd name="T45" fmla="*/ 533 h 590"/>
                  <a:gd name="T46" fmla="*/ 250 w 466"/>
                  <a:gd name="T47" fmla="*/ 543 h 590"/>
                  <a:gd name="T48" fmla="*/ 217 w 466"/>
                  <a:gd name="T49" fmla="*/ 553 h 590"/>
                  <a:gd name="T50" fmla="*/ 182 w 466"/>
                  <a:gd name="T51" fmla="*/ 564 h 590"/>
                  <a:gd name="T52" fmla="*/ 148 w 466"/>
                  <a:gd name="T53" fmla="*/ 574 h 590"/>
                  <a:gd name="T54" fmla="*/ 114 w 466"/>
                  <a:gd name="T55" fmla="*/ 585 h 590"/>
                  <a:gd name="T56" fmla="*/ 80 w 466"/>
                  <a:gd name="T57" fmla="*/ 571 h 590"/>
                  <a:gd name="T58" fmla="*/ 47 w 466"/>
                  <a:gd name="T59" fmla="*/ 520 h 590"/>
                  <a:gd name="T60" fmla="*/ 21 w 466"/>
                  <a:gd name="T61" fmla="*/ 458 h 590"/>
                  <a:gd name="T62" fmla="*/ 4 w 466"/>
                  <a:gd name="T63" fmla="*/ 385 h 590"/>
                  <a:gd name="T64" fmla="*/ 0 w 466"/>
                  <a:gd name="T65" fmla="*/ 306 h 590"/>
                  <a:gd name="T66" fmla="*/ 14 w 466"/>
                  <a:gd name="T67" fmla="*/ 220 h 590"/>
                  <a:gd name="T68" fmla="*/ 50 w 466"/>
                  <a:gd name="T69" fmla="*/ 133 h 590"/>
                  <a:gd name="T70" fmla="*/ 112 w 466"/>
                  <a:gd name="T71" fmla="*/ 44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66" h="590">
                    <a:moveTo>
                      <a:pt x="154" y="0"/>
                    </a:moveTo>
                    <a:lnTo>
                      <a:pt x="167" y="8"/>
                    </a:lnTo>
                    <a:lnTo>
                      <a:pt x="182" y="15"/>
                    </a:lnTo>
                    <a:lnTo>
                      <a:pt x="196" y="23"/>
                    </a:lnTo>
                    <a:lnTo>
                      <a:pt x="211" y="30"/>
                    </a:lnTo>
                    <a:lnTo>
                      <a:pt x="225" y="38"/>
                    </a:lnTo>
                    <a:lnTo>
                      <a:pt x="239" y="45"/>
                    </a:lnTo>
                    <a:lnTo>
                      <a:pt x="254" y="52"/>
                    </a:lnTo>
                    <a:lnTo>
                      <a:pt x="268" y="60"/>
                    </a:lnTo>
                    <a:lnTo>
                      <a:pt x="281" y="67"/>
                    </a:lnTo>
                    <a:lnTo>
                      <a:pt x="296" y="75"/>
                    </a:lnTo>
                    <a:lnTo>
                      <a:pt x="310" y="82"/>
                    </a:lnTo>
                    <a:lnTo>
                      <a:pt x="325" y="89"/>
                    </a:lnTo>
                    <a:lnTo>
                      <a:pt x="339" y="97"/>
                    </a:lnTo>
                    <a:lnTo>
                      <a:pt x="353" y="104"/>
                    </a:lnTo>
                    <a:lnTo>
                      <a:pt x="368" y="112"/>
                    </a:lnTo>
                    <a:lnTo>
                      <a:pt x="382" y="119"/>
                    </a:lnTo>
                    <a:lnTo>
                      <a:pt x="392" y="126"/>
                    </a:lnTo>
                    <a:lnTo>
                      <a:pt x="402" y="134"/>
                    </a:lnTo>
                    <a:lnTo>
                      <a:pt x="413" y="141"/>
                    </a:lnTo>
                    <a:lnTo>
                      <a:pt x="424" y="149"/>
                    </a:lnTo>
                    <a:lnTo>
                      <a:pt x="435" y="157"/>
                    </a:lnTo>
                    <a:lnTo>
                      <a:pt x="445" y="164"/>
                    </a:lnTo>
                    <a:lnTo>
                      <a:pt x="455" y="172"/>
                    </a:lnTo>
                    <a:lnTo>
                      <a:pt x="466" y="179"/>
                    </a:lnTo>
                    <a:lnTo>
                      <a:pt x="460" y="196"/>
                    </a:lnTo>
                    <a:lnTo>
                      <a:pt x="455" y="213"/>
                    </a:lnTo>
                    <a:lnTo>
                      <a:pt x="450" y="231"/>
                    </a:lnTo>
                    <a:lnTo>
                      <a:pt x="445" y="248"/>
                    </a:lnTo>
                    <a:lnTo>
                      <a:pt x="439" y="265"/>
                    </a:lnTo>
                    <a:lnTo>
                      <a:pt x="435" y="283"/>
                    </a:lnTo>
                    <a:lnTo>
                      <a:pt x="429" y="300"/>
                    </a:lnTo>
                    <a:lnTo>
                      <a:pt x="423" y="317"/>
                    </a:lnTo>
                    <a:lnTo>
                      <a:pt x="416" y="341"/>
                    </a:lnTo>
                    <a:lnTo>
                      <a:pt x="411" y="364"/>
                    </a:lnTo>
                    <a:lnTo>
                      <a:pt x="404" y="389"/>
                    </a:lnTo>
                    <a:lnTo>
                      <a:pt x="397" y="412"/>
                    </a:lnTo>
                    <a:lnTo>
                      <a:pt x="390" y="435"/>
                    </a:lnTo>
                    <a:lnTo>
                      <a:pt x="383" y="459"/>
                    </a:lnTo>
                    <a:lnTo>
                      <a:pt x="377" y="482"/>
                    </a:lnTo>
                    <a:lnTo>
                      <a:pt x="370" y="506"/>
                    </a:lnTo>
                    <a:lnTo>
                      <a:pt x="353" y="512"/>
                    </a:lnTo>
                    <a:lnTo>
                      <a:pt x="336" y="517"/>
                    </a:lnTo>
                    <a:lnTo>
                      <a:pt x="319" y="522"/>
                    </a:lnTo>
                    <a:lnTo>
                      <a:pt x="302" y="527"/>
                    </a:lnTo>
                    <a:lnTo>
                      <a:pt x="285" y="533"/>
                    </a:lnTo>
                    <a:lnTo>
                      <a:pt x="268" y="537"/>
                    </a:lnTo>
                    <a:lnTo>
                      <a:pt x="250" y="543"/>
                    </a:lnTo>
                    <a:lnTo>
                      <a:pt x="234" y="548"/>
                    </a:lnTo>
                    <a:lnTo>
                      <a:pt x="217" y="553"/>
                    </a:lnTo>
                    <a:lnTo>
                      <a:pt x="200" y="559"/>
                    </a:lnTo>
                    <a:lnTo>
                      <a:pt x="182" y="564"/>
                    </a:lnTo>
                    <a:lnTo>
                      <a:pt x="165" y="570"/>
                    </a:lnTo>
                    <a:lnTo>
                      <a:pt x="148" y="574"/>
                    </a:lnTo>
                    <a:lnTo>
                      <a:pt x="132" y="580"/>
                    </a:lnTo>
                    <a:lnTo>
                      <a:pt x="114" y="585"/>
                    </a:lnTo>
                    <a:lnTo>
                      <a:pt x="97" y="590"/>
                    </a:lnTo>
                    <a:lnTo>
                      <a:pt x="80" y="571"/>
                    </a:lnTo>
                    <a:lnTo>
                      <a:pt x="64" y="547"/>
                    </a:lnTo>
                    <a:lnTo>
                      <a:pt x="47" y="520"/>
                    </a:lnTo>
                    <a:lnTo>
                      <a:pt x="34" y="490"/>
                    </a:lnTo>
                    <a:lnTo>
                      <a:pt x="21" y="458"/>
                    </a:lnTo>
                    <a:lnTo>
                      <a:pt x="12" y="423"/>
                    </a:lnTo>
                    <a:lnTo>
                      <a:pt x="4" y="385"/>
                    </a:lnTo>
                    <a:lnTo>
                      <a:pt x="0" y="346"/>
                    </a:lnTo>
                    <a:lnTo>
                      <a:pt x="0" y="306"/>
                    </a:lnTo>
                    <a:lnTo>
                      <a:pt x="5" y="263"/>
                    </a:lnTo>
                    <a:lnTo>
                      <a:pt x="14" y="220"/>
                    </a:lnTo>
                    <a:lnTo>
                      <a:pt x="29" y="177"/>
                    </a:lnTo>
                    <a:lnTo>
                      <a:pt x="50" y="133"/>
                    </a:lnTo>
                    <a:lnTo>
                      <a:pt x="77" y="88"/>
                    </a:lnTo>
                    <a:lnTo>
                      <a:pt x="112" y="4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003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54"/>
              <p:cNvSpPr>
                <a:spLocks/>
              </p:cNvSpPr>
              <p:nvPr/>
            </p:nvSpPr>
            <p:spPr bwMode="auto">
              <a:xfrm>
                <a:off x="2985" y="2021"/>
                <a:ext cx="225" cy="292"/>
              </a:xfrm>
              <a:custGeom>
                <a:avLst/>
                <a:gdLst>
                  <a:gd name="T0" fmla="*/ 159 w 450"/>
                  <a:gd name="T1" fmla="*/ 7 h 583"/>
                  <a:gd name="T2" fmla="*/ 187 w 450"/>
                  <a:gd name="T3" fmla="*/ 22 h 583"/>
                  <a:gd name="T4" fmla="*/ 215 w 450"/>
                  <a:gd name="T5" fmla="*/ 36 h 583"/>
                  <a:gd name="T6" fmla="*/ 242 w 450"/>
                  <a:gd name="T7" fmla="*/ 49 h 583"/>
                  <a:gd name="T8" fmla="*/ 269 w 450"/>
                  <a:gd name="T9" fmla="*/ 64 h 583"/>
                  <a:gd name="T10" fmla="*/ 297 w 450"/>
                  <a:gd name="T11" fmla="*/ 78 h 583"/>
                  <a:gd name="T12" fmla="*/ 324 w 450"/>
                  <a:gd name="T13" fmla="*/ 92 h 583"/>
                  <a:gd name="T14" fmla="*/ 352 w 450"/>
                  <a:gd name="T15" fmla="*/ 107 h 583"/>
                  <a:gd name="T16" fmla="*/ 376 w 450"/>
                  <a:gd name="T17" fmla="*/ 121 h 583"/>
                  <a:gd name="T18" fmla="*/ 397 w 450"/>
                  <a:gd name="T19" fmla="*/ 136 h 583"/>
                  <a:gd name="T20" fmla="*/ 419 w 450"/>
                  <a:gd name="T21" fmla="*/ 152 h 583"/>
                  <a:gd name="T22" fmla="*/ 439 w 450"/>
                  <a:gd name="T23" fmla="*/ 167 h 583"/>
                  <a:gd name="T24" fmla="*/ 445 w 450"/>
                  <a:gd name="T25" fmla="*/ 191 h 583"/>
                  <a:gd name="T26" fmla="*/ 436 w 450"/>
                  <a:gd name="T27" fmla="*/ 226 h 583"/>
                  <a:gd name="T28" fmla="*/ 427 w 450"/>
                  <a:gd name="T29" fmla="*/ 260 h 583"/>
                  <a:gd name="T30" fmla="*/ 416 w 450"/>
                  <a:gd name="T31" fmla="*/ 295 h 583"/>
                  <a:gd name="T32" fmla="*/ 405 w 450"/>
                  <a:gd name="T33" fmla="*/ 336 h 583"/>
                  <a:gd name="T34" fmla="*/ 390 w 450"/>
                  <a:gd name="T35" fmla="*/ 384 h 583"/>
                  <a:gd name="T36" fmla="*/ 375 w 450"/>
                  <a:gd name="T37" fmla="*/ 430 h 583"/>
                  <a:gd name="T38" fmla="*/ 361 w 450"/>
                  <a:gd name="T39" fmla="*/ 477 h 583"/>
                  <a:gd name="T40" fmla="*/ 337 w 450"/>
                  <a:gd name="T41" fmla="*/ 506 h 583"/>
                  <a:gd name="T42" fmla="*/ 303 w 450"/>
                  <a:gd name="T43" fmla="*/ 516 h 583"/>
                  <a:gd name="T44" fmla="*/ 270 w 450"/>
                  <a:gd name="T45" fmla="*/ 527 h 583"/>
                  <a:gd name="T46" fmla="*/ 237 w 450"/>
                  <a:gd name="T47" fmla="*/ 537 h 583"/>
                  <a:gd name="T48" fmla="*/ 203 w 450"/>
                  <a:gd name="T49" fmla="*/ 547 h 583"/>
                  <a:gd name="T50" fmla="*/ 170 w 450"/>
                  <a:gd name="T51" fmla="*/ 558 h 583"/>
                  <a:gd name="T52" fmla="*/ 136 w 450"/>
                  <a:gd name="T53" fmla="*/ 568 h 583"/>
                  <a:gd name="T54" fmla="*/ 103 w 450"/>
                  <a:gd name="T55" fmla="*/ 578 h 583"/>
                  <a:gd name="T56" fmla="*/ 71 w 450"/>
                  <a:gd name="T57" fmla="*/ 563 h 583"/>
                  <a:gd name="T58" fmla="*/ 42 w 450"/>
                  <a:gd name="T59" fmla="*/ 513 h 583"/>
                  <a:gd name="T60" fmla="*/ 18 w 450"/>
                  <a:gd name="T61" fmla="*/ 450 h 583"/>
                  <a:gd name="T62" fmla="*/ 3 w 450"/>
                  <a:gd name="T63" fmla="*/ 379 h 583"/>
                  <a:gd name="T64" fmla="*/ 1 w 450"/>
                  <a:gd name="T65" fmla="*/ 299 h 583"/>
                  <a:gd name="T66" fmla="*/ 15 w 450"/>
                  <a:gd name="T67" fmla="*/ 215 h 583"/>
                  <a:gd name="T68" fmla="*/ 49 w 450"/>
                  <a:gd name="T69" fmla="*/ 129 h 583"/>
                  <a:gd name="T70" fmla="*/ 106 w 450"/>
                  <a:gd name="T71" fmla="*/ 42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0" h="583">
                    <a:moveTo>
                      <a:pt x="146" y="0"/>
                    </a:moveTo>
                    <a:lnTo>
                      <a:pt x="159" y="7"/>
                    </a:lnTo>
                    <a:lnTo>
                      <a:pt x="173" y="14"/>
                    </a:lnTo>
                    <a:lnTo>
                      <a:pt x="187" y="22"/>
                    </a:lnTo>
                    <a:lnTo>
                      <a:pt x="201" y="29"/>
                    </a:lnTo>
                    <a:lnTo>
                      <a:pt x="215" y="36"/>
                    </a:lnTo>
                    <a:lnTo>
                      <a:pt x="229" y="42"/>
                    </a:lnTo>
                    <a:lnTo>
                      <a:pt x="242" y="49"/>
                    </a:lnTo>
                    <a:lnTo>
                      <a:pt x="256" y="56"/>
                    </a:lnTo>
                    <a:lnTo>
                      <a:pt x="269" y="64"/>
                    </a:lnTo>
                    <a:lnTo>
                      <a:pt x="283" y="71"/>
                    </a:lnTo>
                    <a:lnTo>
                      <a:pt x="297" y="78"/>
                    </a:lnTo>
                    <a:lnTo>
                      <a:pt x="310" y="85"/>
                    </a:lnTo>
                    <a:lnTo>
                      <a:pt x="324" y="92"/>
                    </a:lnTo>
                    <a:lnTo>
                      <a:pt x="338" y="100"/>
                    </a:lnTo>
                    <a:lnTo>
                      <a:pt x="352" y="107"/>
                    </a:lnTo>
                    <a:lnTo>
                      <a:pt x="366" y="114"/>
                    </a:lnTo>
                    <a:lnTo>
                      <a:pt x="376" y="121"/>
                    </a:lnTo>
                    <a:lnTo>
                      <a:pt x="386" y="129"/>
                    </a:lnTo>
                    <a:lnTo>
                      <a:pt x="397" y="136"/>
                    </a:lnTo>
                    <a:lnTo>
                      <a:pt x="408" y="144"/>
                    </a:lnTo>
                    <a:lnTo>
                      <a:pt x="419" y="152"/>
                    </a:lnTo>
                    <a:lnTo>
                      <a:pt x="429" y="159"/>
                    </a:lnTo>
                    <a:lnTo>
                      <a:pt x="439" y="167"/>
                    </a:lnTo>
                    <a:lnTo>
                      <a:pt x="450" y="174"/>
                    </a:lnTo>
                    <a:lnTo>
                      <a:pt x="445" y="191"/>
                    </a:lnTo>
                    <a:lnTo>
                      <a:pt x="441" y="208"/>
                    </a:lnTo>
                    <a:lnTo>
                      <a:pt x="436" y="226"/>
                    </a:lnTo>
                    <a:lnTo>
                      <a:pt x="431" y="243"/>
                    </a:lnTo>
                    <a:lnTo>
                      <a:pt x="427" y="260"/>
                    </a:lnTo>
                    <a:lnTo>
                      <a:pt x="422" y="278"/>
                    </a:lnTo>
                    <a:lnTo>
                      <a:pt x="416" y="295"/>
                    </a:lnTo>
                    <a:lnTo>
                      <a:pt x="412" y="312"/>
                    </a:lnTo>
                    <a:lnTo>
                      <a:pt x="405" y="336"/>
                    </a:lnTo>
                    <a:lnTo>
                      <a:pt x="397" y="359"/>
                    </a:lnTo>
                    <a:lnTo>
                      <a:pt x="390" y="384"/>
                    </a:lnTo>
                    <a:lnTo>
                      <a:pt x="383" y="407"/>
                    </a:lnTo>
                    <a:lnTo>
                      <a:pt x="375" y="430"/>
                    </a:lnTo>
                    <a:lnTo>
                      <a:pt x="368" y="454"/>
                    </a:lnTo>
                    <a:lnTo>
                      <a:pt x="361" y="477"/>
                    </a:lnTo>
                    <a:lnTo>
                      <a:pt x="354" y="501"/>
                    </a:lnTo>
                    <a:lnTo>
                      <a:pt x="337" y="506"/>
                    </a:lnTo>
                    <a:lnTo>
                      <a:pt x="321" y="512"/>
                    </a:lnTo>
                    <a:lnTo>
                      <a:pt x="303" y="516"/>
                    </a:lnTo>
                    <a:lnTo>
                      <a:pt x="287" y="522"/>
                    </a:lnTo>
                    <a:lnTo>
                      <a:pt x="270" y="527"/>
                    </a:lnTo>
                    <a:lnTo>
                      <a:pt x="254" y="532"/>
                    </a:lnTo>
                    <a:lnTo>
                      <a:pt x="237" y="537"/>
                    </a:lnTo>
                    <a:lnTo>
                      <a:pt x="220" y="542"/>
                    </a:lnTo>
                    <a:lnTo>
                      <a:pt x="203" y="547"/>
                    </a:lnTo>
                    <a:lnTo>
                      <a:pt x="186" y="552"/>
                    </a:lnTo>
                    <a:lnTo>
                      <a:pt x="170" y="558"/>
                    </a:lnTo>
                    <a:lnTo>
                      <a:pt x="152" y="562"/>
                    </a:lnTo>
                    <a:lnTo>
                      <a:pt x="136" y="568"/>
                    </a:lnTo>
                    <a:lnTo>
                      <a:pt x="119" y="573"/>
                    </a:lnTo>
                    <a:lnTo>
                      <a:pt x="103" y="578"/>
                    </a:lnTo>
                    <a:lnTo>
                      <a:pt x="86" y="583"/>
                    </a:lnTo>
                    <a:lnTo>
                      <a:pt x="71" y="563"/>
                    </a:lnTo>
                    <a:lnTo>
                      <a:pt x="56" y="539"/>
                    </a:lnTo>
                    <a:lnTo>
                      <a:pt x="42" y="513"/>
                    </a:lnTo>
                    <a:lnTo>
                      <a:pt x="29" y="483"/>
                    </a:lnTo>
                    <a:lnTo>
                      <a:pt x="18" y="450"/>
                    </a:lnTo>
                    <a:lnTo>
                      <a:pt x="10" y="416"/>
                    </a:lnTo>
                    <a:lnTo>
                      <a:pt x="3" y="379"/>
                    </a:lnTo>
                    <a:lnTo>
                      <a:pt x="0" y="340"/>
                    </a:lnTo>
                    <a:lnTo>
                      <a:pt x="1" y="299"/>
                    </a:lnTo>
                    <a:lnTo>
                      <a:pt x="6" y="258"/>
                    </a:lnTo>
                    <a:lnTo>
                      <a:pt x="15" y="215"/>
                    </a:lnTo>
                    <a:lnTo>
                      <a:pt x="29" y="173"/>
                    </a:lnTo>
                    <a:lnTo>
                      <a:pt x="49" y="129"/>
                    </a:lnTo>
                    <a:lnTo>
                      <a:pt x="75" y="85"/>
                    </a:lnTo>
                    <a:lnTo>
                      <a:pt x="106" y="42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11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55"/>
              <p:cNvSpPr>
                <a:spLocks/>
              </p:cNvSpPr>
              <p:nvPr/>
            </p:nvSpPr>
            <p:spPr bwMode="auto">
              <a:xfrm>
                <a:off x="2993" y="2024"/>
                <a:ext cx="217" cy="288"/>
              </a:xfrm>
              <a:custGeom>
                <a:avLst/>
                <a:gdLst>
                  <a:gd name="T0" fmla="*/ 152 w 435"/>
                  <a:gd name="T1" fmla="*/ 7 h 577"/>
                  <a:gd name="T2" fmla="*/ 179 w 435"/>
                  <a:gd name="T3" fmla="*/ 21 h 577"/>
                  <a:gd name="T4" fmla="*/ 205 w 435"/>
                  <a:gd name="T5" fmla="*/ 34 h 577"/>
                  <a:gd name="T6" fmla="*/ 232 w 435"/>
                  <a:gd name="T7" fmla="*/ 48 h 577"/>
                  <a:gd name="T8" fmla="*/ 259 w 435"/>
                  <a:gd name="T9" fmla="*/ 62 h 577"/>
                  <a:gd name="T10" fmla="*/ 285 w 435"/>
                  <a:gd name="T11" fmla="*/ 75 h 577"/>
                  <a:gd name="T12" fmla="*/ 312 w 435"/>
                  <a:gd name="T13" fmla="*/ 89 h 577"/>
                  <a:gd name="T14" fmla="*/ 338 w 435"/>
                  <a:gd name="T15" fmla="*/ 103 h 577"/>
                  <a:gd name="T16" fmla="*/ 361 w 435"/>
                  <a:gd name="T17" fmla="*/ 117 h 577"/>
                  <a:gd name="T18" fmla="*/ 382 w 435"/>
                  <a:gd name="T19" fmla="*/ 132 h 577"/>
                  <a:gd name="T20" fmla="*/ 404 w 435"/>
                  <a:gd name="T21" fmla="*/ 148 h 577"/>
                  <a:gd name="T22" fmla="*/ 424 w 435"/>
                  <a:gd name="T23" fmla="*/ 163 h 577"/>
                  <a:gd name="T24" fmla="*/ 430 w 435"/>
                  <a:gd name="T25" fmla="*/ 187 h 577"/>
                  <a:gd name="T26" fmla="*/ 422 w 435"/>
                  <a:gd name="T27" fmla="*/ 222 h 577"/>
                  <a:gd name="T28" fmla="*/ 413 w 435"/>
                  <a:gd name="T29" fmla="*/ 256 h 577"/>
                  <a:gd name="T30" fmla="*/ 405 w 435"/>
                  <a:gd name="T31" fmla="*/ 291 h 577"/>
                  <a:gd name="T32" fmla="*/ 392 w 435"/>
                  <a:gd name="T33" fmla="*/ 332 h 577"/>
                  <a:gd name="T34" fmla="*/ 377 w 435"/>
                  <a:gd name="T35" fmla="*/ 380 h 577"/>
                  <a:gd name="T36" fmla="*/ 361 w 435"/>
                  <a:gd name="T37" fmla="*/ 426 h 577"/>
                  <a:gd name="T38" fmla="*/ 346 w 435"/>
                  <a:gd name="T39" fmla="*/ 473 h 577"/>
                  <a:gd name="T40" fmla="*/ 323 w 435"/>
                  <a:gd name="T41" fmla="*/ 502 h 577"/>
                  <a:gd name="T42" fmla="*/ 290 w 435"/>
                  <a:gd name="T43" fmla="*/ 512 h 577"/>
                  <a:gd name="T44" fmla="*/ 257 w 435"/>
                  <a:gd name="T45" fmla="*/ 523 h 577"/>
                  <a:gd name="T46" fmla="*/ 224 w 435"/>
                  <a:gd name="T47" fmla="*/ 532 h 577"/>
                  <a:gd name="T48" fmla="*/ 192 w 435"/>
                  <a:gd name="T49" fmla="*/ 542 h 577"/>
                  <a:gd name="T50" fmla="*/ 158 w 435"/>
                  <a:gd name="T51" fmla="*/ 551 h 577"/>
                  <a:gd name="T52" fmla="*/ 126 w 435"/>
                  <a:gd name="T53" fmla="*/ 562 h 577"/>
                  <a:gd name="T54" fmla="*/ 93 w 435"/>
                  <a:gd name="T55" fmla="*/ 572 h 577"/>
                  <a:gd name="T56" fmla="*/ 63 w 435"/>
                  <a:gd name="T57" fmla="*/ 557 h 577"/>
                  <a:gd name="T58" fmla="*/ 36 w 435"/>
                  <a:gd name="T59" fmla="*/ 506 h 577"/>
                  <a:gd name="T60" fmla="*/ 15 w 435"/>
                  <a:gd name="T61" fmla="*/ 444 h 577"/>
                  <a:gd name="T62" fmla="*/ 3 w 435"/>
                  <a:gd name="T63" fmla="*/ 373 h 577"/>
                  <a:gd name="T64" fmla="*/ 1 w 435"/>
                  <a:gd name="T65" fmla="*/ 294 h 577"/>
                  <a:gd name="T66" fmla="*/ 16 w 435"/>
                  <a:gd name="T67" fmla="*/ 211 h 577"/>
                  <a:gd name="T68" fmla="*/ 49 w 435"/>
                  <a:gd name="T69" fmla="*/ 126 h 577"/>
                  <a:gd name="T70" fmla="*/ 103 w 435"/>
                  <a:gd name="T71" fmla="*/ 42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35" h="577">
                    <a:moveTo>
                      <a:pt x="139" y="0"/>
                    </a:moveTo>
                    <a:lnTo>
                      <a:pt x="152" y="7"/>
                    </a:lnTo>
                    <a:lnTo>
                      <a:pt x="165" y="14"/>
                    </a:lnTo>
                    <a:lnTo>
                      <a:pt x="179" y="21"/>
                    </a:lnTo>
                    <a:lnTo>
                      <a:pt x="192" y="27"/>
                    </a:lnTo>
                    <a:lnTo>
                      <a:pt x="205" y="34"/>
                    </a:lnTo>
                    <a:lnTo>
                      <a:pt x="218" y="41"/>
                    </a:lnTo>
                    <a:lnTo>
                      <a:pt x="232" y="48"/>
                    </a:lnTo>
                    <a:lnTo>
                      <a:pt x="245" y="55"/>
                    </a:lnTo>
                    <a:lnTo>
                      <a:pt x="259" y="62"/>
                    </a:lnTo>
                    <a:lnTo>
                      <a:pt x="271" y="68"/>
                    </a:lnTo>
                    <a:lnTo>
                      <a:pt x="285" y="75"/>
                    </a:lnTo>
                    <a:lnTo>
                      <a:pt x="298" y="82"/>
                    </a:lnTo>
                    <a:lnTo>
                      <a:pt x="312" y="89"/>
                    </a:lnTo>
                    <a:lnTo>
                      <a:pt x="324" y="96"/>
                    </a:lnTo>
                    <a:lnTo>
                      <a:pt x="338" y="103"/>
                    </a:lnTo>
                    <a:lnTo>
                      <a:pt x="351" y="110"/>
                    </a:lnTo>
                    <a:lnTo>
                      <a:pt x="361" y="117"/>
                    </a:lnTo>
                    <a:lnTo>
                      <a:pt x="371" y="125"/>
                    </a:lnTo>
                    <a:lnTo>
                      <a:pt x="382" y="132"/>
                    </a:lnTo>
                    <a:lnTo>
                      <a:pt x="393" y="140"/>
                    </a:lnTo>
                    <a:lnTo>
                      <a:pt x="404" y="148"/>
                    </a:lnTo>
                    <a:lnTo>
                      <a:pt x="414" y="155"/>
                    </a:lnTo>
                    <a:lnTo>
                      <a:pt x="424" y="163"/>
                    </a:lnTo>
                    <a:lnTo>
                      <a:pt x="435" y="170"/>
                    </a:lnTo>
                    <a:lnTo>
                      <a:pt x="430" y="187"/>
                    </a:lnTo>
                    <a:lnTo>
                      <a:pt x="427" y="204"/>
                    </a:lnTo>
                    <a:lnTo>
                      <a:pt x="422" y="222"/>
                    </a:lnTo>
                    <a:lnTo>
                      <a:pt x="418" y="239"/>
                    </a:lnTo>
                    <a:lnTo>
                      <a:pt x="413" y="256"/>
                    </a:lnTo>
                    <a:lnTo>
                      <a:pt x="409" y="274"/>
                    </a:lnTo>
                    <a:lnTo>
                      <a:pt x="405" y="291"/>
                    </a:lnTo>
                    <a:lnTo>
                      <a:pt x="400" y="308"/>
                    </a:lnTo>
                    <a:lnTo>
                      <a:pt x="392" y="332"/>
                    </a:lnTo>
                    <a:lnTo>
                      <a:pt x="385" y="355"/>
                    </a:lnTo>
                    <a:lnTo>
                      <a:pt x="377" y="380"/>
                    </a:lnTo>
                    <a:lnTo>
                      <a:pt x="369" y="403"/>
                    </a:lnTo>
                    <a:lnTo>
                      <a:pt x="361" y="426"/>
                    </a:lnTo>
                    <a:lnTo>
                      <a:pt x="354" y="450"/>
                    </a:lnTo>
                    <a:lnTo>
                      <a:pt x="346" y="473"/>
                    </a:lnTo>
                    <a:lnTo>
                      <a:pt x="339" y="497"/>
                    </a:lnTo>
                    <a:lnTo>
                      <a:pt x="323" y="502"/>
                    </a:lnTo>
                    <a:lnTo>
                      <a:pt x="307" y="508"/>
                    </a:lnTo>
                    <a:lnTo>
                      <a:pt x="290" y="512"/>
                    </a:lnTo>
                    <a:lnTo>
                      <a:pt x="273" y="517"/>
                    </a:lnTo>
                    <a:lnTo>
                      <a:pt x="257" y="523"/>
                    </a:lnTo>
                    <a:lnTo>
                      <a:pt x="241" y="527"/>
                    </a:lnTo>
                    <a:lnTo>
                      <a:pt x="224" y="532"/>
                    </a:lnTo>
                    <a:lnTo>
                      <a:pt x="208" y="536"/>
                    </a:lnTo>
                    <a:lnTo>
                      <a:pt x="192" y="542"/>
                    </a:lnTo>
                    <a:lnTo>
                      <a:pt x="176" y="547"/>
                    </a:lnTo>
                    <a:lnTo>
                      <a:pt x="158" y="551"/>
                    </a:lnTo>
                    <a:lnTo>
                      <a:pt x="142" y="557"/>
                    </a:lnTo>
                    <a:lnTo>
                      <a:pt x="126" y="562"/>
                    </a:lnTo>
                    <a:lnTo>
                      <a:pt x="110" y="566"/>
                    </a:lnTo>
                    <a:lnTo>
                      <a:pt x="93" y="572"/>
                    </a:lnTo>
                    <a:lnTo>
                      <a:pt x="76" y="577"/>
                    </a:lnTo>
                    <a:lnTo>
                      <a:pt x="63" y="557"/>
                    </a:lnTo>
                    <a:lnTo>
                      <a:pt x="49" y="533"/>
                    </a:lnTo>
                    <a:lnTo>
                      <a:pt x="36" y="506"/>
                    </a:lnTo>
                    <a:lnTo>
                      <a:pt x="25" y="476"/>
                    </a:lnTo>
                    <a:lnTo>
                      <a:pt x="15" y="444"/>
                    </a:lnTo>
                    <a:lnTo>
                      <a:pt x="8" y="410"/>
                    </a:lnTo>
                    <a:lnTo>
                      <a:pt x="3" y="373"/>
                    </a:lnTo>
                    <a:lnTo>
                      <a:pt x="0" y="335"/>
                    </a:lnTo>
                    <a:lnTo>
                      <a:pt x="1" y="294"/>
                    </a:lnTo>
                    <a:lnTo>
                      <a:pt x="7" y="253"/>
                    </a:lnTo>
                    <a:lnTo>
                      <a:pt x="16" y="211"/>
                    </a:lnTo>
                    <a:lnTo>
                      <a:pt x="30" y="169"/>
                    </a:lnTo>
                    <a:lnTo>
                      <a:pt x="49" y="126"/>
                    </a:lnTo>
                    <a:lnTo>
                      <a:pt x="73" y="83"/>
                    </a:lnTo>
                    <a:lnTo>
                      <a:pt x="103" y="42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23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56"/>
              <p:cNvSpPr>
                <a:spLocks/>
              </p:cNvSpPr>
              <p:nvPr/>
            </p:nvSpPr>
            <p:spPr bwMode="auto">
              <a:xfrm>
                <a:off x="3001" y="2025"/>
                <a:ext cx="209" cy="286"/>
              </a:xfrm>
              <a:custGeom>
                <a:avLst/>
                <a:gdLst>
                  <a:gd name="T0" fmla="*/ 143 w 417"/>
                  <a:gd name="T1" fmla="*/ 7 h 572"/>
                  <a:gd name="T2" fmla="*/ 168 w 417"/>
                  <a:gd name="T3" fmla="*/ 19 h 572"/>
                  <a:gd name="T4" fmla="*/ 193 w 417"/>
                  <a:gd name="T5" fmla="*/ 33 h 572"/>
                  <a:gd name="T6" fmla="*/ 219 w 417"/>
                  <a:gd name="T7" fmla="*/ 46 h 572"/>
                  <a:gd name="T8" fmla="*/ 244 w 417"/>
                  <a:gd name="T9" fmla="*/ 60 h 572"/>
                  <a:gd name="T10" fmla="*/ 269 w 417"/>
                  <a:gd name="T11" fmla="*/ 72 h 572"/>
                  <a:gd name="T12" fmla="*/ 295 w 417"/>
                  <a:gd name="T13" fmla="*/ 86 h 572"/>
                  <a:gd name="T14" fmla="*/ 320 w 417"/>
                  <a:gd name="T15" fmla="*/ 99 h 572"/>
                  <a:gd name="T16" fmla="*/ 343 w 417"/>
                  <a:gd name="T17" fmla="*/ 113 h 572"/>
                  <a:gd name="T18" fmla="*/ 364 w 417"/>
                  <a:gd name="T19" fmla="*/ 128 h 572"/>
                  <a:gd name="T20" fmla="*/ 386 w 417"/>
                  <a:gd name="T21" fmla="*/ 144 h 572"/>
                  <a:gd name="T22" fmla="*/ 406 w 417"/>
                  <a:gd name="T23" fmla="*/ 159 h 572"/>
                  <a:gd name="T24" fmla="*/ 409 w 417"/>
                  <a:gd name="T25" fmla="*/ 200 h 572"/>
                  <a:gd name="T26" fmla="*/ 394 w 417"/>
                  <a:gd name="T27" fmla="*/ 270 h 572"/>
                  <a:gd name="T28" fmla="*/ 378 w 417"/>
                  <a:gd name="T29" fmla="*/ 328 h 572"/>
                  <a:gd name="T30" fmla="*/ 362 w 417"/>
                  <a:gd name="T31" fmla="*/ 376 h 572"/>
                  <a:gd name="T32" fmla="*/ 345 w 417"/>
                  <a:gd name="T33" fmla="*/ 422 h 572"/>
                  <a:gd name="T34" fmla="*/ 329 w 417"/>
                  <a:gd name="T35" fmla="*/ 469 h 572"/>
                  <a:gd name="T36" fmla="*/ 305 w 417"/>
                  <a:gd name="T37" fmla="*/ 498 h 572"/>
                  <a:gd name="T38" fmla="*/ 273 w 417"/>
                  <a:gd name="T39" fmla="*/ 507 h 572"/>
                  <a:gd name="T40" fmla="*/ 241 w 417"/>
                  <a:gd name="T41" fmla="*/ 517 h 572"/>
                  <a:gd name="T42" fmla="*/ 208 w 417"/>
                  <a:gd name="T43" fmla="*/ 527 h 572"/>
                  <a:gd name="T44" fmla="*/ 176 w 417"/>
                  <a:gd name="T45" fmla="*/ 537 h 572"/>
                  <a:gd name="T46" fmla="*/ 144 w 417"/>
                  <a:gd name="T47" fmla="*/ 546 h 572"/>
                  <a:gd name="T48" fmla="*/ 113 w 417"/>
                  <a:gd name="T49" fmla="*/ 557 h 572"/>
                  <a:gd name="T50" fmla="*/ 80 w 417"/>
                  <a:gd name="T51" fmla="*/ 567 h 572"/>
                  <a:gd name="T52" fmla="*/ 51 w 417"/>
                  <a:gd name="T53" fmla="*/ 551 h 572"/>
                  <a:gd name="T54" fmla="*/ 28 w 417"/>
                  <a:gd name="T55" fmla="*/ 501 h 572"/>
                  <a:gd name="T56" fmla="*/ 11 w 417"/>
                  <a:gd name="T57" fmla="*/ 439 h 572"/>
                  <a:gd name="T58" fmla="*/ 1 w 417"/>
                  <a:gd name="T59" fmla="*/ 368 h 572"/>
                  <a:gd name="T60" fmla="*/ 1 w 417"/>
                  <a:gd name="T61" fmla="*/ 289 h 572"/>
                  <a:gd name="T62" fmla="*/ 16 w 417"/>
                  <a:gd name="T63" fmla="*/ 207 h 572"/>
                  <a:gd name="T64" fmla="*/ 46 w 417"/>
                  <a:gd name="T65" fmla="*/ 123 h 572"/>
                  <a:gd name="T66" fmla="*/ 96 w 417"/>
                  <a:gd name="T67" fmla="*/ 4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7" h="572">
                    <a:moveTo>
                      <a:pt x="130" y="0"/>
                    </a:moveTo>
                    <a:lnTo>
                      <a:pt x="143" y="7"/>
                    </a:lnTo>
                    <a:lnTo>
                      <a:pt x="155" y="14"/>
                    </a:lnTo>
                    <a:lnTo>
                      <a:pt x="168" y="19"/>
                    </a:lnTo>
                    <a:lnTo>
                      <a:pt x="181" y="26"/>
                    </a:lnTo>
                    <a:lnTo>
                      <a:pt x="193" y="33"/>
                    </a:lnTo>
                    <a:lnTo>
                      <a:pt x="206" y="40"/>
                    </a:lnTo>
                    <a:lnTo>
                      <a:pt x="219" y="46"/>
                    </a:lnTo>
                    <a:lnTo>
                      <a:pt x="231" y="53"/>
                    </a:lnTo>
                    <a:lnTo>
                      <a:pt x="244" y="60"/>
                    </a:lnTo>
                    <a:lnTo>
                      <a:pt x="257" y="66"/>
                    </a:lnTo>
                    <a:lnTo>
                      <a:pt x="269" y="72"/>
                    </a:lnTo>
                    <a:lnTo>
                      <a:pt x="282" y="79"/>
                    </a:lnTo>
                    <a:lnTo>
                      <a:pt x="295" y="86"/>
                    </a:lnTo>
                    <a:lnTo>
                      <a:pt x="307" y="92"/>
                    </a:lnTo>
                    <a:lnTo>
                      <a:pt x="320" y="99"/>
                    </a:lnTo>
                    <a:lnTo>
                      <a:pt x="333" y="106"/>
                    </a:lnTo>
                    <a:lnTo>
                      <a:pt x="343" y="113"/>
                    </a:lnTo>
                    <a:lnTo>
                      <a:pt x="353" y="121"/>
                    </a:lnTo>
                    <a:lnTo>
                      <a:pt x="364" y="128"/>
                    </a:lnTo>
                    <a:lnTo>
                      <a:pt x="375" y="136"/>
                    </a:lnTo>
                    <a:lnTo>
                      <a:pt x="386" y="144"/>
                    </a:lnTo>
                    <a:lnTo>
                      <a:pt x="396" y="151"/>
                    </a:lnTo>
                    <a:lnTo>
                      <a:pt x="406" y="159"/>
                    </a:lnTo>
                    <a:lnTo>
                      <a:pt x="417" y="166"/>
                    </a:lnTo>
                    <a:lnTo>
                      <a:pt x="409" y="200"/>
                    </a:lnTo>
                    <a:lnTo>
                      <a:pt x="402" y="235"/>
                    </a:lnTo>
                    <a:lnTo>
                      <a:pt x="394" y="270"/>
                    </a:lnTo>
                    <a:lnTo>
                      <a:pt x="386" y="304"/>
                    </a:lnTo>
                    <a:lnTo>
                      <a:pt x="378" y="328"/>
                    </a:lnTo>
                    <a:lnTo>
                      <a:pt x="370" y="351"/>
                    </a:lnTo>
                    <a:lnTo>
                      <a:pt x="362" y="376"/>
                    </a:lnTo>
                    <a:lnTo>
                      <a:pt x="353" y="399"/>
                    </a:lnTo>
                    <a:lnTo>
                      <a:pt x="345" y="422"/>
                    </a:lnTo>
                    <a:lnTo>
                      <a:pt x="337" y="446"/>
                    </a:lnTo>
                    <a:lnTo>
                      <a:pt x="329" y="469"/>
                    </a:lnTo>
                    <a:lnTo>
                      <a:pt x="321" y="493"/>
                    </a:lnTo>
                    <a:lnTo>
                      <a:pt x="305" y="498"/>
                    </a:lnTo>
                    <a:lnTo>
                      <a:pt x="289" y="502"/>
                    </a:lnTo>
                    <a:lnTo>
                      <a:pt x="273" y="507"/>
                    </a:lnTo>
                    <a:lnTo>
                      <a:pt x="257" y="513"/>
                    </a:lnTo>
                    <a:lnTo>
                      <a:pt x="241" y="517"/>
                    </a:lnTo>
                    <a:lnTo>
                      <a:pt x="224" y="522"/>
                    </a:lnTo>
                    <a:lnTo>
                      <a:pt x="208" y="527"/>
                    </a:lnTo>
                    <a:lnTo>
                      <a:pt x="192" y="532"/>
                    </a:lnTo>
                    <a:lnTo>
                      <a:pt x="176" y="537"/>
                    </a:lnTo>
                    <a:lnTo>
                      <a:pt x="160" y="542"/>
                    </a:lnTo>
                    <a:lnTo>
                      <a:pt x="144" y="546"/>
                    </a:lnTo>
                    <a:lnTo>
                      <a:pt x="129" y="552"/>
                    </a:lnTo>
                    <a:lnTo>
                      <a:pt x="113" y="557"/>
                    </a:lnTo>
                    <a:lnTo>
                      <a:pt x="96" y="561"/>
                    </a:lnTo>
                    <a:lnTo>
                      <a:pt x="80" y="567"/>
                    </a:lnTo>
                    <a:lnTo>
                      <a:pt x="64" y="572"/>
                    </a:lnTo>
                    <a:lnTo>
                      <a:pt x="51" y="551"/>
                    </a:lnTo>
                    <a:lnTo>
                      <a:pt x="40" y="528"/>
                    </a:lnTo>
                    <a:lnTo>
                      <a:pt x="28" y="501"/>
                    </a:lnTo>
                    <a:lnTo>
                      <a:pt x="19" y="471"/>
                    </a:lnTo>
                    <a:lnTo>
                      <a:pt x="11" y="439"/>
                    </a:lnTo>
                    <a:lnTo>
                      <a:pt x="4" y="403"/>
                    </a:lnTo>
                    <a:lnTo>
                      <a:pt x="1" y="368"/>
                    </a:lnTo>
                    <a:lnTo>
                      <a:pt x="0" y="328"/>
                    </a:lnTo>
                    <a:lnTo>
                      <a:pt x="1" y="289"/>
                    </a:lnTo>
                    <a:lnTo>
                      <a:pt x="7" y="249"/>
                    </a:lnTo>
                    <a:lnTo>
                      <a:pt x="16" y="207"/>
                    </a:lnTo>
                    <a:lnTo>
                      <a:pt x="28" y="166"/>
                    </a:lnTo>
                    <a:lnTo>
                      <a:pt x="46" y="123"/>
                    </a:lnTo>
                    <a:lnTo>
                      <a:pt x="69" y="82"/>
                    </a:lnTo>
                    <a:lnTo>
                      <a:pt x="96" y="4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353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57"/>
              <p:cNvSpPr>
                <a:spLocks/>
              </p:cNvSpPr>
              <p:nvPr/>
            </p:nvSpPr>
            <p:spPr bwMode="auto">
              <a:xfrm>
                <a:off x="3009" y="2028"/>
                <a:ext cx="201" cy="282"/>
              </a:xfrm>
              <a:custGeom>
                <a:avLst/>
                <a:gdLst>
                  <a:gd name="T0" fmla="*/ 122 w 401"/>
                  <a:gd name="T1" fmla="*/ 0 h 565"/>
                  <a:gd name="T2" fmla="*/ 135 w 401"/>
                  <a:gd name="T3" fmla="*/ 6 h 565"/>
                  <a:gd name="T4" fmla="*/ 146 w 401"/>
                  <a:gd name="T5" fmla="*/ 13 h 565"/>
                  <a:gd name="T6" fmla="*/ 159 w 401"/>
                  <a:gd name="T7" fmla="*/ 19 h 565"/>
                  <a:gd name="T8" fmla="*/ 170 w 401"/>
                  <a:gd name="T9" fmla="*/ 26 h 565"/>
                  <a:gd name="T10" fmla="*/ 183 w 401"/>
                  <a:gd name="T11" fmla="*/ 32 h 565"/>
                  <a:gd name="T12" fmla="*/ 195 w 401"/>
                  <a:gd name="T13" fmla="*/ 39 h 565"/>
                  <a:gd name="T14" fmla="*/ 207 w 401"/>
                  <a:gd name="T15" fmla="*/ 44 h 565"/>
                  <a:gd name="T16" fmla="*/ 220 w 401"/>
                  <a:gd name="T17" fmla="*/ 51 h 565"/>
                  <a:gd name="T18" fmla="*/ 231 w 401"/>
                  <a:gd name="T19" fmla="*/ 58 h 565"/>
                  <a:gd name="T20" fmla="*/ 244 w 401"/>
                  <a:gd name="T21" fmla="*/ 64 h 565"/>
                  <a:gd name="T22" fmla="*/ 256 w 401"/>
                  <a:gd name="T23" fmla="*/ 71 h 565"/>
                  <a:gd name="T24" fmla="*/ 268 w 401"/>
                  <a:gd name="T25" fmla="*/ 77 h 565"/>
                  <a:gd name="T26" fmla="*/ 280 w 401"/>
                  <a:gd name="T27" fmla="*/ 83 h 565"/>
                  <a:gd name="T28" fmla="*/ 293 w 401"/>
                  <a:gd name="T29" fmla="*/ 89 h 565"/>
                  <a:gd name="T30" fmla="*/ 304 w 401"/>
                  <a:gd name="T31" fmla="*/ 96 h 565"/>
                  <a:gd name="T32" fmla="*/ 317 w 401"/>
                  <a:gd name="T33" fmla="*/ 102 h 565"/>
                  <a:gd name="T34" fmla="*/ 327 w 401"/>
                  <a:gd name="T35" fmla="*/ 109 h 565"/>
                  <a:gd name="T36" fmla="*/ 337 w 401"/>
                  <a:gd name="T37" fmla="*/ 117 h 565"/>
                  <a:gd name="T38" fmla="*/ 348 w 401"/>
                  <a:gd name="T39" fmla="*/ 124 h 565"/>
                  <a:gd name="T40" fmla="*/ 359 w 401"/>
                  <a:gd name="T41" fmla="*/ 132 h 565"/>
                  <a:gd name="T42" fmla="*/ 370 w 401"/>
                  <a:gd name="T43" fmla="*/ 140 h 565"/>
                  <a:gd name="T44" fmla="*/ 380 w 401"/>
                  <a:gd name="T45" fmla="*/ 147 h 565"/>
                  <a:gd name="T46" fmla="*/ 390 w 401"/>
                  <a:gd name="T47" fmla="*/ 155 h 565"/>
                  <a:gd name="T48" fmla="*/ 401 w 401"/>
                  <a:gd name="T49" fmla="*/ 162 h 565"/>
                  <a:gd name="T50" fmla="*/ 394 w 401"/>
                  <a:gd name="T51" fmla="*/ 196 h 565"/>
                  <a:gd name="T52" fmla="*/ 387 w 401"/>
                  <a:gd name="T53" fmla="*/ 231 h 565"/>
                  <a:gd name="T54" fmla="*/ 380 w 401"/>
                  <a:gd name="T55" fmla="*/ 266 h 565"/>
                  <a:gd name="T56" fmla="*/ 373 w 401"/>
                  <a:gd name="T57" fmla="*/ 300 h 565"/>
                  <a:gd name="T58" fmla="*/ 365 w 401"/>
                  <a:gd name="T59" fmla="*/ 324 h 565"/>
                  <a:gd name="T60" fmla="*/ 357 w 401"/>
                  <a:gd name="T61" fmla="*/ 347 h 565"/>
                  <a:gd name="T62" fmla="*/ 348 w 401"/>
                  <a:gd name="T63" fmla="*/ 372 h 565"/>
                  <a:gd name="T64" fmla="*/ 340 w 401"/>
                  <a:gd name="T65" fmla="*/ 395 h 565"/>
                  <a:gd name="T66" fmla="*/ 331 w 401"/>
                  <a:gd name="T67" fmla="*/ 418 h 565"/>
                  <a:gd name="T68" fmla="*/ 322 w 401"/>
                  <a:gd name="T69" fmla="*/ 442 h 565"/>
                  <a:gd name="T70" fmla="*/ 313 w 401"/>
                  <a:gd name="T71" fmla="*/ 465 h 565"/>
                  <a:gd name="T72" fmla="*/ 305 w 401"/>
                  <a:gd name="T73" fmla="*/ 489 h 565"/>
                  <a:gd name="T74" fmla="*/ 289 w 401"/>
                  <a:gd name="T75" fmla="*/ 494 h 565"/>
                  <a:gd name="T76" fmla="*/ 274 w 401"/>
                  <a:gd name="T77" fmla="*/ 498 h 565"/>
                  <a:gd name="T78" fmla="*/ 258 w 401"/>
                  <a:gd name="T79" fmla="*/ 503 h 565"/>
                  <a:gd name="T80" fmla="*/ 242 w 401"/>
                  <a:gd name="T81" fmla="*/ 508 h 565"/>
                  <a:gd name="T82" fmla="*/ 227 w 401"/>
                  <a:gd name="T83" fmla="*/ 513 h 565"/>
                  <a:gd name="T84" fmla="*/ 211 w 401"/>
                  <a:gd name="T85" fmla="*/ 518 h 565"/>
                  <a:gd name="T86" fmla="*/ 195 w 401"/>
                  <a:gd name="T87" fmla="*/ 523 h 565"/>
                  <a:gd name="T88" fmla="*/ 180 w 401"/>
                  <a:gd name="T89" fmla="*/ 527 h 565"/>
                  <a:gd name="T90" fmla="*/ 163 w 401"/>
                  <a:gd name="T91" fmla="*/ 532 h 565"/>
                  <a:gd name="T92" fmla="*/ 147 w 401"/>
                  <a:gd name="T93" fmla="*/ 536 h 565"/>
                  <a:gd name="T94" fmla="*/ 132 w 401"/>
                  <a:gd name="T95" fmla="*/ 541 h 565"/>
                  <a:gd name="T96" fmla="*/ 116 w 401"/>
                  <a:gd name="T97" fmla="*/ 546 h 565"/>
                  <a:gd name="T98" fmla="*/ 101 w 401"/>
                  <a:gd name="T99" fmla="*/ 551 h 565"/>
                  <a:gd name="T100" fmla="*/ 85 w 401"/>
                  <a:gd name="T101" fmla="*/ 556 h 565"/>
                  <a:gd name="T102" fmla="*/ 70 w 401"/>
                  <a:gd name="T103" fmla="*/ 561 h 565"/>
                  <a:gd name="T104" fmla="*/ 54 w 401"/>
                  <a:gd name="T105" fmla="*/ 565 h 565"/>
                  <a:gd name="T106" fmla="*/ 32 w 401"/>
                  <a:gd name="T107" fmla="*/ 521 h 565"/>
                  <a:gd name="T108" fmla="*/ 15 w 401"/>
                  <a:gd name="T109" fmla="*/ 465 h 565"/>
                  <a:gd name="T110" fmla="*/ 2 w 401"/>
                  <a:gd name="T111" fmla="*/ 398 h 565"/>
                  <a:gd name="T112" fmla="*/ 0 w 401"/>
                  <a:gd name="T113" fmla="*/ 323 h 565"/>
                  <a:gd name="T114" fmla="*/ 7 w 401"/>
                  <a:gd name="T115" fmla="*/ 244 h 565"/>
                  <a:gd name="T116" fmla="*/ 29 w 401"/>
                  <a:gd name="T117" fmla="*/ 162 h 565"/>
                  <a:gd name="T118" fmla="*/ 65 w 401"/>
                  <a:gd name="T119" fmla="*/ 80 h 565"/>
                  <a:gd name="T120" fmla="*/ 122 w 401"/>
                  <a:gd name="T121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1" h="565">
                    <a:moveTo>
                      <a:pt x="122" y="0"/>
                    </a:moveTo>
                    <a:lnTo>
                      <a:pt x="135" y="6"/>
                    </a:lnTo>
                    <a:lnTo>
                      <a:pt x="146" y="13"/>
                    </a:lnTo>
                    <a:lnTo>
                      <a:pt x="159" y="19"/>
                    </a:lnTo>
                    <a:lnTo>
                      <a:pt x="170" y="26"/>
                    </a:lnTo>
                    <a:lnTo>
                      <a:pt x="183" y="32"/>
                    </a:lnTo>
                    <a:lnTo>
                      <a:pt x="195" y="39"/>
                    </a:lnTo>
                    <a:lnTo>
                      <a:pt x="207" y="44"/>
                    </a:lnTo>
                    <a:lnTo>
                      <a:pt x="220" y="51"/>
                    </a:lnTo>
                    <a:lnTo>
                      <a:pt x="231" y="58"/>
                    </a:lnTo>
                    <a:lnTo>
                      <a:pt x="244" y="64"/>
                    </a:lnTo>
                    <a:lnTo>
                      <a:pt x="256" y="71"/>
                    </a:lnTo>
                    <a:lnTo>
                      <a:pt x="268" y="77"/>
                    </a:lnTo>
                    <a:lnTo>
                      <a:pt x="280" y="83"/>
                    </a:lnTo>
                    <a:lnTo>
                      <a:pt x="293" y="89"/>
                    </a:lnTo>
                    <a:lnTo>
                      <a:pt x="304" y="96"/>
                    </a:lnTo>
                    <a:lnTo>
                      <a:pt x="317" y="102"/>
                    </a:lnTo>
                    <a:lnTo>
                      <a:pt x="327" y="109"/>
                    </a:lnTo>
                    <a:lnTo>
                      <a:pt x="337" y="117"/>
                    </a:lnTo>
                    <a:lnTo>
                      <a:pt x="348" y="124"/>
                    </a:lnTo>
                    <a:lnTo>
                      <a:pt x="359" y="132"/>
                    </a:lnTo>
                    <a:lnTo>
                      <a:pt x="370" y="140"/>
                    </a:lnTo>
                    <a:lnTo>
                      <a:pt x="380" y="147"/>
                    </a:lnTo>
                    <a:lnTo>
                      <a:pt x="390" y="155"/>
                    </a:lnTo>
                    <a:lnTo>
                      <a:pt x="401" y="162"/>
                    </a:lnTo>
                    <a:lnTo>
                      <a:pt x="394" y="196"/>
                    </a:lnTo>
                    <a:lnTo>
                      <a:pt x="387" y="231"/>
                    </a:lnTo>
                    <a:lnTo>
                      <a:pt x="380" y="266"/>
                    </a:lnTo>
                    <a:lnTo>
                      <a:pt x="373" y="300"/>
                    </a:lnTo>
                    <a:lnTo>
                      <a:pt x="365" y="324"/>
                    </a:lnTo>
                    <a:lnTo>
                      <a:pt x="357" y="347"/>
                    </a:lnTo>
                    <a:lnTo>
                      <a:pt x="348" y="372"/>
                    </a:lnTo>
                    <a:lnTo>
                      <a:pt x="340" y="395"/>
                    </a:lnTo>
                    <a:lnTo>
                      <a:pt x="331" y="418"/>
                    </a:lnTo>
                    <a:lnTo>
                      <a:pt x="322" y="442"/>
                    </a:lnTo>
                    <a:lnTo>
                      <a:pt x="313" y="465"/>
                    </a:lnTo>
                    <a:lnTo>
                      <a:pt x="305" y="489"/>
                    </a:lnTo>
                    <a:lnTo>
                      <a:pt x="289" y="494"/>
                    </a:lnTo>
                    <a:lnTo>
                      <a:pt x="274" y="498"/>
                    </a:lnTo>
                    <a:lnTo>
                      <a:pt x="258" y="503"/>
                    </a:lnTo>
                    <a:lnTo>
                      <a:pt x="242" y="508"/>
                    </a:lnTo>
                    <a:lnTo>
                      <a:pt x="227" y="513"/>
                    </a:lnTo>
                    <a:lnTo>
                      <a:pt x="211" y="518"/>
                    </a:lnTo>
                    <a:lnTo>
                      <a:pt x="195" y="523"/>
                    </a:lnTo>
                    <a:lnTo>
                      <a:pt x="180" y="527"/>
                    </a:lnTo>
                    <a:lnTo>
                      <a:pt x="163" y="532"/>
                    </a:lnTo>
                    <a:lnTo>
                      <a:pt x="147" y="536"/>
                    </a:lnTo>
                    <a:lnTo>
                      <a:pt x="132" y="541"/>
                    </a:lnTo>
                    <a:lnTo>
                      <a:pt x="116" y="546"/>
                    </a:lnTo>
                    <a:lnTo>
                      <a:pt x="101" y="551"/>
                    </a:lnTo>
                    <a:lnTo>
                      <a:pt x="85" y="556"/>
                    </a:lnTo>
                    <a:lnTo>
                      <a:pt x="70" y="561"/>
                    </a:lnTo>
                    <a:lnTo>
                      <a:pt x="54" y="565"/>
                    </a:lnTo>
                    <a:lnTo>
                      <a:pt x="32" y="521"/>
                    </a:lnTo>
                    <a:lnTo>
                      <a:pt x="15" y="465"/>
                    </a:lnTo>
                    <a:lnTo>
                      <a:pt x="2" y="398"/>
                    </a:lnTo>
                    <a:lnTo>
                      <a:pt x="0" y="323"/>
                    </a:lnTo>
                    <a:lnTo>
                      <a:pt x="7" y="244"/>
                    </a:lnTo>
                    <a:lnTo>
                      <a:pt x="29" y="162"/>
                    </a:lnTo>
                    <a:lnTo>
                      <a:pt x="65" y="80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47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58"/>
              <p:cNvSpPr>
                <a:spLocks/>
              </p:cNvSpPr>
              <p:nvPr/>
            </p:nvSpPr>
            <p:spPr bwMode="auto">
              <a:xfrm>
                <a:off x="3017" y="2030"/>
                <a:ext cx="193" cy="279"/>
              </a:xfrm>
              <a:custGeom>
                <a:avLst/>
                <a:gdLst>
                  <a:gd name="T0" fmla="*/ 115 w 386"/>
                  <a:gd name="T1" fmla="*/ 0 h 558"/>
                  <a:gd name="T2" fmla="*/ 127 w 386"/>
                  <a:gd name="T3" fmla="*/ 6 h 558"/>
                  <a:gd name="T4" fmla="*/ 138 w 386"/>
                  <a:gd name="T5" fmla="*/ 12 h 558"/>
                  <a:gd name="T6" fmla="*/ 150 w 386"/>
                  <a:gd name="T7" fmla="*/ 19 h 558"/>
                  <a:gd name="T8" fmla="*/ 162 w 386"/>
                  <a:gd name="T9" fmla="*/ 24 h 558"/>
                  <a:gd name="T10" fmla="*/ 174 w 386"/>
                  <a:gd name="T11" fmla="*/ 30 h 558"/>
                  <a:gd name="T12" fmla="*/ 185 w 386"/>
                  <a:gd name="T13" fmla="*/ 36 h 558"/>
                  <a:gd name="T14" fmla="*/ 197 w 386"/>
                  <a:gd name="T15" fmla="*/ 43 h 558"/>
                  <a:gd name="T16" fmla="*/ 208 w 386"/>
                  <a:gd name="T17" fmla="*/ 49 h 558"/>
                  <a:gd name="T18" fmla="*/ 220 w 386"/>
                  <a:gd name="T19" fmla="*/ 54 h 558"/>
                  <a:gd name="T20" fmla="*/ 231 w 386"/>
                  <a:gd name="T21" fmla="*/ 60 h 558"/>
                  <a:gd name="T22" fmla="*/ 243 w 386"/>
                  <a:gd name="T23" fmla="*/ 67 h 558"/>
                  <a:gd name="T24" fmla="*/ 256 w 386"/>
                  <a:gd name="T25" fmla="*/ 73 h 558"/>
                  <a:gd name="T26" fmla="*/ 267 w 386"/>
                  <a:gd name="T27" fmla="*/ 78 h 558"/>
                  <a:gd name="T28" fmla="*/ 279 w 386"/>
                  <a:gd name="T29" fmla="*/ 84 h 558"/>
                  <a:gd name="T30" fmla="*/ 290 w 386"/>
                  <a:gd name="T31" fmla="*/ 91 h 558"/>
                  <a:gd name="T32" fmla="*/ 302 w 386"/>
                  <a:gd name="T33" fmla="*/ 97 h 558"/>
                  <a:gd name="T34" fmla="*/ 312 w 386"/>
                  <a:gd name="T35" fmla="*/ 104 h 558"/>
                  <a:gd name="T36" fmla="*/ 322 w 386"/>
                  <a:gd name="T37" fmla="*/ 112 h 558"/>
                  <a:gd name="T38" fmla="*/ 333 w 386"/>
                  <a:gd name="T39" fmla="*/ 119 h 558"/>
                  <a:gd name="T40" fmla="*/ 344 w 386"/>
                  <a:gd name="T41" fmla="*/ 127 h 558"/>
                  <a:gd name="T42" fmla="*/ 355 w 386"/>
                  <a:gd name="T43" fmla="*/ 135 h 558"/>
                  <a:gd name="T44" fmla="*/ 365 w 386"/>
                  <a:gd name="T45" fmla="*/ 142 h 558"/>
                  <a:gd name="T46" fmla="*/ 375 w 386"/>
                  <a:gd name="T47" fmla="*/ 150 h 558"/>
                  <a:gd name="T48" fmla="*/ 386 w 386"/>
                  <a:gd name="T49" fmla="*/ 157 h 558"/>
                  <a:gd name="T50" fmla="*/ 380 w 386"/>
                  <a:gd name="T51" fmla="*/ 191 h 558"/>
                  <a:gd name="T52" fmla="*/ 374 w 386"/>
                  <a:gd name="T53" fmla="*/ 226 h 558"/>
                  <a:gd name="T54" fmla="*/ 369 w 386"/>
                  <a:gd name="T55" fmla="*/ 261 h 558"/>
                  <a:gd name="T56" fmla="*/ 363 w 386"/>
                  <a:gd name="T57" fmla="*/ 295 h 558"/>
                  <a:gd name="T58" fmla="*/ 354 w 386"/>
                  <a:gd name="T59" fmla="*/ 319 h 558"/>
                  <a:gd name="T60" fmla="*/ 344 w 386"/>
                  <a:gd name="T61" fmla="*/ 342 h 558"/>
                  <a:gd name="T62" fmla="*/ 336 w 386"/>
                  <a:gd name="T63" fmla="*/ 367 h 558"/>
                  <a:gd name="T64" fmla="*/ 327 w 386"/>
                  <a:gd name="T65" fmla="*/ 390 h 558"/>
                  <a:gd name="T66" fmla="*/ 318 w 386"/>
                  <a:gd name="T67" fmla="*/ 413 h 558"/>
                  <a:gd name="T68" fmla="*/ 309 w 386"/>
                  <a:gd name="T69" fmla="*/ 437 h 558"/>
                  <a:gd name="T70" fmla="*/ 299 w 386"/>
                  <a:gd name="T71" fmla="*/ 460 h 558"/>
                  <a:gd name="T72" fmla="*/ 290 w 386"/>
                  <a:gd name="T73" fmla="*/ 484 h 558"/>
                  <a:gd name="T74" fmla="*/ 275 w 386"/>
                  <a:gd name="T75" fmla="*/ 489 h 558"/>
                  <a:gd name="T76" fmla="*/ 259 w 386"/>
                  <a:gd name="T77" fmla="*/ 493 h 558"/>
                  <a:gd name="T78" fmla="*/ 244 w 386"/>
                  <a:gd name="T79" fmla="*/ 498 h 558"/>
                  <a:gd name="T80" fmla="*/ 229 w 386"/>
                  <a:gd name="T81" fmla="*/ 503 h 558"/>
                  <a:gd name="T82" fmla="*/ 213 w 386"/>
                  <a:gd name="T83" fmla="*/ 507 h 558"/>
                  <a:gd name="T84" fmla="*/ 198 w 386"/>
                  <a:gd name="T85" fmla="*/ 512 h 558"/>
                  <a:gd name="T86" fmla="*/ 182 w 386"/>
                  <a:gd name="T87" fmla="*/ 516 h 558"/>
                  <a:gd name="T88" fmla="*/ 167 w 386"/>
                  <a:gd name="T89" fmla="*/ 521 h 558"/>
                  <a:gd name="T90" fmla="*/ 152 w 386"/>
                  <a:gd name="T91" fmla="*/ 526 h 558"/>
                  <a:gd name="T92" fmla="*/ 136 w 386"/>
                  <a:gd name="T93" fmla="*/ 530 h 558"/>
                  <a:gd name="T94" fmla="*/ 121 w 386"/>
                  <a:gd name="T95" fmla="*/ 535 h 558"/>
                  <a:gd name="T96" fmla="*/ 105 w 386"/>
                  <a:gd name="T97" fmla="*/ 540 h 558"/>
                  <a:gd name="T98" fmla="*/ 90 w 386"/>
                  <a:gd name="T99" fmla="*/ 544 h 558"/>
                  <a:gd name="T100" fmla="*/ 75 w 386"/>
                  <a:gd name="T101" fmla="*/ 549 h 558"/>
                  <a:gd name="T102" fmla="*/ 59 w 386"/>
                  <a:gd name="T103" fmla="*/ 553 h 558"/>
                  <a:gd name="T104" fmla="*/ 44 w 386"/>
                  <a:gd name="T105" fmla="*/ 558 h 558"/>
                  <a:gd name="T106" fmla="*/ 25 w 386"/>
                  <a:gd name="T107" fmla="*/ 514 h 558"/>
                  <a:gd name="T108" fmla="*/ 10 w 386"/>
                  <a:gd name="T109" fmla="*/ 458 h 558"/>
                  <a:gd name="T110" fmla="*/ 1 w 386"/>
                  <a:gd name="T111" fmla="*/ 391 h 558"/>
                  <a:gd name="T112" fmla="*/ 0 w 386"/>
                  <a:gd name="T113" fmla="*/ 317 h 558"/>
                  <a:gd name="T114" fmla="*/ 8 w 386"/>
                  <a:gd name="T115" fmla="*/ 239 h 558"/>
                  <a:gd name="T116" fmla="*/ 29 w 386"/>
                  <a:gd name="T117" fmla="*/ 158 h 558"/>
                  <a:gd name="T118" fmla="*/ 64 w 386"/>
                  <a:gd name="T119" fmla="*/ 77 h 558"/>
                  <a:gd name="T120" fmla="*/ 115 w 386"/>
                  <a:gd name="T121" fmla="*/ 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6" h="558">
                    <a:moveTo>
                      <a:pt x="115" y="0"/>
                    </a:moveTo>
                    <a:lnTo>
                      <a:pt x="127" y="6"/>
                    </a:lnTo>
                    <a:lnTo>
                      <a:pt x="138" y="12"/>
                    </a:lnTo>
                    <a:lnTo>
                      <a:pt x="150" y="19"/>
                    </a:lnTo>
                    <a:lnTo>
                      <a:pt x="162" y="24"/>
                    </a:lnTo>
                    <a:lnTo>
                      <a:pt x="174" y="30"/>
                    </a:lnTo>
                    <a:lnTo>
                      <a:pt x="185" y="36"/>
                    </a:lnTo>
                    <a:lnTo>
                      <a:pt x="197" y="43"/>
                    </a:lnTo>
                    <a:lnTo>
                      <a:pt x="208" y="49"/>
                    </a:lnTo>
                    <a:lnTo>
                      <a:pt x="220" y="54"/>
                    </a:lnTo>
                    <a:lnTo>
                      <a:pt x="231" y="60"/>
                    </a:lnTo>
                    <a:lnTo>
                      <a:pt x="243" y="67"/>
                    </a:lnTo>
                    <a:lnTo>
                      <a:pt x="256" y="73"/>
                    </a:lnTo>
                    <a:lnTo>
                      <a:pt x="267" y="78"/>
                    </a:lnTo>
                    <a:lnTo>
                      <a:pt x="279" y="84"/>
                    </a:lnTo>
                    <a:lnTo>
                      <a:pt x="290" y="91"/>
                    </a:lnTo>
                    <a:lnTo>
                      <a:pt x="302" y="97"/>
                    </a:lnTo>
                    <a:lnTo>
                      <a:pt x="312" y="104"/>
                    </a:lnTo>
                    <a:lnTo>
                      <a:pt x="322" y="112"/>
                    </a:lnTo>
                    <a:lnTo>
                      <a:pt x="333" y="119"/>
                    </a:lnTo>
                    <a:lnTo>
                      <a:pt x="344" y="127"/>
                    </a:lnTo>
                    <a:lnTo>
                      <a:pt x="355" y="135"/>
                    </a:lnTo>
                    <a:lnTo>
                      <a:pt x="365" y="142"/>
                    </a:lnTo>
                    <a:lnTo>
                      <a:pt x="375" y="150"/>
                    </a:lnTo>
                    <a:lnTo>
                      <a:pt x="386" y="157"/>
                    </a:lnTo>
                    <a:lnTo>
                      <a:pt x="380" y="191"/>
                    </a:lnTo>
                    <a:lnTo>
                      <a:pt x="374" y="226"/>
                    </a:lnTo>
                    <a:lnTo>
                      <a:pt x="369" y="261"/>
                    </a:lnTo>
                    <a:lnTo>
                      <a:pt x="363" y="295"/>
                    </a:lnTo>
                    <a:lnTo>
                      <a:pt x="354" y="319"/>
                    </a:lnTo>
                    <a:lnTo>
                      <a:pt x="344" y="342"/>
                    </a:lnTo>
                    <a:lnTo>
                      <a:pt x="336" y="367"/>
                    </a:lnTo>
                    <a:lnTo>
                      <a:pt x="327" y="390"/>
                    </a:lnTo>
                    <a:lnTo>
                      <a:pt x="318" y="413"/>
                    </a:lnTo>
                    <a:lnTo>
                      <a:pt x="309" y="437"/>
                    </a:lnTo>
                    <a:lnTo>
                      <a:pt x="299" y="460"/>
                    </a:lnTo>
                    <a:lnTo>
                      <a:pt x="290" y="484"/>
                    </a:lnTo>
                    <a:lnTo>
                      <a:pt x="275" y="489"/>
                    </a:lnTo>
                    <a:lnTo>
                      <a:pt x="259" y="493"/>
                    </a:lnTo>
                    <a:lnTo>
                      <a:pt x="244" y="498"/>
                    </a:lnTo>
                    <a:lnTo>
                      <a:pt x="229" y="503"/>
                    </a:lnTo>
                    <a:lnTo>
                      <a:pt x="213" y="507"/>
                    </a:lnTo>
                    <a:lnTo>
                      <a:pt x="198" y="512"/>
                    </a:lnTo>
                    <a:lnTo>
                      <a:pt x="182" y="516"/>
                    </a:lnTo>
                    <a:lnTo>
                      <a:pt x="167" y="521"/>
                    </a:lnTo>
                    <a:lnTo>
                      <a:pt x="152" y="526"/>
                    </a:lnTo>
                    <a:lnTo>
                      <a:pt x="136" y="530"/>
                    </a:lnTo>
                    <a:lnTo>
                      <a:pt x="121" y="535"/>
                    </a:lnTo>
                    <a:lnTo>
                      <a:pt x="105" y="540"/>
                    </a:lnTo>
                    <a:lnTo>
                      <a:pt x="90" y="544"/>
                    </a:lnTo>
                    <a:lnTo>
                      <a:pt x="75" y="549"/>
                    </a:lnTo>
                    <a:lnTo>
                      <a:pt x="59" y="553"/>
                    </a:lnTo>
                    <a:lnTo>
                      <a:pt x="44" y="558"/>
                    </a:lnTo>
                    <a:lnTo>
                      <a:pt x="25" y="514"/>
                    </a:lnTo>
                    <a:lnTo>
                      <a:pt x="10" y="458"/>
                    </a:lnTo>
                    <a:lnTo>
                      <a:pt x="1" y="391"/>
                    </a:lnTo>
                    <a:lnTo>
                      <a:pt x="0" y="317"/>
                    </a:lnTo>
                    <a:lnTo>
                      <a:pt x="8" y="239"/>
                    </a:lnTo>
                    <a:lnTo>
                      <a:pt x="29" y="158"/>
                    </a:lnTo>
                    <a:lnTo>
                      <a:pt x="64" y="77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59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59"/>
              <p:cNvSpPr>
                <a:spLocks/>
              </p:cNvSpPr>
              <p:nvPr/>
            </p:nvSpPr>
            <p:spPr bwMode="auto">
              <a:xfrm>
                <a:off x="3025" y="2032"/>
                <a:ext cx="185" cy="276"/>
              </a:xfrm>
              <a:custGeom>
                <a:avLst/>
                <a:gdLst>
                  <a:gd name="T0" fmla="*/ 107 w 370"/>
                  <a:gd name="T1" fmla="*/ 0 h 552"/>
                  <a:gd name="T2" fmla="*/ 129 w 370"/>
                  <a:gd name="T3" fmla="*/ 11 h 552"/>
                  <a:gd name="T4" fmla="*/ 152 w 370"/>
                  <a:gd name="T5" fmla="*/ 23 h 552"/>
                  <a:gd name="T6" fmla="*/ 174 w 370"/>
                  <a:gd name="T7" fmla="*/ 34 h 552"/>
                  <a:gd name="T8" fmla="*/ 197 w 370"/>
                  <a:gd name="T9" fmla="*/ 46 h 552"/>
                  <a:gd name="T10" fmla="*/ 219 w 370"/>
                  <a:gd name="T11" fmla="*/ 58 h 552"/>
                  <a:gd name="T12" fmla="*/ 241 w 370"/>
                  <a:gd name="T13" fmla="*/ 70 h 552"/>
                  <a:gd name="T14" fmla="*/ 264 w 370"/>
                  <a:gd name="T15" fmla="*/ 81 h 552"/>
                  <a:gd name="T16" fmla="*/ 286 w 370"/>
                  <a:gd name="T17" fmla="*/ 93 h 552"/>
                  <a:gd name="T18" fmla="*/ 296 w 370"/>
                  <a:gd name="T19" fmla="*/ 100 h 552"/>
                  <a:gd name="T20" fmla="*/ 306 w 370"/>
                  <a:gd name="T21" fmla="*/ 108 h 552"/>
                  <a:gd name="T22" fmla="*/ 317 w 370"/>
                  <a:gd name="T23" fmla="*/ 115 h 552"/>
                  <a:gd name="T24" fmla="*/ 328 w 370"/>
                  <a:gd name="T25" fmla="*/ 123 h 552"/>
                  <a:gd name="T26" fmla="*/ 339 w 370"/>
                  <a:gd name="T27" fmla="*/ 131 h 552"/>
                  <a:gd name="T28" fmla="*/ 349 w 370"/>
                  <a:gd name="T29" fmla="*/ 138 h 552"/>
                  <a:gd name="T30" fmla="*/ 359 w 370"/>
                  <a:gd name="T31" fmla="*/ 146 h 552"/>
                  <a:gd name="T32" fmla="*/ 370 w 370"/>
                  <a:gd name="T33" fmla="*/ 153 h 552"/>
                  <a:gd name="T34" fmla="*/ 365 w 370"/>
                  <a:gd name="T35" fmla="*/ 187 h 552"/>
                  <a:gd name="T36" fmla="*/ 361 w 370"/>
                  <a:gd name="T37" fmla="*/ 222 h 552"/>
                  <a:gd name="T38" fmla="*/ 355 w 370"/>
                  <a:gd name="T39" fmla="*/ 257 h 552"/>
                  <a:gd name="T40" fmla="*/ 350 w 370"/>
                  <a:gd name="T41" fmla="*/ 291 h 552"/>
                  <a:gd name="T42" fmla="*/ 341 w 370"/>
                  <a:gd name="T43" fmla="*/ 315 h 552"/>
                  <a:gd name="T44" fmla="*/ 332 w 370"/>
                  <a:gd name="T45" fmla="*/ 338 h 552"/>
                  <a:gd name="T46" fmla="*/ 321 w 370"/>
                  <a:gd name="T47" fmla="*/ 363 h 552"/>
                  <a:gd name="T48" fmla="*/ 312 w 370"/>
                  <a:gd name="T49" fmla="*/ 386 h 552"/>
                  <a:gd name="T50" fmla="*/ 303 w 370"/>
                  <a:gd name="T51" fmla="*/ 409 h 552"/>
                  <a:gd name="T52" fmla="*/ 294 w 370"/>
                  <a:gd name="T53" fmla="*/ 433 h 552"/>
                  <a:gd name="T54" fmla="*/ 283 w 370"/>
                  <a:gd name="T55" fmla="*/ 456 h 552"/>
                  <a:gd name="T56" fmla="*/ 274 w 370"/>
                  <a:gd name="T57" fmla="*/ 480 h 552"/>
                  <a:gd name="T58" fmla="*/ 259 w 370"/>
                  <a:gd name="T59" fmla="*/ 485 h 552"/>
                  <a:gd name="T60" fmla="*/ 244 w 370"/>
                  <a:gd name="T61" fmla="*/ 489 h 552"/>
                  <a:gd name="T62" fmla="*/ 229 w 370"/>
                  <a:gd name="T63" fmla="*/ 494 h 552"/>
                  <a:gd name="T64" fmla="*/ 214 w 370"/>
                  <a:gd name="T65" fmla="*/ 499 h 552"/>
                  <a:gd name="T66" fmla="*/ 199 w 370"/>
                  <a:gd name="T67" fmla="*/ 502 h 552"/>
                  <a:gd name="T68" fmla="*/ 184 w 370"/>
                  <a:gd name="T69" fmla="*/ 507 h 552"/>
                  <a:gd name="T70" fmla="*/ 169 w 370"/>
                  <a:gd name="T71" fmla="*/ 511 h 552"/>
                  <a:gd name="T72" fmla="*/ 154 w 370"/>
                  <a:gd name="T73" fmla="*/ 516 h 552"/>
                  <a:gd name="T74" fmla="*/ 138 w 370"/>
                  <a:gd name="T75" fmla="*/ 521 h 552"/>
                  <a:gd name="T76" fmla="*/ 123 w 370"/>
                  <a:gd name="T77" fmla="*/ 525 h 552"/>
                  <a:gd name="T78" fmla="*/ 108 w 370"/>
                  <a:gd name="T79" fmla="*/ 530 h 552"/>
                  <a:gd name="T80" fmla="*/ 93 w 370"/>
                  <a:gd name="T81" fmla="*/ 533 h 552"/>
                  <a:gd name="T82" fmla="*/ 78 w 370"/>
                  <a:gd name="T83" fmla="*/ 538 h 552"/>
                  <a:gd name="T84" fmla="*/ 63 w 370"/>
                  <a:gd name="T85" fmla="*/ 542 h 552"/>
                  <a:gd name="T86" fmla="*/ 48 w 370"/>
                  <a:gd name="T87" fmla="*/ 547 h 552"/>
                  <a:gd name="T88" fmla="*/ 33 w 370"/>
                  <a:gd name="T89" fmla="*/ 552 h 552"/>
                  <a:gd name="T90" fmla="*/ 18 w 370"/>
                  <a:gd name="T91" fmla="*/ 508 h 552"/>
                  <a:gd name="T92" fmla="*/ 7 w 370"/>
                  <a:gd name="T93" fmla="*/ 451 h 552"/>
                  <a:gd name="T94" fmla="*/ 0 w 370"/>
                  <a:gd name="T95" fmla="*/ 386 h 552"/>
                  <a:gd name="T96" fmla="*/ 0 w 370"/>
                  <a:gd name="T97" fmla="*/ 312 h 552"/>
                  <a:gd name="T98" fmla="*/ 9 w 370"/>
                  <a:gd name="T99" fmla="*/ 234 h 552"/>
                  <a:gd name="T100" fmla="*/ 29 w 370"/>
                  <a:gd name="T101" fmla="*/ 154 h 552"/>
                  <a:gd name="T102" fmla="*/ 61 w 370"/>
                  <a:gd name="T103" fmla="*/ 76 h 552"/>
                  <a:gd name="T104" fmla="*/ 107 w 370"/>
                  <a:gd name="T10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70" h="552">
                    <a:moveTo>
                      <a:pt x="107" y="0"/>
                    </a:moveTo>
                    <a:lnTo>
                      <a:pt x="129" y="11"/>
                    </a:lnTo>
                    <a:lnTo>
                      <a:pt x="152" y="23"/>
                    </a:lnTo>
                    <a:lnTo>
                      <a:pt x="174" y="34"/>
                    </a:lnTo>
                    <a:lnTo>
                      <a:pt x="197" y="46"/>
                    </a:lnTo>
                    <a:lnTo>
                      <a:pt x="219" y="58"/>
                    </a:lnTo>
                    <a:lnTo>
                      <a:pt x="241" y="70"/>
                    </a:lnTo>
                    <a:lnTo>
                      <a:pt x="264" y="81"/>
                    </a:lnTo>
                    <a:lnTo>
                      <a:pt x="286" y="93"/>
                    </a:lnTo>
                    <a:lnTo>
                      <a:pt x="296" y="100"/>
                    </a:lnTo>
                    <a:lnTo>
                      <a:pt x="306" y="108"/>
                    </a:lnTo>
                    <a:lnTo>
                      <a:pt x="317" y="115"/>
                    </a:lnTo>
                    <a:lnTo>
                      <a:pt x="328" y="123"/>
                    </a:lnTo>
                    <a:lnTo>
                      <a:pt x="339" y="131"/>
                    </a:lnTo>
                    <a:lnTo>
                      <a:pt x="349" y="138"/>
                    </a:lnTo>
                    <a:lnTo>
                      <a:pt x="359" y="146"/>
                    </a:lnTo>
                    <a:lnTo>
                      <a:pt x="370" y="153"/>
                    </a:lnTo>
                    <a:lnTo>
                      <a:pt x="365" y="187"/>
                    </a:lnTo>
                    <a:lnTo>
                      <a:pt x="361" y="222"/>
                    </a:lnTo>
                    <a:lnTo>
                      <a:pt x="355" y="257"/>
                    </a:lnTo>
                    <a:lnTo>
                      <a:pt x="350" y="291"/>
                    </a:lnTo>
                    <a:lnTo>
                      <a:pt x="341" y="315"/>
                    </a:lnTo>
                    <a:lnTo>
                      <a:pt x="332" y="338"/>
                    </a:lnTo>
                    <a:lnTo>
                      <a:pt x="321" y="363"/>
                    </a:lnTo>
                    <a:lnTo>
                      <a:pt x="312" y="386"/>
                    </a:lnTo>
                    <a:lnTo>
                      <a:pt x="303" y="409"/>
                    </a:lnTo>
                    <a:lnTo>
                      <a:pt x="294" y="433"/>
                    </a:lnTo>
                    <a:lnTo>
                      <a:pt x="283" y="456"/>
                    </a:lnTo>
                    <a:lnTo>
                      <a:pt x="274" y="480"/>
                    </a:lnTo>
                    <a:lnTo>
                      <a:pt x="259" y="485"/>
                    </a:lnTo>
                    <a:lnTo>
                      <a:pt x="244" y="489"/>
                    </a:lnTo>
                    <a:lnTo>
                      <a:pt x="229" y="494"/>
                    </a:lnTo>
                    <a:lnTo>
                      <a:pt x="214" y="499"/>
                    </a:lnTo>
                    <a:lnTo>
                      <a:pt x="199" y="502"/>
                    </a:lnTo>
                    <a:lnTo>
                      <a:pt x="184" y="507"/>
                    </a:lnTo>
                    <a:lnTo>
                      <a:pt x="169" y="511"/>
                    </a:lnTo>
                    <a:lnTo>
                      <a:pt x="154" y="516"/>
                    </a:lnTo>
                    <a:lnTo>
                      <a:pt x="138" y="521"/>
                    </a:lnTo>
                    <a:lnTo>
                      <a:pt x="123" y="525"/>
                    </a:lnTo>
                    <a:lnTo>
                      <a:pt x="108" y="530"/>
                    </a:lnTo>
                    <a:lnTo>
                      <a:pt x="93" y="533"/>
                    </a:lnTo>
                    <a:lnTo>
                      <a:pt x="78" y="538"/>
                    </a:lnTo>
                    <a:lnTo>
                      <a:pt x="63" y="542"/>
                    </a:lnTo>
                    <a:lnTo>
                      <a:pt x="48" y="547"/>
                    </a:lnTo>
                    <a:lnTo>
                      <a:pt x="33" y="552"/>
                    </a:lnTo>
                    <a:lnTo>
                      <a:pt x="18" y="508"/>
                    </a:lnTo>
                    <a:lnTo>
                      <a:pt x="7" y="451"/>
                    </a:lnTo>
                    <a:lnTo>
                      <a:pt x="0" y="386"/>
                    </a:lnTo>
                    <a:lnTo>
                      <a:pt x="0" y="312"/>
                    </a:lnTo>
                    <a:lnTo>
                      <a:pt x="9" y="234"/>
                    </a:lnTo>
                    <a:lnTo>
                      <a:pt x="29" y="154"/>
                    </a:lnTo>
                    <a:lnTo>
                      <a:pt x="61" y="76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8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60"/>
              <p:cNvSpPr>
                <a:spLocks/>
              </p:cNvSpPr>
              <p:nvPr/>
            </p:nvSpPr>
            <p:spPr bwMode="auto">
              <a:xfrm>
                <a:off x="3032" y="2034"/>
                <a:ext cx="178" cy="273"/>
              </a:xfrm>
              <a:custGeom>
                <a:avLst/>
                <a:gdLst>
                  <a:gd name="T0" fmla="*/ 102 w 356"/>
                  <a:gd name="T1" fmla="*/ 0 h 545"/>
                  <a:gd name="T2" fmla="*/ 123 w 356"/>
                  <a:gd name="T3" fmla="*/ 12 h 545"/>
                  <a:gd name="T4" fmla="*/ 145 w 356"/>
                  <a:gd name="T5" fmla="*/ 22 h 545"/>
                  <a:gd name="T6" fmla="*/ 166 w 356"/>
                  <a:gd name="T7" fmla="*/ 34 h 545"/>
                  <a:gd name="T8" fmla="*/ 188 w 356"/>
                  <a:gd name="T9" fmla="*/ 44 h 545"/>
                  <a:gd name="T10" fmla="*/ 208 w 356"/>
                  <a:gd name="T11" fmla="*/ 55 h 545"/>
                  <a:gd name="T12" fmla="*/ 229 w 356"/>
                  <a:gd name="T13" fmla="*/ 67 h 545"/>
                  <a:gd name="T14" fmla="*/ 251 w 356"/>
                  <a:gd name="T15" fmla="*/ 77 h 545"/>
                  <a:gd name="T16" fmla="*/ 272 w 356"/>
                  <a:gd name="T17" fmla="*/ 89 h 545"/>
                  <a:gd name="T18" fmla="*/ 282 w 356"/>
                  <a:gd name="T19" fmla="*/ 96 h 545"/>
                  <a:gd name="T20" fmla="*/ 292 w 356"/>
                  <a:gd name="T21" fmla="*/ 104 h 545"/>
                  <a:gd name="T22" fmla="*/ 303 w 356"/>
                  <a:gd name="T23" fmla="*/ 111 h 545"/>
                  <a:gd name="T24" fmla="*/ 314 w 356"/>
                  <a:gd name="T25" fmla="*/ 119 h 545"/>
                  <a:gd name="T26" fmla="*/ 325 w 356"/>
                  <a:gd name="T27" fmla="*/ 127 h 545"/>
                  <a:gd name="T28" fmla="*/ 335 w 356"/>
                  <a:gd name="T29" fmla="*/ 134 h 545"/>
                  <a:gd name="T30" fmla="*/ 345 w 356"/>
                  <a:gd name="T31" fmla="*/ 142 h 545"/>
                  <a:gd name="T32" fmla="*/ 356 w 356"/>
                  <a:gd name="T33" fmla="*/ 149 h 545"/>
                  <a:gd name="T34" fmla="*/ 351 w 356"/>
                  <a:gd name="T35" fmla="*/ 183 h 545"/>
                  <a:gd name="T36" fmla="*/ 348 w 356"/>
                  <a:gd name="T37" fmla="*/ 218 h 545"/>
                  <a:gd name="T38" fmla="*/ 344 w 356"/>
                  <a:gd name="T39" fmla="*/ 253 h 545"/>
                  <a:gd name="T40" fmla="*/ 340 w 356"/>
                  <a:gd name="T41" fmla="*/ 287 h 545"/>
                  <a:gd name="T42" fmla="*/ 329 w 356"/>
                  <a:gd name="T43" fmla="*/ 311 h 545"/>
                  <a:gd name="T44" fmla="*/ 320 w 356"/>
                  <a:gd name="T45" fmla="*/ 334 h 545"/>
                  <a:gd name="T46" fmla="*/ 310 w 356"/>
                  <a:gd name="T47" fmla="*/ 359 h 545"/>
                  <a:gd name="T48" fmla="*/ 301 w 356"/>
                  <a:gd name="T49" fmla="*/ 382 h 545"/>
                  <a:gd name="T50" fmla="*/ 290 w 356"/>
                  <a:gd name="T51" fmla="*/ 405 h 545"/>
                  <a:gd name="T52" fmla="*/ 280 w 356"/>
                  <a:gd name="T53" fmla="*/ 429 h 545"/>
                  <a:gd name="T54" fmla="*/ 271 w 356"/>
                  <a:gd name="T55" fmla="*/ 452 h 545"/>
                  <a:gd name="T56" fmla="*/ 260 w 356"/>
                  <a:gd name="T57" fmla="*/ 476 h 545"/>
                  <a:gd name="T58" fmla="*/ 245 w 356"/>
                  <a:gd name="T59" fmla="*/ 481 h 545"/>
                  <a:gd name="T60" fmla="*/ 231 w 356"/>
                  <a:gd name="T61" fmla="*/ 484 h 545"/>
                  <a:gd name="T62" fmla="*/ 216 w 356"/>
                  <a:gd name="T63" fmla="*/ 489 h 545"/>
                  <a:gd name="T64" fmla="*/ 201 w 356"/>
                  <a:gd name="T65" fmla="*/ 493 h 545"/>
                  <a:gd name="T66" fmla="*/ 186 w 356"/>
                  <a:gd name="T67" fmla="*/ 498 h 545"/>
                  <a:gd name="T68" fmla="*/ 173 w 356"/>
                  <a:gd name="T69" fmla="*/ 502 h 545"/>
                  <a:gd name="T70" fmla="*/ 158 w 356"/>
                  <a:gd name="T71" fmla="*/ 506 h 545"/>
                  <a:gd name="T72" fmla="*/ 143 w 356"/>
                  <a:gd name="T73" fmla="*/ 511 h 545"/>
                  <a:gd name="T74" fmla="*/ 128 w 356"/>
                  <a:gd name="T75" fmla="*/ 515 h 545"/>
                  <a:gd name="T76" fmla="*/ 114 w 356"/>
                  <a:gd name="T77" fmla="*/ 519 h 545"/>
                  <a:gd name="T78" fmla="*/ 99 w 356"/>
                  <a:gd name="T79" fmla="*/ 523 h 545"/>
                  <a:gd name="T80" fmla="*/ 84 w 356"/>
                  <a:gd name="T81" fmla="*/ 528 h 545"/>
                  <a:gd name="T82" fmla="*/ 69 w 356"/>
                  <a:gd name="T83" fmla="*/ 533 h 545"/>
                  <a:gd name="T84" fmla="*/ 55 w 356"/>
                  <a:gd name="T85" fmla="*/ 536 h 545"/>
                  <a:gd name="T86" fmla="*/ 40 w 356"/>
                  <a:gd name="T87" fmla="*/ 541 h 545"/>
                  <a:gd name="T88" fmla="*/ 25 w 356"/>
                  <a:gd name="T89" fmla="*/ 545 h 545"/>
                  <a:gd name="T90" fmla="*/ 12 w 356"/>
                  <a:gd name="T91" fmla="*/ 502 h 545"/>
                  <a:gd name="T92" fmla="*/ 4 w 356"/>
                  <a:gd name="T93" fmla="*/ 445 h 545"/>
                  <a:gd name="T94" fmla="*/ 0 w 356"/>
                  <a:gd name="T95" fmla="*/ 379 h 545"/>
                  <a:gd name="T96" fmla="*/ 2 w 356"/>
                  <a:gd name="T97" fmla="*/ 306 h 545"/>
                  <a:gd name="T98" fmla="*/ 12 w 356"/>
                  <a:gd name="T99" fmla="*/ 230 h 545"/>
                  <a:gd name="T100" fmla="*/ 32 w 356"/>
                  <a:gd name="T101" fmla="*/ 151 h 545"/>
                  <a:gd name="T102" fmla="*/ 61 w 356"/>
                  <a:gd name="T103" fmla="*/ 74 h 545"/>
                  <a:gd name="T104" fmla="*/ 102 w 356"/>
                  <a:gd name="T105" fmla="*/ 0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56" h="545">
                    <a:moveTo>
                      <a:pt x="102" y="0"/>
                    </a:moveTo>
                    <a:lnTo>
                      <a:pt x="123" y="12"/>
                    </a:lnTo>
                    <a:lnTo>
                      <a:pt x="145" y="22"/>
                    </a:lnTo>
                    <a:lnTo>
                      <a:pt x="166" y="34"/>
                    </a:lnTo>
                    <a:lnTo>
                      <a:pt x="188" y="44"/>
                    </a:lnTo>
                    <a:lnTo>
                      <a:pt x="208" y="55"/>
                    </a:lnTo>
                    <a:lnTo>
                      <a:pt x="229" y="67"/>
                    </a:lnTo>
                    <a:lnTo>
                      <a:pt x="251" y="77"/>
                    </a:lnTo>
                    <a:lnTo>
                      <a:pt x="272" y="89"/>
                    </a:lnTo>
                    <a:lnTo>
                      <a:pt x="282" y="96"/>
                    </a:lnTo>
                    <a:lnTo>
                      <a:pt x="292" y="104"/>
                    </a:lnTo>
                    <a:lnTo>
                      <a:pt x="303" y="111"/>
                    </a:lnTo>
                    <a:lnTo>
                      <a:pt x="314" y="119"/>
                    </a:lnTo>
                    <a:lnTo>
                      <a:pt x="325" y="127"/>
                    </a:lnTo>
                    <a:lnTo>
                      <a:pt x="335" y="134"/>
                    </a:lnTo>
                    <a:lnTo>
                      <a:pt x="345" y="142"/>
                    </a:lnTo>
                    <a:lnTo>
                      <a:pt x="356" y="149"/>
                    </a:lnTo>
                    <a:lnTo>
                      <a:pt x="351" y="183"/>
                    </a:lnTo>
                    <a:lnTo>
                      <a:pt x="348" y="218"/>
                    </a:lnTo>
                    <a:lnTo>
                      <a:pt x="344" y="253"/>
                    </a:lnTo>
                    <a:lnTo>
                      <a:pt x="340" y="287"/>
                    </a:lnTo>
                    <a:lnTo>
                      <a:pt x="329" y="311"/>
                    </a:lnTo>
                    <a:lnTo>
                      <a:pt x="320" y="334"/>
                    </a:lnTo>
                    <a:lnTo>
                      <a:pt x="310" y="359"/>
                    </a:lnTo>
                    <a:lnTo>
                      <a:pt x="301" y="382"/>
                    </a:lnTo>
                    <a:lnTo>
                      <a:pt x="290" y="405"/>
                    </a:lnTo>
                    <a:lnTo>
                      <a:pt x="280" y="429"/>
                    </a:lnTo>
                    <a:lnTo>
                      <a:pt x="271" y="452"/>
                    </a:lnTo>
                    <a:lnTo>
                      <a:pt x="260" y="476"/>
                    </a:lnTo>
                    <a:lnTo>
                      <a:pt x="245" y="481"/>
                    </a:lnTo>
                    <a:lnTo>
                      <a:pt x="231" y="484"/>
                    </a:lnTo>
                    <a:lnTo>
                      <a:pt x="216" y="489"/>
                    </a:lnTo>
                    <a:lnTo>
                      <a:pt x="201" y="493"/>
                    </a:lnTo>
                    <a:lnTo>
                      <a:pt x="186" y="498"/>
                    </a:lnTo>
                    <a:lnTo>
                      <a:pt x="173" y="502"/>
                    </a:lnTo>
                    <a:lnTo>
                      <a:pt x="158" y="506"/>
                    </a:lnTo>
                    <a:lnTo>
                      <a:pt x="143" y="511"/>
                    </a:lnTo>
                    <a:lnTo>
                      <a:pt x="128" y="515"/>
                    </a:lnTo>
                    <a:lnTo>
                      <a:pt x="114" y="519"/>
                    </a:lnTo>
                    <a:lnTo>
                      <a:pt x="99" y="523"/>
                    </a:lnTo>
                    <a:lnTo>
                      <a:pt x="84" y="528"/>
                    </a:lnTo>
                    <a:lnTo>
                      <a:pt x="69" y="533"/>
                    </a:lnTo>
                    <a:lnTo>
                      <a:pt x="55" y="536"/>
                    </a:lnTo>
                    <a:lnTo>
                      <a:pt x="40" y="541"/>
                    </a:lnTo>
                    <a:lnTo>
                      <a:pt x="25" y="545"/>
                    </a:lnTo>
                    <a:lnTo>
                      <a:pt x="12" y="502"/>
                    </a:lnTo>
                    <a:lnTo>
                      <a:pt x="4" y="445"/>
                    </a:lnTo>
                    <a:lnTo>
                      <a:pt x="0" y="379"/>
                    </a:lnTo>
                    <a:lnTo>
                      <a:pt x="2" y="306"/>
                    </a:lnTo>
                    <a:lnTo>
                      <a:pt x="12" y="230"/>
                    </a:lnTo>
                    <a:lnTo>
                      <a:pt x="32" y="151"/>
                    </a:lnTo>
                    <a:lnTo>
                      <a:pt x="61" y="74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7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61"/>
              <p:cNvSpPr>
                <a:spLocks/>
              </p:cNvSpPr>
              <p:nvPr/>
            </p:nvSpPr>
            <p:spPr bwMode="auto">
              <a:xfrm>
                <a:off x="3039" y="2036"/>
                <a:ext cx="171" cy="270"/>
              </a:xfrm>
              <a:custGeom>
                <a:avLst/>
                <a:gdLst>
                  <a:gd name="T0" fmla="*/ 96 w 342"/>
                  <a:gd name="T1" fmla="*/ 0 h 538"/>
                  <a:gd name="T2" fmla="*/ 258 w 342"/>
                  <a:gd name="T3" fmla="*/ 84 h 538"/>
                  <a:gd name="T4" fmla="*/ 342 w 342"/>
                  <a:gd name="T5" fmla="*/ 144 h 538"/>
                  <a:gd name="T6" fmla="*/ 330 w 342"/>
                  <a:gd name="T7" fmla="*/ 282 h 538"/>
                  <a:gd name="T8" fmla="*/ 246 w 342"/>
                  <a:gd name="T9" fmla="*/ 471 h 538"/>
                  <a:gd name="T10" fmla="*/ 16 w 342"/>
                  <a:gd name="T11" fmla="*/ 538 h 538"/>
                  <a:gd name="T12" fmla="*/ 6 w 342"/>
                  <a:gd name="T13" fmla="*/ 494 h 538"/>
                  <a:gd name="T14" fmla="*/ 1 w 342"/>
                  <a:gd name="T15" fmla="*/ 438 h 538"/>
                  <a:gd name="T16" fmla="*/ 0 w 342"/>
                  <a:gd name="T17" fmla="*/ 372 h 538"/>
                  <a:gd name="T18" fmla="*/ 4 w 342"/>
                  <a:gd name="T19" fmla="*/ 299 h 538"/>
                  <a:gd name="T20" fmla="*/ 15 w 342"/>
                  <a:gd name="T21" fmla="*/ 223 h 538"/>
                  <a:gd name="T22" fmla="*/ 33 w 342"/>
                  <a:gd name="T23" fmla="*/ 146 h 538"/>
                  <a:gd name="T24" fmla="*/ 59 w 342"/>
                  <a:gd name="T25" fmla="*/ 71 h 538"/>
                  <a:gd name="T26" fmla="*/ 96 w 342"/>
                  <a:gd name="T27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2" h="538">
                    <a:moveTo>
                      <a:pt x="96" y="0"/>
                    </a:moveTo>
                    <a:lnTo>
                      <a:pt x="258" y="84"/>
                    </a:lnTo>
                    <a:lnTo>
                      <a:pt x="342" y="144"/>
                    </a:lnTo>
                    <a:lnTo>
                      <a:pt x="330" y="282"/>
                    </a:lnTo>
                    <a:lnTo>
                      <a:pt x="246" y="471"/>
                    </a:lnTo>
                    <a:lnTo>
                      <a:pt x="16" y="538"/>
                    </a:lnTo>
                    <a:lnTo>
                      <a:pt x="6" y="494"/>
                    </a:lnTo>
                    <a:lnTo>
                      <a:pt x="1" y="438"/>
                    </a:lnTo>
                    <a:lnTo>
                      <a:pt x="0" y="372"/>
                    </a:lnTo>
                    <a:lnTo>
                      <a:pt x="4" y="299"/>
                    </a:lnTo>
                    <a:lnTo>
                      <a:pt x="15" y="223"/>
                    </a:lnTo>
                    <a:lnTo>
                      <a:pt x="33" y="146"/>
                    </a:lnTo>
                    <a:lnTo>
                      <a:pt x="59" y="71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62"/>
              <p:cNvSpPr>
                <a:spLocks/>
              </p:cNvSpPr>
              <p:nvPr/>
            </p:nvSpPr>
            <p:spPr bwMode="auto">
              <a:xfrm>
                <a:off x="2829" y="1759"/>
                <a:ext cx="277" cy="198"/>
              </a:xfrm>
              <a:custGeom>
                <a:avLst/>
                <a:gdLst>
                  <a:gd name="T0" fmla="*/ 20 w 553"/>
                  <a:gd name="T1" fmla="*/ 269 h 396"/>
                  <a:gd name="T2" fmla="*/ 60 w 553"/>
                  <a:gd name="T3" fmla="*/ 286 h 396"/>
                  <a:gd name="T4" fmla="*/ 100 w 553"/>
                  <a:gd name="T5" fmla="*/ 304 h 396"/>
                  <a:gd name="T6" fmla="*/ 141 w 553"/>
                  <a:gd name="T7" fmla="*/ 320 h 396"/>
                  <a:gd name="T8" fmla="*/ 180 w 553"/>
                  <a:gd name="T9" fmla="*/ 337 h 396"/>
                  <a:gd name="T10" fmla="*/ 220 w 553"/>
                  <a:gd name="T11" fmla="*/ 353 h 396"/>
                  <a:gd name="T12" fmla="*/ 260 w 553"/>
                  <a:gd name="T13" fmla="*/ 370 h 396"/>
                  <a:gd name="T14" fmla="*/ 301 w 553"/>
                  <a:gd name="T15" fmla="*/ 388 h 396"/>
                  <a:gd name="T16" fmla="*/ 330 w 553"/>
                  <a:gd name="T17" fmla="*/ 393 h 396"/>
                  <a:gd name="T18" fmla="*/ 349 w 553"/>
                  <a:gd name="T19" fmla="*/ 388 h 396"/>
                  <a:gd name="T20" fmla="*/ 369 w 553"/>
                  <a:gd name="T21" fmla="*/ 383 h 396"/>
                  <a:gd name="T22" fmla="*/ 388 w 553"/>
                  <a:gd name="T23" fmla="*/ 378 h 396"/>
                  <a:gd name="T24" fmla="*/ 405 w 553"/>
                  <a:gd name="T25" fmla="*/ 362 h 396"/>
                  <a:gd name="T26" fmla="*/ 418 w 553"/>
                  <a:gd name="T27" fmla="*/ 335 h 396"/>
                  <a:gd name="T28" fmla="*/ 432 w 553"/>
                  <a:gd name="T29" fmla="*/ 307 h 396"/>
                  <a:gd name="T30" fmla="*/ 445 w 553"/>
                  <a:gd name="T31" fmla="*/ 279 h 396"/>
                  <a:gd name="T32" fmla="*/ 464 w 553"/>
                  <a:gd name="T33" fmla="*/ 247 h 396"/>
                  <a:gd name="T34" fmla="*/ 491 w 553"/>
                  <a:gd name="T35" fmla="*/ 211 h 396"/>
                  <a:gd name="T36" fmla="*/ 516 w 553"/>
                  <a:gd name="T37" fmla="*/ 174 h 396"/>
                  <a:gd name="T38" fmla="*/ 541 w 553"/>
                  <a:gd name="T39" fmla="*/ 139 h 396"/>
                  <a:gd name="T40" fmla="*/ 541 w 553"/>
                  <a:gd name="T41" fmla="*/ 108 h 396"/>
                  <a:gd name="T42" fmla="*/ 516 w 553"/>
                  <a:gd name="T43" fmla="*/ 83 h 396"/>
                  <a:gd name="T44" fmla="*/ 491 w 553"/>
                  <a:gd name="T45" fmla="*/ 58 h 396"/>
                  <a:gd name="T46" fmla="*/ 464 w 553"/>
                  <a:gd name="T47" fmla="*/ 34 h 396"/>
                  <a:gd name="T48" fmla="*/ 376 w 553"/>
                  <a:gd name="T49" fmla="*/ 12 h 396"/>
                  <a:gd name="T50" fmla="*/ 251 w 553"/>
                  <a:gd name="T51" fmla="*/ 2 h 396"/>
                  <a:gd name="T52" fmla="*/ 158 w 553"/>
                  <a:gd name="T53" fmla="*/ 2 h 396"/>
                  <a:gd name="T54" fmla="*/ 92 w 553"/>
                  <a:gd name="T55" fmla="*/ 13 h 396"/>
                  <a:gd name="T56" fmla="*/ 50 w 553"/>
                  <a:gd name="T57" fmla="*/ 38 h 396"/>
                  <a:gd name="T58" fmla="*/ 23 w 553"/>
                  <a:gd name="T59" fmla="*/ 80 h 396"/>
                  <a:gd name="T60" fmla="*/ 9 w 553"/>
                  <a:gd name="T61" fmla="*/ 138 h 396"/>
                  <a:gd name="T62" fmla="*/ 2 w 553"/>
                  <a:gd name="T63" fmla="*/ 215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396">
                    <a:moveTo>
                      <a:pt x="0" y="261"/>
                    </a:moveTo>
                    <a:lnTo>
                      <a:pt x="20" y="269"/>
                    </a:lnTo>
                    <a:lnTo>
                      <a:pt x="40" y="278"/>
                    </a:lnTo>
                    <a:lnTo>
                      <a:pt x="60" y="286"/>
                    </a:lnTo>
                    <a:lnTo>
                      <a:pt x="81" y="294"/>
                    </a:lnTo>
                    <a:lnTo>
                      <a:pt x="100" y="304"/>
                    </a:lnTo>
                    <a:lnTo>
                      <a:pt x="120" y="312"/>
                    </a:lnTo>
                    <a:lnTo>
                      <a:pt x="141" y="320"/>
                    </a:lnTo>
                    <a:lnTo>
                      <a:pt x="160" y="328"/>
                    </a:lnTo>
                    <a:lnTo>
                      <a:pt x="180" y="337"/>
                    </a:lnTo>
                    <a:lnTo>
                      <a:pt x="201" y="345"/>
                    </a:lnTo>
                    <a:lnTo>
                      <a:pt x="220" y="353"/>
                    </a:lnTo>
                    <a:lnTo>
                      <a:pt x="240" y="362"/>
                    </a:lnTo>
                    <a:lnTo>
                      <a:pt x="260" y="370"/>
                    </a:lnTo>
                    <a:lnTo>
                      <a:pt x="280" y="378"/>
                    </a:lnTo>
                    <a:lnTo>
                      <a:pt x="301" y="388"/>
                    </a:lnTo>
                    <a:lnTo>
                      <a:pt x="320" y="396"/>
                    </a:lnTo>
                    <a:lnTo>
                      <a:pt x="330" y="393"/>
                    </a:lnTo>
                    <a:lnTo>
                      <a:pt x="340" y="391"/>
                    </a:lnTo>
                    <a:lnTo>
                      <a:pt x="349" y="388"/>
                    </a:lnTo>
                    <a:lnTo>
                      <a:pt x="360" y="385"/>
                    </a:lnTo>
                    <a:lnTo>
                      <a:pt x="369" y="383"/>
                    </a:lnTo>
                    <a:lnTo>
                      <a:pt x="378" y="381"/>
                    </a:lnTo>
                    <a:lnTo>
                      <a:pt x="388" y="378"/>
                    </a:lnTo>
                    <a:lnTo>
                      <a:pt x="398" y="376"/>
                    </a:lnTo>
                    <a:lnTo>
                      <a:pt x="405" y="362"/>
                    </a:lnTo>
                    <a:lnTo>
                      <a:pt x="411" y="348"/>
                    </a:lnTo>
                    <a:lnTo>
                      <a:pt x="418" y="335"/>
                    </a:lnTo>
                    <a:lnTo>
                      <a:pt x="425" y="321"/>
                    </a:lnTo>
                    <a:lnTo>
                      <a:pt x="432" y="307"/>
                    </a:lnTo>
                    <a:lnTo>
                      <a:pt x="439" y="293"/>
                    </a:lnTo>
                    <a:lnTo>
                      <a:pt x="445" y="279"/>
                    </a:lnTo>
                    <a:lnTo>
                      <a:pt x="452" y="265"/>
                    </a:lnTo>
                    <a:lnTo>
                      <a:pt x="464" y="247"/>
                    </a:lnTo>
                    <a:lnTo>
                      <a:pt x="477" y="229"/>
                    </a:lnTo>
                    <a:lnTo>
                      <a:pt x="491" y="211"/>
                    </a:lnTo>
                    <a:lnTo>
                      <a:pt x="504" y="193"/>
                    </a:lnTo>
                    <a:lnTo>
                      <a:pt x="516" y="174"/>
                    </a:lnTo>
                    <a:lnTo>
                      <a:pt x="529" y="156"/>
                    </a:lnTo>
                    <a:lnTo>
                      <a:pt x="541" y="139"/>
                    </a:lnTo>
                    <a:lnTo>
                      <a:pt x="553" y="120"/>
                    </a:lnTo>
                    <a:lnTo>
                      <a:pt x="541" y="108"/>
                    </a:lnTo>
                    <a:lnTo>
                      <a:pt x="529" y="95"/>
                    </a:lnTo>
                    <a:lnTo>
                      <a:pt x="516" y="83"/>
                    </a:lnTo>
                    <a:lnTo>
                      <a:pt x="504" y="71"/>
                    </a:lnTo>
                    <a:lnTo>
                      <a:pt x="491" y="58"/>
                    </a:lnTo>
                    <a:lnTo>
                      <a:pt x="477" y="46"/>
                    </a:lnTo>
                    <a:lnTo>
                      <a:pt x="464" y="34"/>
                    </a:lnTo>
                    <a:lnTo>
                      <a:pt x="452" y="21"/>
                    </a:lnTo>
                    <a:lnTo>
                      <a:pt x="376" y="12"/>
                    </a:lnTo>
                    <a:lnTo>
                      <a:pt x="309" y="6"/>
                    </a:lnTo>
                    <a:lnTo>
                      <a:pt x="251" y="2"/>
                    </a:lnTo>
                    <a:lnTo>
                      <a:pt x="201" y="0"/>
                    </a:lnTo>
                    <a:lnTo>
                      <a:pt x="158" y="2"/>
                    </a:lnTo>
                    <a:lnTo>
                      <a:pt x="122" y="6"/>
                    </a:lnTo>
                    <a:lnTo>
                      <a:pt x="92" y="13"/>
                    </a:lnTo>
                    <a:lnTo>
                      <a:pt x="69" y="25"/>
                    </a:lnTo>
                    <a:lnTo>
                      <a:pt x="50" y="38"/>
                    </a:lnTo>
                    <a:lnTo>
                      <a:pt x="35" y="57"/>
                    </a:lnTo>
                    <a:lnTo>
                      <a:pt x="23" y="80"/>
                    </a:lnTo>
                    <a:lnTo>
                      <a:pt x="15" y="106"/>
                    </a:lnTo>
                    <a:lnTo>
                      <a:pt x="9" y="138"/>
                    </a:lnTo>
                    <a:lnTo>
                      <a:pt x="5" y="174"/>
                    </a:lnTo>
                    <a:lnTo>
                      <a:pt x="2" y="215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rgbClr val="003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63"/>
              <p:cNvSpPr>
                <a:spLocks/>
              </p:cNvSpPr>
              <p:nvPr/>
            </p:nvSpPr>
            <p:spPr bwMode="auto">
              <a:xfrm>
                <a:off x="2832" y="1764"/>
                <a:ext cx="274" cy="193"/>
              </a:xfrm>
              <a:custGeom>
                <a:avLst/>
                <a:gdLst>
                  <a:gd name="T0" fmla="*/ 19 w 547"/>
                  <a:gd name="T1" fmla="*/ 261 h 386"/>
                  <a:gd name="T2" fmla="*/ 59 w 547"/>
                  <a:gd name="T3" fmla="*/ 279 h 386"/>
                  <a:gd name="T4" fmla="*/ 98 w 547"/>
                  <a:gd name="T5" fmla="*/ 295 h 386"/>
                  <a:gd name="T6" fmla="*/ 137 w 547"/>
                  <a:gd name="T7" fmla="*/ 312 h 386"/>
                  <a:gd name="T8" fmla="*/ 177 w 547"/>
                  <a:gd name="T9" fmla="*/ 328 h 386"/>
                  <a:gd name="T10" fmla="*/ 216 w 547"/>
                  <a:gd name="T11" fmla="*/ 344 h 386"/>
                  <a:gd name="T12" fmla="*/ 256 w 547"/>
                  <a:gd name="T13" fmla="*/ 362 h 386"/>
                  <a:gd name="T14" fmla="*/ 295 w 547"/>
                  <a:gd name="T15" fmla="*/ 378 h 386"/>
                  <a:gd name="T16" fmla="*/ 324 w 547"/>
                  <a:gd name="T17" fmla="*/ 383 h 386"/>
                  <a:gd name="T18" fmla="*/ 343 w 547"/>
                  <a:gd name="T19" fmla="*/ 378 h 386"/>
                  <a:gd name="T20" fmla="*/ 363 w 547"/>
                  <a:gd name="T21" fmla="*/ 373 h 386"/>
                  <a:gd name="T22" fmla="*/ 382 w 547"/>
                  <a:gd name="T23" fmla="*/ 368 h 386"/>
                  <a:gd name="T24" fmla="*/ 399 w 547"/>
                  <a:gd name="T25" fmla="*/ 352 h 386"/>
                  <a:gd name="T26" fmla="*/ 412 w 547"/>
                  <a:gd name="T27" fmla="*/ 325 h 386"/>
                  <a:gd name="T28" fmla="*/ 426 w 547"/>
                  <a:gd name="T29" fmla="*/ 297 h 386"/>
                  <a:gd name="T30" fmla="*/ 439 w 547"/>
                  <a:gd name="T31" fmla="*/ 269 h 386"/>
                  <a:gd name="T32" fmla="*/ 458 w 547"/>
                  <a:gd name="T33" fmla="*/ 237 h 386"/>
                  <a:gd name="T34" fmla="*/ 485 w 547"/>
                  <a:gd name="T35" fmla="*/ 201 h 386"/>
                  <a:gd name="T36" fmla="*/ 510 w 547"/>
                  <a:gd name="T37" fmla="*/ 164 h 386"/>
                  <a:gd name="T38" fmla="*/ 535 w 547"/>
                  <a:gd name="T39" fmla="*/ 129 h 386"/>
                  <a:gd name="T40" fmla="*/ 535 w 547"/>
                  <a:gd name="T41" fmla="*/ 98 h 386"/>
                  <a:gd name="T42" fmla="*/ 510 w 547"/>
                  <a:gd name="T43" fmla="*/ 73 h 386"/>
                  <a:gd name="T44" fmla="*/ 485 w 547"/>
                  <a:gd name="T45" fmla="*/ 49 h 386"/>
                  <a:gd name="T46" fmla="*/ 458 w 547"/>
                  <a:gd name="T47" fmla="*/ 25 h 386"/>
                  <a:gd name="T48" fmla="*/ 370 w 547"/>
                  <a:gd name="T49" fmla="*/ 7 h 386"/>
                  <a:gd name="T50" fmla="*/ 246 w 547"/>
                  <a:gd name="T51" fmla="*/ 0 h 386"/>
                  <a:gd name="T52" fmla="*/ 155 w 547"/>
                  <a:gd name="T53" fmla="*/ 3 h 386"/>
                  <a:gd name="T54" fmla="*/ 91 w 547"/>
                  <a:gd name="T55" fmla="*/ 17 h 386"/>
                  <a:gd name="T56" fmla="*/ 49 w 547"/>
                  <a:gd name="T57" fmla="*/ 43 h 386"/>
                  <a:gd name="T58" fmla="*/ 24 w 547"/>
                  <a:gd name="T59" fmla="*/ 84 h 386"/>
                  <a:gd name="T60" fmla="*/ 10 w 547"/>
                  <a:gd name="T61" fmla="*/ 139 h 386"/>
                  <a:gd name="T62" fmla="*/ 2 w 547"/>
                  <a:gd name="T63" fmla="*/ 211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7" h="386">
                    <a:moveTo>
                      <a:pt x="0" y="253"/>
                    </a:moveTo>
                    <a:lnTo>
                      <a:pt x="19" y="261"/>
                    </a:lnTo>
                    <a:lnTo>
                      <a:pt x="39" y="270"/>
                    </a:lnTo>
                    <a:lnTo>
                      <a:pt x="59" y="279"/>
                    </a:lnTo>
                    <a:lnTo>
                      <a:pt x="78" y="287"/>
                    </a:lnTo>
                    <a:lnTo>
                      <a:pt x="98" y="295"/>
                    </a:lnTo>
                    <a:lnTo>
                      <a:pt x="117" y="304"/>
                    </a:lnTo>
                    <a:lnTo>
                      <a:pt x="137" y="312"/>
                    </a:lnTo>
                    <a:lnTo>
                      <a:pt x="158" y="320"/>
                    </a:lnTo>
                    <a:lnTo>
                      <a:pt x="177" y="328"/>
                    </a:lnTo>
                    <a:lnTo>
                      <a:pt x="197" y="336"/>
                    </a:lnTo>
                    <a:lnTo>
                      <a:pt x="216" y="344"/>
                    </a:lnTo>
                    <a:lnTo>
                      <a:pt x="236" y="352"/>
                    </a:lnTo>
                    <a:lnTo>
                      <a:pt x="256" y="362"/>
                    </a:lnTo>
                    <a:lnTo>
                      <a:pt x="275" y="370"/>
                    </a:lnTo>
                    <a:lnTo>
                      <a:pt x="295" y="378"/>
                    </a:lnTo>
                    <a:lnTo>
                      <a:pt x="314" y="386"/>
                    </a:lnTo>
                    <a:lnTo>
                      <a:pt x="324" y="383"/>
                    </a:lnTo>
                    <a:lnTo>
                      <a:pt x="334" y="381"/>
                    </a:lnTo>
                    <a:lnTo>
                      <a:pt x="343" y="378"/>
                    </a:lnTo>
                    <a:lnTo>
                      <a:pt x="354" y="375"/>
                    </a:lnTo>
                    <a:lnTo>
                      <a:pt x="363" y="373"/>
                    </a:lnTo>
                    <a:lnTo>
                      <a:pt x="372" y="371"/>
                    </a:lnTo>
                    <a:lnTo>
                      <a:pt x="382" y="368"/>
                    </a:lnTo>
                    <a:lnTo>
                      <a:pt x="392" y="366"/>
                    </a:lnTo>
                    <a:lnTo>
                      <a:pt x="399" y="352"/>
                    </a:lnTo>
                    <a:lnTo>
                      <a:pt x="405" y="338"/>
                    </a:lnTo>
                    <a:lnTo>
                      <a:pt x="412" y="325"/>
                    </a:lnTo>
                    <a:lnTo>
                      <a:pt x="419" y="311"/>
                    </a:lnTo>
                    <a:lnTo>
                      <a:pt x="426" y="297"/>
                    </a:lnTo>
                    <a:lnTo>
                      <a:pt x="433" y="283"/>
                    </a:lnTo>
                    <a:lnTo>
                      <a:pt x="439" y="269"/>
                    </a:lnTo>
                    <a:lnTo>
                      <a:pt x="446" y="255"/>
                    </a:lnTo>
                    <a:lnTo>
                      <a:pt x="458" y="237"/>
                    </a:lnTo>
                    <a:lnTo>
                      <a:pt x="471" y="219"/>
                    </a:lnTo>
                    <a:lnTo>
                      <a:pt x="485" y="201"/>
                    </a:lnTo>
                    <a:lnTo>
                      <a:pt x="498" y="183"/>
                    </a:lnTo>
                    <a:lnTo>
                      <a:pt x="510" y="164"/>
                    </a:lnTo>
                    <a:lnTo>
                      <a:pt x="523" y="146"/>
                    </a:lnTo>
                    <a:lnTo>
                      <a:pt x="535" y="129"/>
                    </a:lnTo>
                    <a:lnTo>
                      <a:pt x="547" y="110"/>
                    </a:lnTo>
                    <a:lnTo>
                      <a:pt x="535" y="98"/>
                    </a:lnTo>
                    <a:lnTo>
                      <a:pt x="523" y="86"/>
                    </a:lnTo>
                    <a:lnTo>
                      <a:pt x="510" y="73"/>
                    </a:lnTo>
                    <a:lnTo>
                      <a:pt x="498" y="62"/>
                    </a:lnTo>
                    <a:lnTo>
                      <a:pt x="485" y="49"/>
                    </a:lnTo>
                    <a:lnTo>
                      <a:pt x="471" y="38"/>
                    </a:lnTo>
                    <a:lnTo>
                      <a:pt x="458" y="25"/>
                    </a:lnTo>
                    <a:lnTo>
                      <a:pt x="446" y="13"/>
                    </a:lnTo>
                    <a:lnTo>
                      <a:pt x="370" y="7"/>
                    </a:lnTo>
                    <a:lnTo>
                      <a:pt x="304" y="2"/>
                    </a:lnTo>
                    <a:lnTo>
                      <a:pt x="246" y="0"/>
                    </a:lnTo>
                    <a:lnTo>
                      <a:pt x="197" y="1"/>
                    </a:lnTo>
                    <a:lnTo>
                      <a:pt x="155" y="3"/>
                    </a:lnTo>
                    <a:lnTo>
                      <a:pt x="121" y="9"/>
                    </a:lnTo>
                    <a:lnTo>
                      <a:pt x="91" y="17"/>
                    </a:lnTo>
                    <a:lnTo>
                      <a:pt x="68" y="28"/>
                    </a:lnTo>
                    <a:lnTo>
                      <a:pt x="49" y="43"/>
                    </a:lnTo>
                    <a:lnTo>
                      <a:pt x="34" y="62"/>
                    </a:lnTo>
                    <a:lnTo>
                      <a:pt x="24" y="84"/>
                    </a:lnTo>
                    <a:lnTo>
                      <a:pt x="16" y="109"/>
                    </a:lnTo>
                    <a:lnTo>
                      <a:pt x="10" y="139"/>
                    </a:lnTo>
                    <a:lnTo>
                      <a:pt x="6" y="172"/>
                    </a:lnTo>
                    <a:lnTo>
                      <a:pt x="2" y="21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0035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64"/>
              <p:cNvSpPr>
                <a:spLocks/>
              </p:cNvSpPr>
              <p:nvPr/>
            </p:nvSpPr>
            <p:spPr bwMode="auto">
              <a:xfrm>
                <a:off x="2835" y="1768"/>
                <a:ext cx="271" cy="189"/>
              </a:xfrm>
              <a:custGeom>
                <a:avLst/>
                <a:gdLst>
                  <a:gd name="T0" fmla="*/ 19 w 541"/>
                  <a:gd name="T1" fmla="*/ 256 h 377"/>
                  <a:gd name="T2" fmla="*/ 57 w 541"/>
                  <a:gd name="T3" fmla="*/ 272 h 377"/>
                  <a:gd name="T4" fmla="*/ 96 w 541"/>
                  <a:gd name="T5" fmla="*/ 288 h 377"/>
                  <a:gd name="T6" fmla="*/ 134 w 541"/>
                  <a:gd name="T7" fmla="*/ 304 h 377"/>
                  <a:gd name="T8" fmla="*/ 174 w 541"/>
                  <a:gd name="T9" fmla="*/ 320 h 377"/>
                  <a:gd name="T10" fmla="*/ 212 w 541"/>
                  <a:gd name="T11" fmla="*/ 336 h 377"/>
                  <a:gd name="T12" fmla="*/ 251 w 541"/>
                  <a:gd name="T13" fmla="*/ 353 h 377"/>
                  <a:gd name="T14" fmla="*/ 289 w 541"/>
                  <a:gd name="T15" fmla="*/ 369 h 377"/>
                  <a:gd name="T16" fmla="*/ 318 w 541"/>
                  <a:gd name="T17" fmla="*/ 374 h 377"/>
                  <a:gd name="T18" fmla="*/ 337 w 541"/>
                  <a:gd name="T19" fmla="*/ 369 h 377"/>
                  <a:gd name="T20" fmla="*/ 357 w 541"/>
                  <a:gd name="T21" fmla="*/ 364 h 377"/>
                  <a:gd name="T22" fmla="*/ 376 w 541"/>
                  <a:gd name="T23" fmla="*/ 359 h 377"/>
                  <a:gd name="T24" fmla="*/ 393 w 541"/>
                  <a:gd name="T25" fmla="*/ 343 h 377"/>
                  <a:gd name="T26" fmla="*/ 406 w 541"/>
                  <a:gd name="T27" fmla="*/ 316 h 377"/>
                  <a:gd name="T28" fmla="*/ 420 w 541"/>
                  <a:gd name="T29" fmla="*/ 288 h 377"/>
                  <a:gd name="T30" fmla="*/ 433 w 541"/>
                  <a:gd name="T31" fmla="*/ 260 h 377"/>
                  <a:gd name="T32" fmla="*/ 452 w 541"/>
                  <a:gd name="T33" fmla="*/ 228 h 377"/>
                  <a:gd name="T34" fmla="*/ 479 w 541"/>
                  <a:gd name="T35" fmla="*/ 192 h 377"/>
                  <a:gd name="T36" fmla="*/ 504 w 541"/>
                  <a:gd name="T37" fmla="*/ 155 h 377"/>
                  <a:gd name="T38" fmla="*/ 529 w 541"/>
                  <a:gd name="T39" fmla="*/ 120 h 377"/>
                  <a:gd name="T40" fmla="*/ 529 w 541"/>
                  <a:gd name="T41" fmla="*/ 90 h 377"/>
                  <a:gd name="T42" fmla="*/ 504 w 541"/>
                  <a:gd name="T43" fmla="*/ 66 h 377"/>
                  <a:gd name="T44" fmla="*/ 479 w 541"/>
                  <a:gd name="T45" fmla="*/ 42 h 377"/>
                  <a:gd name="T46" fmla="*/ 452 w 541"/>
                  <a:gd name="T47" fmla="*/ 18 h 377"/>
                  <a:gd name="T48" fmla="*/ 365 w 541"/>
                  <a:gd name="T49" fmla="*/ 2 h 377"/>
                  <a:gd name="T50" fmla="*/ 243 w 541"/>
                  <a:gd name="T51" fmla="*/ 0 h 377"/>
                  <a:gd name="T52" fmla="*/ 153 w 541"/>
                  <a:gd name="T53" fmla="*/ 6 h 377"/>
                  <a:gd name="T54" fmla="*/ 89 w 541"/>
                  <a:gd name="T55" fmla="*/ 22 h 377"/>
                  <a:gd name="T56" fmla="*/ 49 w 541"/>
                  <a:gd name="T57" fmla="*/ 49 h 377"/>
                  <a:gd name="T58" fmla="*/ 25 w 541"/>
                  <a:gd name="T59" fmla="*/ 89 h 377"/>
                  <a:gd name="T60" fmla="*/ 11 w 541"/>
                  <a:gd name="T61" fmla="*/ 142 h 377"/>
                  <a:gd name="T62" fmla="*/ 3 w 541"/>
                  <a:gd name="T63" fmla="*/ 208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1" h="377">
                    <a:moveTo>
                      <a:pt x="0" y="248"/>
                    </a:moveTo>
                    <a:lnTo>
                      <a:pt x="19" y="256"/>
                    </a:lnTo>
                    <a:lnTo>
                      <a:pt x="38" y="264"/>
                    </a:lnTo>
                    <a:lnTo>
                      <a:pt x="57" y="272"/>
                    </a:lnTo>
                    <a:lnTo>
                      <a:pt x="77" y="280"/>
                    </a:lnTo>
                    <a:lnTo>
                      <a:pt x="96" y="288"/>
                    </a:lnTo>
                    <a:lnTo>
                      <a:pt x="115" y="296"/>
                    </a:lnTo>
                    <a:lnTo>
                      <a:pt x="134" y="304"/>
                    </a:lnTo>
                    <a:lnTo>
                      <a:pt x="154" y="312"/>
                    </a:lnTo>
                    <a:lnTo>
                      <a:pt x="174" y="320"/>
                    </a:lnTo>
                    <a:lnTo>
                      <a:pt x="193" y="328"/>
                    </a:lnTo>
                    <a:lnTo>
                      <a:pt x="212" y="336"/>
                    </a:lnTo>
                    <a:lnTo>
                      <a:pt x="231" y="344"/>
                    </a:lnTo>
                    <a:lnTo>
                      <a:pt x="251" y="353"/>
                    </a:lnTo>
                    <a:lnTo>
                      <a:pt x="270" y="361"/>
                    </a:lnTo>
                    <a:lnTo>
                      <a:pt x="289" y="369"/>
                    </a:lnTo>
                    <a:lnTo>
                      <a:pt x="308" y="377"/>
                    </a:lnTo>
                    <a:lnTo>
                      <a:pt x="318" y="374"/>
                    </a:lnTo>
                    <a:lnTo>
                      <a:pt x="328" y="372"/>
                    </a:lnTo>
                    <a:lnTo>
                      <a:pt x="337" y="369"/>
                    </a:lnTo>
                    <a:lnTo>
                      <a:pt x="348" y="366"/>
                    </a:lnTo>
                    <a:lnTo>
                      <a:pt x="357" y="364"/>
                    </a:lnTo>
                    <a:lnTo>
                      <a:pt x="366" y="362"/>
                    </a:lnTo>
                    <a:lnTo>
                      <a:pt x="376" y="359"/>
                    </a:lnTo>
                    <a:lnTo>
                      <a:pt x="386" y="357"/>
                    </a:lnTo>
                    <a:lnTo>
                      <a:pt x="393" y="343"/>
                    </a:lnTo>
                    <a:lnTo>
                      <a:pt x="399" y="329"/>
                    </a:lnTo>
                    <a:lnTo>
                      <a:pt x="406" y="316"/>
                    </a:lnTo>
                    <a:lnTo>
                      <a:pt x="413" y="302"/>
                    </a:lnTo>
                    <a:lnTo>
                      <a:pt x="420" y="288"/>
                    </a:lnTo>
                    <a:lnTo>
                      <a:pt x="427" y="274"/>
                    </a:lnTo>
                    <a:lnTo>
                      <a:pt x="433" y="260"/>
                    </a:lnTo>
                    <a:lnTo>
                      <a:pt x="440" y="246"/>
                    </a:lnTo>
                    <a:lnTo>
                      <a:pt x="452" y="228"/>
                    </a:lnTo>
                    <a:lnTo>
                      <a:pt x="465" y="210"/>
                    </a:lnTo>
                    <a:lnTo>
                      <a:pt x="479" y="192"/>
                    </a:lnTo>
                    <a:lnTo>
                      <a:pt x="492" y="174"/>
                    </a:lnTo>
                    <a:lnTo>
                      <a:pt x="504" y="155"/>
                    </a:lnTo>
                    <a:lnTo>
                      <a:pt x="517" y="137"/>
                    </a:lnTo>
                    <a:lnTo>
                      <a:pt x="529" y="120"/>
                    </a:lnTo>
                    <a:lnTo>
                      <a:pt x="541" y="101"/>
                    </a:lnTo>
                    <a:lnTo>
                      <a:pt x="529" y="90"/>
                    </a:lnTo>
                    <a:lnTo>
                      <a:pt x="517" y="78"/>
                    </a:lnTo>
                    <a:lnTo>
                      <a:pt x="504" y="66"/>
                    </a:lnTo>
                    <a:lnTo>
                      <a:pt x="492" y="54"/>
                    </a:lnTo>
                    <a:lnTo>
                      <a:pt x="479" y="42"/>
                    </a:lnTo>
                    <a:lnTo>
                      <a:pt x="465" y="30"/>
                    </a:lnTo>
                    <a:lnTo>
                      <a:pt x="452" y="18"/>
                    </a:lnTo>
                    <a:lnTo>
                      <a:pt x="440" y="7"/>
                    </a:lnTo>
                    <a:lnTo>
                      <a:pt x="365" y="2"/>
                    </a:lnTo>
                    <a:lnTo>
                      <a:pt x="299" y="0"/>
                    </a:lnTo>
                    <a:lnTo>
                      <a:pt x="243" y="0"/>
                    </a:lnTo>
                    <a:lnTo>
                      <a:pt x="194" y="1"/>
                    </a:lnTo>
                    <a:lnTo>
                      <a:pt x="153" y="6"/>
                    </a:lnTo>
                    <a:lnTo>
                      <a:pt x="118" y="12"/>
                    </a:lnTo>
                    <a:lnTo>
                      <a:pt x="89" y="22"/>
                    </a:lnTo>
                    <a:lnTo>
                      <a:pt x="68" y="33"/>
                    </a:lnTo>
                    <a:lnTo>
                      <a:pt x="49" y="49"/>
                    </a:lnTo>
                    <a:lnTo>
                      <a:pt x="35" y="67"/>
                    </a:lnTo>
                    <a:lnTo>
                      <a:pt x="25" y="89"/>
                    </a:lnTo>
                    <a:lnTo>
                      <a:pt x="17" y="113"/>
                    </a:lnTo>
                    <a:lnTo>
                      <a:pt x="11" y="142"/>
                    </a:lnTo>
                    <a:lnTo>
                      <a:pt x="6" y="173"/>
                    </a:lnTo>
                    <a:lnTo>
                      <a:pt x="3" y="208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003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65"/>
              <p:cNvSpPr>
                <a:spLocks/>
              </p:cNvSpPr>
              <p:nvPr/>
            </p:nvSpPr>
            <p:spPr bwMode="auto">
              <a:xfrm>
                <a:off x="2838" y="1772"/>
                <a:ext cx="268" cy="185"/>
              </a:xfrm>
              <a:custGeom>
                <a:avLst/>
                <a:gdLst>
                  <a:gd name="T0" fmla="*/ 19 w 536"/>
                  <a:gd name="T1" fmla="*/ 252 h 370"/>
                  <a:gd name="T2" fmla="*/ 57 w 536"/>
                  <a:gd name="T3" fmla="*/ 267 h 370"/>
                  <a:gd name="T4" fmla="*/ 95 w 536"/>
                  <a:gd name="T5" fmla="*/ 283 h 370"/>
                  <a:gd name="T6" fmla="*/ 133 w 536"/>
                  <a:gd name="T7" fmla="*/ 298 h 370"/>
                  <a:gd name="T8" fmla="*/ 171 w 536"/>
                  <a:gd name="T9" fmla="*/ 314 h 370"/>
                  <a:gd name="T10" fmla="*/ 209 w 536"/>
                  <a:gd name="T11" fmla="*/ 331 h 370"/>
                  <a:gd name="T12" fmla="*/ 247 w 536"/>
                  <a:gd name="T13" fmla="*/ 346 h 370"/>
                  <a:gd name="T14" fmla="*/ 285 w 536"/>
                  <a:gd name="T15" fmla="*/ 362 h 370"/>
                  <a:gd name="T16" fmla="*/ 313 w 536"/>
                  <a:gd name="T17" fmla="*/ 367 h 370"/>
                  <a:gd name="T18" fmla="*/ 332 w 536"/>
                  <a:gd name="T19" fmla="*/ 362 h 370"/>
                  <a:gd name="T20" fmla="*/ 352 w 536"/>
                  <a:gd name="T21" fmla="*/ 357 h 370"/>
                  <a:gd name="T22" fmla="*/ 371 w 536"/>
                  <a:gd name="T23" fmla="*/ 352 h 370"/>
                  <a:gd name="T24" fmla="*/ 388 w 536"/>
                  <a:gd name="T25" fmla="*/ 336 h 370"/>
                  <a:gd name="T26" fmla="*/ 401 w 536"/>
                  <a:gd name="T27" fmla="*/ 309 h 370"/>
                  <a:gd name="T28" fmla="*/ 415 w 536"/>
                  <a:gd name="T29" fmla="*/ 281 h 370"/>
                  <a:gd name="T30" fmla="*/ 428 w 536"/>
                  <a:gd name="T31" fmla="*/ 253 h 370"/>
                  <a:gd name="T32" fmla="*/ 447 w 536"/>
                  <a:gd name="T33" fmla="*/ 221 h 370"/>
                  <a:gd name="T34" fmla="*/ 474 w 536"/>
                  <a:gd name="T35" fmla="*/ 185 h 370"/>
                  <a:gd name="T36" fmla="*/ 499 w 536"/>
                  <a:gd name="T37" fmla="*/ 148 h 370"/>
                  <a:gd name="T38" fmla="*/ 524 w 536"/>
                  <a:gd name="T39" fmla="*/ 113 h 370"/>
                  <a:gd name="T40" fmla="*/ 524 w 536"/>
                  <a:gd name="T41" fmla="*/ 83 h 370"/>
                  <a:gd name="T42" fmla="*/ 499 w 536"/>
                  <a:gd name="T43" fmla="*/ 60 h 370"/>
                  <a:gd name="T44" fmla="*/ 474 w 536"/>
                  <a:gd name="T45" fmla="*/ 37 h 370"/>
                  <a:gd name="T46" fmla="*/ 447 w 536"/>
                  <a:gd name="T47" fmla="*/ 14 h 370"/>
                  <a:gd name="T48" fmla="*/ 360 w 536"/>
                  <a:gd name="T49" fmla="*/ 0 h 370"/>
                  <a:gd name="T50" fmla="*/ 239 w 536"/>
                  <a:gd name="T51" fmla="*/ 1 h 370"/>
                  <a:gd name="T52" fmla="*/ 151 w 536"/>
                  <a:gd name="T53" fmla="*/ 10 h 370"/>
                  <a:gd name="T54" fmla="*/ 89 w 536"/>
                  <a:gd name="T55" fmla="*/ 29 h 370"/>
                  <a:gd name="T56" fmla="*/ 50 w 536"/>
                  <a:gd name="T57" fmla="*/ 57 h 370"/>
                  <a:gd name="T58" fmla="*/ 26 w 536"/>
                  <a:gd name="T59" fmla="*/ 95 h 370"/>
                  <a:gd name="T60" fmla="*/ 13 w 536"/>
                  <a:gd name="T61" fmla="*/ 146 h 370"/>
                  <a:gd name="T62" fmla="*/ 4 w 536"/>
                  <a:gd name="T63" fmla="*/ 208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6" h="370">
                    <a:moveTo>
                      <a:pt x="0" y="244"/>
                    </a:moveTo>
                    <a:lnTo>
                      <a:pt x="19" y="252"/>
                    </a:lnTo>
                    <a:lnTo>
                      <a:pt x="38" y="260"/>
                    </a:lnTo>
                    <a:lnTo>
                      <a:pt x="57" y="267"/>
                    </a:lnTo>
                    <a:lnTo>
                      <a:pt x="76" y="275"/>
                    </a:lnTo>
                    <a:lnTo>
                      <a:pt x="95" y="283"/>
                    </a:lnTo>
                    <a:lnTo>
                      <a:pt x="114" y="291"/>
                    </a:lnTo>
                    <a:lnTo>
                      <a:pt x="133" y="298"/>
                    </a:lnTo>
                    <a:lnTo>
                      <a:pt x="152" y="306"/>
                    </a:lnTo>
                    <a:lnTo>
                      <a:pt x="171" y="314"/>
                    </a:lnTo>
                    <a:lnTo>
                      <a:pt x="189" y="322"/>
                    </a:lnTo>
                    <a:lnTo>
                      <a:pt x="209" y="331"/>
                    </a:lnTo>
                    <a:lnTo>
                      <a:pt x="227" y="337"/>
                    </a:lnTo>
                    <a:lnTo>
                      <a:pt x="247" y="346"/>
                    </a:lnTo>
                    <a:lnTo>
                      <a:pt x="265" y="354"/>
                    </a:lnTo>
                    <a:lnTo>
                      <a:pt x="285" y="362"/>
                    </a:lnTo>
                    <a:lnTo>
                      <a:pt x="303" y="370"/>
                    </a:lnTo>
                    <a:lnTo>
                      <a:pt x="313" y="367"/>
                    </a:lnTo>
                    <a:lnTo>
                      <a:pt x="323" y="365"/>
                    </a:lnTo>
                    <a:lnTo>
                      <a:pt x="332" y="362"/>
                    </a:lnTo>
                    <a:lnTo>
                      <a:pt x="343" y="359"/>
                    </a:lnTo>
                    <a:lnTo>
                      <a:pt x="352" y="357"/>
                    </a:lnTo>
                    <a:lnTo>
                      <a:pt x="361" y="355"/>
                    </a:lnTo>
                    <a:lnTo>
                      <a:pt x="371" y="352"/>
                    </a:lnTo>
                    <a:lnTo>
                      <a:pt x="381" y="350"/>
                    </a:lnTo>
                    <a:lnTo>
                      <a:pt x="388" y="336"/>
                    </a:lnTo>
                    <a:lnTo>
                      <a:pt x="394" y="322"/>
                    </a:lnTo>
                    <a:lnTo>
                      <a:pt x="401" y="309"/>
                    </a:lnTo>
                    <a:lnTo>
                      <a:pt x="408" y="295"/>
                    </a:lnTo>
                    <a:lnTo>
                      <a:pt x="415" y="281"/>
                    </a:lnTo>
                    <a:lnTo>
                      <a:pt x="422" y="267"/>
                    </a:lnTo>
                    <a:lnTo>
                      <a:pt x="428" y="253"/>
                    </a:lnTo>
                    <a:lnTo>
                      <a:pt x="435" y="239"/>
                    </a:lnTo>
                    <a:lnTo>
                      <a:pt x="447" y="221"/>
                    </a:lnTo>
                    <a:lnTo>
                      <a:pt x="460" y="203"/>
                    </a:lnTo>
                    <a:lnTo>
                      <a:pt x="474" y="185"/>
                    </a:lnTo>
                    <a:lnTo>
                      <a:pt x="487" y="167"/>
                    </a:lnTo>
                    <a:lnTo>
                      <a:pt x="499" y="148"/>
                    </a:lnTo>
                    <a:lnTo>
                      <a:pt x="512" y="130"/>
                    </a:lnTo>
                    <a:lnTo>
                      <a:pt x="524" y="113"/>
                    </a:lnTo>
                    <a:lnTo>
                      <a:pt x="536" y="94"/>
                    </a:lnTo>
                    <a:lnTo>
                      <a:pt x="524" y="83"/>
                    </a:lnTo>
                    <a:lnTo>
                      <a:pt x="512" y="71"/>
                    </a:lnTo>
                    <a:lnTo>
                      <a:pt x="499" y="60"/>
                    </a:lnTo>
                    <a:lnTo>
                      <a:pt x="487" y="48"/>
                    </a:lnTo>
                    <a:lnTo>
                      <a:pt x="474" y="37"/>
                    </a:lnTo>
                    <a:lnTo>
                      <a:pt x="460" y="25"/>
                    </a:lnTo>
                    <a:lnTo>
                      <a:pt x="447" y="14"/>
                    </a:lnTo>
                    <a:lnTo>
                      <a:pt x="435" y="2"/>
                    </a:lnTo>
                    <a:lnTo>
                      <a:pt x="360" y="0"/>
                    </a:lnTo>
                    <a:lnTo>
                      <a:pt x="295" y="0"/>
                    </a:lnTo>
                    <a:lnTo>
                      <a:pt x="239" y="1"/>
                    </a:lnTo>
                    <a:lnTo>
                      <a:pt x="192" y="4"/>
                    </a:lnTo>
                    <a:lnTo>
                      <a:pt x="151" y="10"/>
                    </a:lnTo>
                    <a:lnTo>
                      <a:pt x="117" y="18"/>
                    </a:lnTo>
                    <a:lnTo>
                      <a:pt x="89" y="29"/>
                    </a:lnTo>
                    <a:lnTo>
                      <a:pt x="67" y="41"/>
                    </a:lnTo>
                    <a:lnTo>
                      <a:pt x="50" y="57"/>
                    </a:lnTo>
                    <a:lnTo>
                      <a:pt x="36" y="75"/>
                    </a:lnTo>
                    <a:lnTo>
                      <a:pt x="26" y="95"/>
                    </a:lnTo>
                    <a:lnTo>
                      <a:pt x="19" y="120"/>
                    </a:lnTo>
                    <a:lnTo>
                      <a:pt x="13" y="146"/>
                    </a:lnTo>
                    <a:lnTo>
                      <a:pt x="8" y="175"/>
                    </a:lnTo>
                    <a:lnTo>
                      <a:pt x="4" y="208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11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66"/>
              <p:cNvSpPr>
                <a:spLocks/>
              </p:cNvSpPr>
              <p:nvPr/>
            </p:nvSpPr>
            <p:spPr bwMode="auto">
              <a:xfrm>
                <a:off x="2841" y="1774"/>
                <a:ext cx="265" cy="183"/>
              </a:xfrm>
              <a:custGeom>
                <a:avLst/>
                <a:gdLst>
                  <a:gd name="T0" fmla="*/ 18 w 530"/>
                  <a:gd name="T1" fmla="*/ 250 h 366"/>
                  <a:gd name="T2" fmla="*/ 55 w 530"/>
                  <a:gd name="T3" fmla="*/ 265 h 366"/>
                  <a:gd name="T4" fmla="*/ 93 w 530"/>
                  <a:gd name="T5" fmla="*/ 282 h 366"/>
                  <a:gd name="T6" fmla="*/ 130 w 530"/>
                  <a:gd name="T7" fmla="*/ 297 h 366"/>
                  <a:gd name="T8" fmla="*/ 167 w 530"/>
                  <a:gd name="T9" fmla="*/ 312 h 366"/>
                  <a:gd name="T10" fmla="*/ 204 w 530"/>
                  <a:gd name="T11" fmla="*/ 327 h 366"/>
                  <a:gd name="T12" fmla="*/ 242 w 530"/>
                  <a:gd name="T13" fmla="*/ 343 h 366"/>
                  <a:gd name="T14" fmla="*/ 279 w 530"/>
                  <a:gd name="T15" fmla="*/ 358 h 366"/>
                  <a:gd name="T16" fmla="*/ 307 w 530"/>
                  <a:gd name="T17" fmla="*/ 363 h 366"/>
                  <a:gd name="T18" fmla="*/ 326 w 530"/>
                  <a:gd name="T19" fmla="*/ 358 h 366"/>
                  <a:gd name="T20" fmla="*/ 346 w 530"/>
                  <a:gd name="T21" fmla="*/ 353 h 366"/>
                  <a:gd name="T22" fmla="*/ 365 w 530"/>
                  <a:gd name="T23" fmla="*/ 348 h 366"/>
                  <a:gd name="T24" fmla="*/ 382 w 530"/>
                  <a:gd name="T25" fmla="*/ 332 h 366"/>
                  <a:gd name="T26" fmla="*/ 395 w 530"/>
                  <a:gd name="T27" fmla="*/ 305 h 366"/>
                  <a:gd name="T28" fmla="*/ 409 w 530"/>
                  <a:gd name="T29" fmla="*/ 277 h 366"/>
                  <a:gd name="T30" fmla="*/ 422 w 530"/>
                  <a:gd name="T31" fmla="*/ 249 h 366"/>
                  <a:gd name="T32" fmla="*/ 441 w 530"/>
                  <a:gd name="T33" fmla="*/ 217 h 366"/>
                  <a:gd name="T34" fmla="*/ 468 w 530"/>
                  <a:gd name="T35" fmla="*/ 181 h 366"/>
                  <a:gd name="T36" fmla="*/ 493 w 530"/>
                  <a:gd name="T37" fmla="*/ 144 h 366"/>
                  <a:gd name="T38" fmla="*/ 518 w 530"/>
                  <a:gd name="T39" fmla="*/ 109 h 366"/>
                  <a:gd name="T40" fmla="*/ 518 w 530"/>
                  <a:gd name="T41" fmla="*/ 79 h 366"/>
                  <a:gd name="T42" fmla="*/ 493 w 530"/>
                  <a:gd name="T43" fmla="*/ 57 h 366"/>
                  <a:gd name="T44" fmla="*/ 468 w 530"/>
                  <a:gd name="T45" fmla="*/ 34 h 366"/>
                  <a:gd name="T46" fmla="*/ 441 w 530"/>
                  <a:gd name="T47" fmla="*/ 12 h 366"/>
                  <a:gd name="T48" fmla="*/ 355 w 530"/>
                  <a:gd name="T49" fmla="*/ 0 h 366"/>
                  <a:gd name="T50" fmla="*/ 235 w 530"/>
                  <a:gd name="T51" fmla="*/ 6 h 366"/>
                  <a:gd name="T52" fmla="*/ 148 w 530"/>
                  <a:gd name="T53" fmla="*/ 19 h 366"/>
                  <a:gd name="T54" fmla="*/ 88 w 530"/>
                  <a:gd name="T55" fmla="*/ 38 h 366"/>
                  <a:gd name="T56" fmla="*/ 50 w 530"/>
                  <a:gd name="T57" fmla="*/ 68 h 366"/>
                  <a:gd name="T58" fmla="*/ 27 w 530"/>
                  <a:gd name="T59" fmla="*/ 105 h 366"/>
                  <a:gd name="T60" fmla="*/ 14 w 530"/>
                  <a:gd name="T61" fmla="*/ 152 h 366"/>
                  <a:gd name="T62" fmla="*/ 5 w 530"/>
                  <a:gd name="T63" fmla="*/ 21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30" h="366">
                    <a:moveTo>
                      <a:pt x="0" y="242"/>
                    </a:moveTo>
                    <a:lnTo>
                      <a:pt x="18" y="250"/>
                    </a:lnTo>
                    <a:lnTo>
                      <a:pt x="37" y="257"/>
                    </a:lnTo>
                    <a:lnTo>
                      <a:pt x="55" y="265"/>
                    </a:lnTo>
                    <a:lnTo>
                      <a:pt x="75" y="274"/>
                    </a:lnTo>
                    <a:lnTo>
                      <a:pt x="93" y="282"/>
                    </a:lnTo>
                    <a:lnTo>
                      <a:pt x="112" y="288"/>
                    </a:lnTo>
                    <a:lnTo>
                      <a:pt x="130" y="297"/>
                    </a:lnTo>
                    <a:lnTo>
                      <a:pt x="149" y="303"/>
                    </a:lnTo>
                    <a:lnTo>
                      <a:pt x="167" y="312"/>
                    </a:lnTo>
                    <a:lnTo>
                      <a:pt x="186" y="320"/>
                    </a:lnTo>
                    <a:lnTo>
                      <a:pt x="204" y="327"/>
                    </a:lnTo>
                    <a:lnTo>
                      <a:pt x="224" y="335"/>
                    </a:lnTo>
                    <a:lnTo>
                      <a:pt x="242" y="343"/>
                    </a:lnTo>
                    <a:lnTo>
                      <a:pt x="261" y="351"/>
                    </a:lnTo>
                    <a:lnTo>
                      <a:pt x="279" y="358"/>
                    </a:lnTo>
                    <a:lnTo>
                      <a:pt x="297" y="366"/>
                    </a:lnTo>
                    <a:lnTo>
                      <a:pt x="307" y="363"/>
                    </a:lnTo>
                    <a:lnTo>
                      <a:pt x="317" y="361"/>
                    </a:lnTo>
                    <a:lnTo>
                      <a:pt x="326" y="358"/>
                    </a:lnTo>
                    <a:lnTo>
                      <a:pt x="337" y="355"/>
                    </a:lnTo>
                    <a:lnTo>
                      <a:pt x="346" y="353"/>
                    </a:lnTo>
                    <a:lnTo>
                      <a:pt x="355" y="351"/>
                    </a:lnTo>
                    <a:lnTo>
                      <a:pt x="365" y="348"/>
                    </a:lnTo>
                    <a:lnTo>
                      <a:pt x="375" y="346"/>
                    </a:lnTo>
                    <a:lnTo>
                      <a:pt x="382" y="332"/>
                    </a:lnTo>
                    <a:lnTo>
                      <a:pt x="388" y="318"/>
                    </a:lnTo>
                    <a:lnTo>
                      <a:pt x="395" y="305"/>
                    </a:lnTo>
                    <a:lnTo>
                      <a:pt x="402" y="291"/>
                    </a:lnTo>
                    <a:lnTo>
                      <a:pt x="409" y="277"/>
                    </a:lnTo>
                    <a:lnTo>
                      <a:pt x="416" y="263"/>
                    </a:lnTo>
                    <a:lnTo>
                      <a:pt x="422" y="249"/>
                    </a:lnTo>
                    <a:lnTo>
                      <a:pt x="429" y="235"/>
                    </a:lnTo>
                    <a:lnTo>
                      <a:pt x="441" y="217"/>
                    </a:lnTo>
                    <a:lnTo>
                      <a:pt x="454" y="199"/>
                    </a:lnTo>
                    <a:lnTo>
                      <a:pt x="468" y="181"/>
                    </a:lnTo>
                    <a:lnTo>
                      <a:pt x="481" y="163"/>
                    </a:lnTo>
                    <a:lnTo>
                      <a:pt x="493" y="144"/>
                    </a:lnTo>
                    <a:lnTo>
                      <a:pt x="506" y="126"/>
                    </a:lnTo>
                    <a:lnTo>
                      <a:pt x="518" y="109"/>
                    </a:lnTo>
                    <a:lnTo>
                      <a:pt x="530" y="90"/>
                    </a:lnTo>
                    <a:lnTo>
                      <a:pt x="518" y="79"/>
                    </a:lnTo>
                    <a:lnTo>
                      <a:pt x="506" y="67"/>
                    </a:lnTo>
                    <a:lnTo>
                      <a:pt x="493" y="57"/>
                    </a:lnTo>
                    <a:lnTo>
                      <a:pt x="481" y="45"/>
                    </a:lnTo>
                    <a:lnTo>
                      <a:pt x="468" y="34"/>
                    </a:lnTo>
                    <a:lnTo>
                      <a:pt x="454" y="22"/>
                    </a:lnTo>
                    <a:lnTo>
                      <a:pt x="441" y="12"/>
                    </a:lnTo>
                    <a:lnTo>
                      <a:pt x="429" y="0"/>
                    </a:lnTo>
                    <a:lnTo>
                      <a:pt x="355" y="0"/>
                    </a:lnTo>
                    <a:lnTo>
                      <a:pt x="290" y="1"/>
                    </a:lnTo>
                    <a:lnTo>
                      <a:pt x="235" y="6"/>
                    </a:lnTo>
                    <a:lnTo>
                      <a:pt x="188" y="11"/>
                    </a:lnTo>
                    <a:lnTo>
                      <a:pt x="148" y="19"/>
                    </a:lnTo>
                    <a:lnTo>
                      <a:pt x="115" y="28"/>
                    </a:lnTo>
                    <a:lnTo>
                      <a:pt x="88" y="38"/>
                    </a:lnTo>
                    <a:lnTo>
                      <a:pt x="67" y="52"/>
                    </a:lnTo>
                    <a:lnTo>
                      <a:pt x="50" y="68"/>
                    </a:lnTo>
                    <a:lnTo>
                      <a:pt x="37" y="86"/>
                    </a:lnTo>
                    <a:lnTo>
                      <a:pt x="27" y="105"/>
                    </a:lnTo>
                    <a:lnTo>
                      <a:pt x="20" y="128"/>
                    </a:lnTo>
                    <a:lnTo>
                      <a:pt x="14" y="152"/>
                    </a:lnTo>
                    <a:lnTo>
                      <a:pt x="9" y="180"/>
                    </a:lnTo>
                    <a:lnTo>
                      <a:pt x="5" y="210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rgbClr val="23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67"/>
              <p:cNvSpPr>
                <a:spLocks/>
              </p:cNvSpPr>
              <p:nvPr/>
            </p:nvSpPr>
            <p:spPr bwMode="auto">
              <a:xfrm>
                <a:off x="2843" y="1775"/>
                <a:ext cx="263" cy="182"/>
              </a:xfrm>
              <a:custGeom>
                <a:avLst/>
                <a:gdLst>
                  <a:gd name="T0" fmla="*/ 18 w 524"/>
                  <a:gd name="T1" fmla="*/ 250 h 363"/>
                  <a:gd name="T2" fmla="*/ 54 w 524"/>
                  <a:gd name="T3" fmla="*/ 265 h 363"/>
                  <a:gd name="T4" fmla="*/ 91 w 524"/>
                  <a:gd name="T5" fmla="*/ 280 h 363"/>
                  <a:gd name="T6" fmla="*/ 128 w 524"/>
                  <a:gd name="T7" fmla="*/ 295 h 363"/>
                  <a:gd name="T8" fmla="*/ 163 w 524"/>
                  <a:gd name="T9" fmla="*/ 310 h 363"/>
                  <a:gd name="T10" fmla="*/ 200 w 524"/>
                  <a:gd name="T11" fmla="*/ 325 h 363"/>
                  <a:gd name="T12" fmla="*/ 237 w 524"/>
                  <a:gd name="T13" fmla="*/ 340 h 363"/>
                  <a:gd name="T14" fmla="*/ 273 w 524"/>
                  <a:gd name="T15" fmla="*/ 355 h 363"/>
                  <a:gd name="T16" fmla="*/ 301 w 524"/>
                  <a:gd name="T17" fmla="*/ 360 h 363"/>
                  <a:gd name="T18" fmla="*/ 320 w 524"/>
                  <a:gd name="T19" fmla="*/ 355 h 363"/>
                  <a:gd name="T20" fmla="*/ 340 w 524"/>
                  <a:gd name="T21" fmla="*/ 350 h 363"/>
                  <a:gd name="T22" fmla="*/ 359 w 524"/>
                  <a:gd name="T23" fmla="*/ 345 h 363"/>
                  <a:gd name="T24" fmla="*/ 376 w 524"/>
                  <a:gd name="T25" fmla="*/ 329 h 363"/>
                  <a:gd name="T26" fmla="*/ 389 w 524"/>
                  <a:gd name="T27" fmla="*/ 302 h 363"/>
                  <a:gd name="T28" fmla="*/ 403 w 524"/>
                  <a:gd name="T29" fmla="*/ 274 h 363"/>
                  <a:gd name="T30" fmla="*/ 416 w 524"/>
                  <a:gd name="T31" fmla="*/ 246 h 363"/>
                  <a:gd name="T32" fmla="*/ 435 w 524"/>
                  <a:gd name="T33" fmla="*/ 214 h 363"/>
                  <a:gd name="T34" fmla="*/ 462 w 524"/>
                  <a:gd name="T35" fmla="*/ 178 h 363"/>
                  <a:gd name="T36" fmla="*/ 487 w 524"/>
                  <a:gd name="T37" fmla="*/ 141 h 363"/>
                  <a:gd name="T38" fmla="*/ 512 w 524"/>
                  <a:gd name="T39" fmla="*/ 106 h 363"/>
                  <a:gd name="T40" fmla="*/ 512 w 524"/>
                  <a:gd name="T41" fmla="*/ 77 h 363"/>
                  <a:gd name="T42" fmla="*/ 487 w 524"/>
                  <a:gd name="T43" fmla="*/ 55 h 363"/>
                  <a:gd name="T44" fmla="*/ 462 w 524"/>
                  <a:gd name="T45" fmla="*/ 32 h 363"/>
                  <a:gd name="T46" fmla="*/ 435 w 524"/>
                  <a:gd name="T47" fmla="*/ 10 h 363"/>
                  <a:gd name="T48" fmla="*/ 349 w 524"/>
                  <a:gd name="T49" fmla="*/ 2 h 363"/>
                  <a:gd name="T50" fmla="*/ 230 w 524"/>
                  <a:gd name="T51" fmla="*/ 11 h 363"/>
                  <a:gd name="T52" fmla="*/ 145 w 524"/>
                  <a:gd name="T53" fmla="*/ 26 h 363"/>
                  <a:gd name="T54" fmla="*/ 86 w 524"/>
                  <a:gd name="T55" fmla="*/ 49 h 363"/>
                  <a:gd name="T56" fmla="*/ 49 w 524"/>
                  <a:gd name="T57" fmla="*/ 79 h 363"/>
                  <a:gd name="T58" fmla="*/ 27 w 524"/>
                  <a:gd name="T59" fmla="*/ 116 h 363"/>
                  <a:gd name="T60" fmla="*/ 15 w 524"/>
                  <a:gd name="T61" fmla="*/ 161 h 363"/>
                  <a:gd name="T62" fmla="*/ 6 w 524"/>
                  <a:gd name="T63" fmla="*/ 214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24" h="363">
                    <a:moveTo>
                      <a:pt x="0" y="243"/>
                    </a:moveTo>
                    <a:lnTo>
                      <a:pt x="18" y="250"/>
                    </a:lnTo>
                    <a:lnTo>
                      <a:pt x="37" y="258"/>
                    </a:lnTo>
                    <a:lnTo>
                      <a:pt x="54" y="265"/>
                    </a:lnTo>
                    <a:lnTo>
                      <a:pt x="72" y="273"/>
                    </a:lnTo>
                    <a:lnTo>
                      <a:pt x="91" y="280"/>
                    </a:lnTo>
                    <a:lnTo>
                      <a:pt x="109" y="288"/>
                    </a:lnTo>
                    <a:lnTo>
                      <a:pt x="128" y="295"/>
                    </a:lnTo>
                    <a:lnTo>
                      <a:pt x="146" y="303"/>
                    </a:lnTo>
                    <a:lnTo>
                      <a:pt x="163" y="310"/>
                    </a:lnTo>
                    <a:lnTo>
                      <a:pt x="182" y="318"/>
                    </a:lnTo>
                    <a:lnTo>
                      <a:pt x="200" y="325"/>
                    </a:lnTo>
                    <a:lnTo>
                      <a:pt x="219" y="333"/>
                    </a:lnTo>
                    <a:lnTo>
                      <a:pt x="237" y="340"/>
                    </a:lnTo>
                    <a:lnTo>
                      <a:pt x="255" y="348"/>
                    </a:lnTo>
                    <a:lnTo>
                      <a:pt x="273" y="355"/>
                    </a:lnTo>
                    <a:lnTo>
                      <a:pt x="291" y="363"/>
                    </a:lnTo>
                    <a:lnTo>
                      <a:pt x="301" y="360"/>
                    </a:lnTo>
                    <a:lnTo>
                      <a:pt x="311" y="358"/>
                    </a:lnTo>
                    <a:lnTo>
                      <a:pt x="320" y="355"/>
                    </a:lnTo>
                    <a:lnTo>
                      <a:pt x="331" y="352"/>
                    </a:lnTo>
                    <a:lnTo>
                      <a:pt x="340" y="350"/>
                    </a:lnTo>
                    <a:lnTo>
                      <a:pt x="349" y="348"/>
                    </a:lnTo>
                    <a:lnTo>
                      <a:pt x="359" y="345"/>
                    </a:lnTo>
                    <a:lnTo>
                      <a:pt x="369" y="343"/>
                    </a:lnTo>
                    <a:lnTo>
                      <a:pt x="376" y="329"/>
                    </a:lnTo>
                    <a:lnTo>
                      <a:pt x="382" y="315"/>
                    </a:lnTo>
                    <a:lnTo>
                      <a:pt x="389" y="302"/>
                    </a:lnTo>
                    <a:lnTo>
                      <a:pt x="396" y="288"/>
                    </a:lnTo>
                    <a:lnTo>
                      <a:pt x="403" y="274"/>
                    </a:lnTo>
                    <a:lnTo>
                      <a:pt x="410" y="260"/>
                    </a:lnTo>
                    <a:lnTo>
                      <a:pt x="416" y="246"/>
                    </a:lnTo>
                    <a:lnTo>
                      <a:pt x="423" y="232"/>
                    </a:lnTo>
                    <a:lnTo>
                      <a:pt x="435" y="214"/>
                    </a:lnTo>
                    <a:lnTo>
                      <a:pt x="448" y="196"/>
                    </a:lnTo>
                    <a:lnTo>
                      <a:pt x="462" y="178"/>
                    </a:lnTo>
                    <a:lnTo>
                      <a:pt x="475" y="160"/>
                    </a:lnTo>
                    <a:lnTo>
                      <a:pt x="487" y="141"/>
                    </a:lnTo>
                    <a:lnTo>
                      <a:pt x="500" y="123"/>
                    </a:lnTo>
                    <a:lnTo>
                      <a:pt x="512" y="106"/>
                    </a:lnTo>
                    <a:lnTo>
                      <a:pt x="524" y="87"/>
                    </a:lnTo>
                    <a:lnTo>
                      <a:pt x="512" y="77"/>
                    </a:lnTo>
                    <a:lnTo>
                      <a:pt x="500" y="65"/>
                    </a:lnTo>
                    <a:lnTo>
                      <a:pt x="487" y="55"/>
                    </a:lnTo>
                    <a:lnTo>
                      <a:pt x="475" y="43"/>
                    </a:lnTo>
                    <a:lnTo>
                      <a:pt x="462" y="32"/>
                    </a:lnTo>
                    <a:lnTo>
                      <a:pt x="448" y="22"/>
                    </a:lnTo>
                    <a:lnTo>
                      <a:pt x="435" y="10"/>
                    </a:lnTo>
                    <a:lnTo>
                      <a:pt x="423" y="0"/>
                    </a:lnTo>
                    <a:lnTo>
                      <a:pt x="349" y="2"/>
                    </a:lnTo>
                    <a:lnTo>
                      <a:pt x="286" y="5"/>
                    </a:lnTo>
                    <a:lnTo>
                      <a:pt x="230" y="11"/>
                    </a:lnTo>
                    <a:lnTo>
                      <a:pt x="184" y="18"/>
                    </a:lnTo>
                    <a:lnTo>
                      <a:pt x="145" y="26"/>
                    </a:lnTo>
                    <a:lnTo>
                      <a:pt x="113" y="37"/>
                    </a:lnTo>
                    <a:lnTo>
                      <a:pt x="86" y="49"/>
                    </a:lnTo>
                    <a:lnTo>
                      <a:pt x="66" y="63"/>
                    </a:lnTo>
                    <a:lnTo>
                      <a:pt x="49" y="79"/>
                    </a:lnTo>
                    <a:lnTo>
                      <a:pt x="37" y="96"/>
                    </a:lnTo>
                    <a:lnTo>
                      <a:pt x="27" y="116"/>
                    </a:lnTo>
                    <a:lnTo>
                      <a:pt x="21" y="138"/>
                    </a:lnTo>
                    <a:lnTo>
                      <a:pt x="15" y="161"/>
                    </a:lnTo>
                    <a:lnTo>
                      <a:pt x="10" y="186"/>
                    </a:lnTo>
                    <a:lnTo>
                      <a:pt x="6" y="214"/>
                    </a:lnTo>
                    <a:lnTo>
                      <a:pt x="0" y="243"/>
                    </a:lnTo>
                    <a:close/>
                  </a:path>
                </a:pathLst>
              </a:custGeom>
              <a:solidFill>
                <a:srgbClr val="353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68"/>
              <p:cNvSpPr>
                <a:spLocks/>
              </p:cNvSpPr>
              <p:nvPr/>
            </p:nvSpPr>
            <p:spPr bwMode="auto">
              <a:xfrm>
                <a:off x="2846" y="1776"/>
                <a:ext cx="260" cy="181"/>
              </a:xfrm>
              <a:custGeom>
                <a:avLst/>
                <a:gdLst>
                  <a:gd name="T0" fmla="*/ 18 w 518"/>
                  <a:gd name="T1" fmla="*/ 250 h 361"/>
                  <a:gd name="T2" fmla="*/ 54 w 518"/>
                  <a:gd name="T3" fmla="*/ 265 h 361"/>
                  <a:gd name="T4" fmla="*/ 89 w 518"/>
                  <a:gd name="T5" fmla="*/ 280 h 361"/>
                  <a:gd name="T6" fmla="*/ 125 w 518"/>
                  <a:gd name="T7" fmla="*/ 295 h 361"/>
                  <a:gd name="T8" fmla="*/ 161 w 518"/>
                  <a:gd name="T9" fmla="*/ 309 h 361"/>
                  <a:gd name="T10" fmla="*/ 197 w 518"/>
                  <a:gd name="T11" fmla="*/ 324 h 361"/>
                  <a:gd name="T12" fmla="*/ 232 w 518"/>
                  <a:gd name="T13" fmla="*/ 339 h 361"/>
                  <a:gd name="T14" fmla="*/ 268 w 518"/>
                  <a:gd name="T15" fmla="*/ 354 h 361"/>
                  <a:gd name="T16" fmla="*/ 295 w 518"/>
                  <a:gd name="T17" fmla="*/ 358 h 361"/>
                  <a:gd name="T18" fmla="*/ 314 w 518"/>
                  <a:gd name="T19" fmla="*/ 353 h 361"/>
                  <a:gd name="T20" fmla="*/ 334 w 518"/>
                  <a:gd name="T21" fmla="*/ 348 h 361"/>
                  <a:gd name="T22" fmla="*/ 353 w 518"/>
                  <a:gd name="T23" fmla="*/ 343 h 361"/>
                  <a:gd name="T24" fmla="*/ 370 w 518"/>
                  <a:gd name="T25" fmla="*/ 327 h 361"/>
                  <a:gd name="T26" fmla="*/ 383 w 518"/>
                  <a:gd name="T27" fmla="*/ 300 h 361"/>
                  <a:gd name="T28" fmla="*/ 397 w 518"/>
                  <a:gd name="T29" fmla="*/ 272 h 361"/>
                  <a:gd name="T30" fmla="*/ 410 w 518"/>
                  <a:gd name="T31" fmla="*/ 244 h 361"/>
                  <a:gd name="T32" fmla="*/ 429 w 518"/>
                  <a:gd name="T33" fmla="*/ 212 h 361"/>
                  <a:gd name="T34" fmla="*/ 456 w 518"/>
                  <a:gd name="T35" fmla="*/ 176 h 361"/>
                  <a:gd name="T36" fmla="*/ 481 w 518"/>
                  <a:gd name="T37" fmla="*/ 139 h 361"/>
                  <a:gd name="T38" fmla="*/ 506 w 518"/>
                  <a:gd name="T39" fmla="*/ 104 h 361"/>
                  <a:gd name="T40" fmla="*/ 506 w 518"/>
                  <a:gd name="T41" fmla="*/ 75 h 361"/>
                  <a:gd name="T42" fmla="*/ 481 w 518"/>
                  <a:gd name="T43" fmla="*/ 54 h 361"/>
                  <a:gd name="T44" fmla="*/ 456 w 518"/>
                  <a:gd name="T45" fmla="*/ 32 h 361"/>
                  <a:gd name="T46" fmla="*/ 429 w 518"/>
                  <a:gd name="T47" fmla="*/ 10 h 361"/>
                  <a:gd name="T48" fmla="*/ 344 w 518"/>
                  <a:gd name="T49" fmla="*/ 5 h 361"/>
                  <a:gd name="T50" fmla="*/ 227 w 518"/>
                  <a:gd name="T51" fmla="*/ 17 h 361"/>
                  <a:gd name="T52" fmla="*/ 142 w 518"/>
                  <a:gd name="T53" fmla="*/ 37 h 361"/>
                  <a:gd name="T54" fmla="*/ 85 w 518"/>
                  <a:gd name="T55" fmla="*/ 61 h 361"/>
                  <a:gd name="T56" fmla="*/ 49 w 518"/>
                  <a:gd name="T57" fmla="*/ 92 h 361"/>
                  <a:gd name="T58" fmla="*/ 28 w 518"/>
                  <a:gd name="T59" fmla="*/ 128 h 361"/>
                  <a:gd name="T60" fmla="*/ 16 w 518"/>
                  <a:gd name="T61" fmla="*/ 171 h 361"/>
                  <a:gd name="T62" fmla="*/ 5 w 518"/>
                  <a:gd name="T63" fmla="*/ 21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8" h="361">
                    <a:moveTo>
                      <a:pt x="0" y="243"/>
                    </a:moveTo>
                    <a:lnTo>
                      <a:pt x="18" y="250"/>
                    </a:lnTo>
                    <a:lnTo>
                      <a:pt x="35" y="258"/>
                    </a:lnTo>
                    <a:lnTo>
                      <a:pt x="54" y="265"/>
                    </a:lnTo>
                    <a:lnTo>
                      <a:pt x="71" y="272"/>
                    </a:lnTo>
                    <a:lnTo>
                      <a:pt x="89" y="280"/>
                    </a:lnTo>
                    <a:lnTo>
                      <a:pt x="107" y="287"/>
                    </a:lnTo>
                    <a:lnTo>
                      <a:pt x="125" y="295"/>
                    </a:lnTo>
                    <a:lnTo>
                      <a:pt x="142" y="302"/>
                    </a:lnTo>
                    <a:lnTo>
                      <a:pt x="161" y="309"/>
                    </a:lnTo>
                    <a:lnTo>
                      <a:pt x="178" y="317"/>
                    </a:lnTo>
                    <a:lnTo>
                      <a:pt x="197" y="324"/>
                    </a:lnTo>
                    <a:lnTo>
                      <a:pt x="214" y="331"/>
                    </a:lnTo>
                    <a:lnTo>
                      <a:pt x="232" y="339"/>
                    </a:lnTo>
                    <a:lnTo>
                      <a:pt x="250" y="346"/>
                    </a:lnTo>
                    <a:lnTo>
                      <a:pt x="268" y="354"/>
                    </a:lnTo>
                    <a:lnTo>
                      <a:pt x="285" y="361"/>
                    </a:lnTo>
                    <a:lnTo>
                      <a:pt x="295" y="358"/>
                    </a:lnTo>
                    <a:lnTo>
                      <a:pt x="305" y="356"/>
                    </a:lnTo>
                    <a:lnTo>
                      <a:pt x="314" y="353"/>
                    </a:lnTo>
                    <a:lnTo>
                      <a:pt x="325" y="350"/>
                    </a:lnTo>
                    <a:lnTo>
                      <a:pt x="334" y="348"/>
                    </a:lnTo>
                    <a:lnTo>
                      <a:pt x="343" y="346"/>
                    </a:lnTo>
                    <a:lnTo>
                      <a:pt x="353" y="343"/>
                    </a:lnTo>
                    <a:lnTo>
                      <a:pt x="363" y="341"/>
                    </a:lnTo>
                    <a:lnTo>
                      <a:pt x="370" y="327"/>
                    </a:lnTo>
                    <a:lnTo>
                      <a:pt x="376" y="313"/>
                    </a:lnTo>
                    <a:lnTo>
                      <a:pt x="383" y="300"/>
                    </a:lnTo>
                    <a:lnTo>
                      <a:pt x="390" y="286"/>
                    </a:lnTo>
                    <a:lnTo>
                      <a:pt x="397" y="272"/>
                    </a:lnTo>
                    <a:lnTo>
                      <a:pt x="404" y="258"/>
                    </a:lnTo>
                    <a:lnTo>
                      <a:pt x="410" y="244"/>
                    </a:lnTo>
                    <a:lnTo>
                      <a:pt x="417" y="230"/>
                    </a:lnTo>
                    <a:lnTo>
                      <a:pt x="429" y="212"/>
                    </a:lnTo>
                    <a:lnTo>
                      <a:pt x="442" y="194"/>
                    </a:lnTo>
                    <a:lnTo>
                      <a:pt x="456" y="176"/>
                    </a:lnTo>
                    <a:lnTo>
                      <a:pt x="469" y="158"/>
                    </a:lnTo>
                    <a:lnTo>
                      <a:pt x="481" y="139"/>
                    </a:lnTo>
                    <a:lnTo>
                      <a:pt x="494" y="121"/>
                    </a:lnTo>
                    <a:lnTo>
                      <a:pt x="506" y="104"/>
                    </a:lnTo>
                    <a:lnTo>
                      <a:pt x="518" y="85"/>
                    </a:lnTo>
                    <a:lnTo>
                      <a:pt x="506" y="75"/>
                    </a:lnTo>
                    <a:lnTo>
                      <a:pt x="494" y="65"/>
                    </a:lnTo>
                    <a:lnTo>
                      <a:pt x="481" y="54"/>
                    </a:lnTo>
                    <a:lnTo>
                      <a:pt x="469" y="43"/>
                    </a:lnTo>
                    <a:lnTo>
                      <a:pt x="456" y="32"/>
                    </a:lnTo>
                    <a:lnTo>
                      <a:pt x="442" y="22"/>
                    </a:lnTo>
                    <a:lnTo>
                      <a:pt x="429" y="10"/>
                    </a:lnTo>
                    <a:lnTo>
                      <a:pt x="417" y="0"/>
                    </a:lnTo>
                    <a:lnTo>
                      <a:pt x="344" y="5"/>
                    </a:lnTo>
                    <a:lnTo>
                      <a:pt x="281" y="10"/>
                    </a:lnTo>
                    <a:lnTo>
                      <a:pt x="227" y="17"/>
                    </a:lnTo>
                    <a:lnTo>
                      <a:pt x="181" y="26"/>
                    </a:lnTo>
                    <a:lnTo>
                      <a:pt x="142" y="37"/>
                    </a:lnTo>
                    <a:lnTo>
                      <a:pt x="111" y="48"/>
                    </a:lnTo>
                    <a:lnTo>
                      <a:pt x="85" y="61"/>
                    </a:lnTo>
                    <a:lnTo>
                      <a:pt x="65" y="76"/>
                    </a:lnTo>
                    <a:lnTo>
                      <a:pt x="49" y="92"/>
                    </a:lnTo>
                    <a:lnTo>
                      <a:pt x="38" y="109"/>
                    </a:lnTo>
                    <a:lnTo>
                      <a:pt x="28" y="128"/>
                    </a:lnTo>
                    <a:lnTo>
                      <a:pt x="21" y="149"/>
                    </a:lnTo>
                    <a:lnTo>
                      <a:pt x="16" y="171"/>
                    </a:lnTo>
                    <a:lnTo>
                      <a:pt x="11" y="194"/>
                    </a:lnTo>
                    <a:lnTo>
                      <a:pt x="5" y="218"/>
                    </a:lnTo>
                    <a:lnTo>
                      <a:pt x="0" y="243"/>
                    </a:lnTo>
                    <a:close/>
                  </a:path>
                </a:pathLst>
              </a:custGeom>
              <a:solidFill>
                <a:srgbClr val="47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69"/>
              <p:cNvSpPr>
                <a:spLocks/>
              </p:cNvSpPr>
              <p:nvPr/>
            </p:nvSpPr>
            <p:spPr bwMode="auto">
              <a:xfrm>
                <a:off x="2849" y="1778"/>
                <a:ext cx="257" cy="179"/>
              </a:xfrm>
              <a:custGeom>
                <a:avLst/>
                <a:gdLst>
                  <a:gd name="T0" fmla="*/ 18 w 513"/>
                  <a:gd name="T1" fmla="*/ 252 h 359"/>
                  <a:gd name="T2" fmla="*/ 53 w 513"/>
                  <a:gd name="T3" fmla="*/ 267 h 359"/>
                  <a:gd name="T4" fmla="*/ 88 w 513"/>
                  <a:gd name="T5" fmla="*/ 280 h 359"/>
                  <a:gd name="T6" fmla="*/ 123 w 513"/>
                  <a:gd name="T7" fmla="*/ 294 h 359"/>
                  <a:gd name="T8" fmla="*/ 158 w 513"/>
                  <a:gd name="T9" fmla="*/ 309 h 359"/>
                  <a:gd name="T10" fmla="*/ 193 w 513"/>
                  <a:gd name="T11" fmla="*/ 323 h 359"/>
                  <a:gd name="T12" fmla="*/ 227 w 513"/>
                  <a:gd name="T13" fmla="*/ 337 h 359"/>
                  <a:gd name="T14" fmla="*/ 263 w 513"/>
                  <a:gd name="T15" fmla="*/ 352 h 359"/>
                  <a:gd name="T16" fmla="*/ 290 w 513"/>
                  <a:gd name="T17" fmla="*/ 356 h 359"/>
                  <a:gd name="T18" fmla="*/ 309 w 513"/>
                  <a:gd name="T19" fmla="*/ 351 h 359"/>
                  <a:gd name="T20" fmla="*/ 329 w 513"/>
                  <a:gd name="T21" fmla="*/ 346 h 359"/>
                  <a:gd name="T22" fmla="*/ 348 w 513"/>
                  <a:gd name="T23" fmla="*/ 341 h 359"/>
                  <a:gd name="T24" fmla="*/ 365 w 513"/>
                  <a:gd name="T25" fmla="*/ 325 h 359"/>
                  <a:gd name="T26" fmla="*/ 378 w 513"/>
                  <a:gd name="T27" fmla="*/ 298 h 359"/>
                  <a:gd name="T28" fmla="*/ 392 w 513"/>
                  <a:gd name="T29" fmla="*/ 270 h 359"/>
                  <a:gd name="T30" fmla="*/ 405 w 513"/>
                  <a:gd name="T31" fmla="*/ 242 h 359"/>
                  <a:gd name="T32" fmla="*/ 424 w 513"/>
                  <a:gd name="T33" fmla="*/ 210 h 359"/>
                  <a:gd name="T34" fmla="*/ 451 w 513"/>
                  <a:gd name="T35" fmla="*/ 174 h 359"/>
                  <a:gd name="T36" fmla="*/ 476 w 513"/>
                  <a:gd name="T37" fmla="*/ 137 h 359"/>
                  <a:gd name="T38" fmla="*/ 501 w 513"/>
                  <a:gd name="T39" fmla="*/ 102 h 359"/>
                  <a:gd name="T40" fmla="*/ 501 w 513"/>
                  <a:gd name="T41" fmla="*/ 73 h 359"/>
                  <a:gd name="T42" fmla="*/ 476 w 513"/>
                  <a:gd name="T43" fmla="*/ 52 h 359"/>
                  <a:gd name="T44" fmla="*/ 451 w 513"/>
                  <a:gd name="T45" fmla="*/ 31 h 359"/>
                  <a:gd name="T46" fmla="*/ 424 w 513"/>
                  <a:gd name="T47" fmla="*/ 11 h 359"/>
                  <a:gd name="T48" fmla="*/ 339 w 513"/>
                  <a:gd name="T49" fmla="*/ 7 h 359"/>
                  <a:gd name="T50" fmla="*/ 223 w 513"/>
                  <a:gd name="T51" fmla="*/ 24 h 359"/>
                  <a:gd name="T52" fmla="*/ 141 w 513"/>
                  <a:gd name="T53" fmla="*/ 46 h 359"/>
                  <a:gd name="T54" fmla="*/ 84 w 513"/>
                  <a:gd name="T55" fmla="*/ 74 h 359"/>
                  <a:gd name="T56" fmla="*/ 50 w 513"/>
                  <a:gd name="T57" fmla="*/ 105 h 359"/>
                  <a:gd name="T58" fmla="*/ 29 w 513"/>
                  <a:gd name="T59" fmla="*/ 141 h 359"/>
                  <a:gd name="T60" fmla="*/ 18 w 513"/>
                  <a:gd name="T61" fmla="*/ 180 h 359"/>
                  <a:gd name="T62" fmla="*/ 7 w 513"/>
                  <a:gd name="T63" fmla="*/ 223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3" h="359">
                    <a:moveTo>
                      <a:pt x="0" y="245"/>
                    </a:moveTo>
                    <a:lnTo>
                      <a:pt x="18" y="252"/>
                    </a:lnTo>
                    <a:lnTo>
                      <a:pt x="35" y="258"/>
                    </a:lnTo>
                    <a:lnTo>
                      <a:pt x="53" y="267"/>
                    </a:lnTo>
                    <a:lnTo>
                      <a:pt x="71" y="273"/>
                    </a:lnTo>
                    <a:lnTo>
                      <a:pt x="88" y="280"/>
                    </a:lnTo>
                    <a:lnTo>
                      <a:pt x="105" y="287"/>
                    </a:lnTo>
                    <a:lnTo>
                      <a:pt x="123" y="294"/>
                    </a:lnTo>
                    <a:lnTo>
                      <a:pt x="141" y="301"/>
                    </a:lnTo>
                    <a:lnTo>
                      <a:pt x="158" y="309"/>
                    </a:lnTo>
                    <a:lnTo>
                      <a:pt x="176" y="316"/>
                    </a:lnTo>
                    <a:lnTo>
                      <a:pt x="193" y="323"/>
                    </a:lnTo>
                    <a:lnTo>
                      <a:pt x="210" y="330"/>
                    </a:lnTo>
                    <a:lnTo>
                      <a:pt x="227" y="337"/>
                    </a:lnTo>
                    <a:lnTo>
                      <a:pt x="246" y="345"/>
                    </a:lnTo>
                    <a:lnTo>
                      <a:pt x="263" y="352"/>
                    </a:lnTo>
                    <a:lnTo>
                      <a:pt x="280" y="359"/>
                    </a:lnTo>
                    <a:lnTo>
                      <a:pt x="290" y="356"/>
                    </a:lnTo>
                    <a:lnTo>
                      <a:pt x="300" y="354"/>
                    </a:lnTo>
                    <a:lnTo>
                      <a:pt x="309" y="351"/>
                    </a:lnTo>
                    <a:lnTo>
                      <a:pt x="320" y="348"/>
                    </a:lnTo>
                    <a:lnTo>
                      <a:pt x="329" y="346"/>
                    </a:lnTo>
                    <a:lnTo>
                      <a:pt x="338" y="344"/>
                    </a:lnTo>
                    <a:lnTo>
                      <a:pt x="348" y="341"/>
                    </a:lnTo>
                    <a:lnTo>
                      <a:pt x="358" y="339"/>
                    </a:lnTo>
                    <a:lnTo>
                      <a:pt x="365" y="325"/>
                    </a:lnTo>
                    <a:lnTo>
                      <a:pt x="371" y="311"/>
                    </a:lnTo>
                    <a:lnTo>
                      <a:pt x="378" y="298"/>
                    </a:lnTo>
                    <a:lnTo>
                      <a:pt x="385" y="284"/>
                    </a:lnTo>
                    <a:lnTo>
                      <a:pt x="392" y="270"/>
                    </a:lnTo>
                    <a:lnTo>
                      <a:pt x="399" y="256"/>
                    </a:lnTo>
                    <a:lnTo>
                      <a:pt x="405" y="242"/>
                    </a:lnTo>
                    <a:lnTo>
                      <a:pt x="412" y="228"/>
                    </a:lnTo>
                    <a:lnTo>
                      <a:pt x="424" y="210"/>
                    </a:lnTo>
                    <a:lnTo>
                      <a:pt x="437" y="192"/>
                    </a:lnTo>
                    <a:lnTo>
                      <a:pt x="451" y="174"/>
                    </a:lnTo>
                    <a:lnTo>
                      <a:pt x="464" y="156"/>
                    </a:lnTo>
                    <a:lnTo>
                      <a:pt x="476" y="137"/>
                    </a:lnTo>
                    <a:lnTo>
                      <a:pt x="489" y="119"/>
                    </a:lnTo>
                    <a:lnTo>
                      <a:pt x="501" y="102"/>
                    </a:lnTo>
                    <a:lnTo>
                      <a:pt x="513" y="83"/>
                    </a:lnTo>
                    <a:lnTo>
                      <a:pt x="501" y="73"/>
                    </a:lnTo>
                    <a:lnTo>
                      <a:pt x="489" y="63"/>
                    </a:lnTo>
                    <a:lnTo>
                      <a:pt x="476" y="52"/>
                    </a:lnTo>
                    <a:lnTo>
                      <a:pt x="464" y="42"/>
                    </a:lnTo>
                    <a:lnTo>
                      <a:pt x="451" y="31"/>
                    </a:lnTo>
                    <a:lnTo>
                      <a:pt x="437" y="21"/>
                    </a:lnTo>
                    <a:lnTo>
                      <a:pt x="424" y="11"/>
                    </a:lnTo>
                    <a:lnTo>
                      <a:pt x="412" y="0"/>
                    </a:lnTo>
                    <a:lnTo>
                      <a:pt x="339" y="7"/>
                    </a:lnTo>
                    <a:lnTo>
                      <a:pt x="277" y="15"/>
                    </a:lnTo>
                    <a:lnTo>
                      <a:pt x="223" y="24"/>
                    </a:lnTo>
                    <a:lnTo>
                      <a:pt x="178" y="35"/>
                    </a:lnTo>
                    <a:lnTo>
                      <a:pt x="141" y="46"/>
                    </a:lnTo>
                    <a:lnTo>
                      <a:pt x="110" y="59"/>
                    </a:lnTo>
                    <a:lnTo>
                      <a:pt x="84" y="74"/>
                    </a:lnTo>
                    <a:lnTo>
                      <a:pt x="65" y="89"/>
                    </a:lnTo>
                    <a:lnTo>
                      <a:pt x="50" y="105"/>
                    </a:lnTo>
                    <a:lnTo>
                      <a:pt x="38" y="122"/>
                    </a:lnTo>
                    <a:lnTo>
                      <a:pt x="29" y="141"/>
                    </a:lnTo>
                    <a:lnTo>
                      <a:pt x="23" y="159"/>
                    </a:lnTo>
                    <a:lnTo>
                      <a:pt x="18" y="180"/>
                    </a:lnTo>
                    <a:lnTo>
                      <a:pt x="12" y="201"/>
                    </a:lnTo>
                    <a:lnTo>
                      <a:pt x="7" y="223"/>
                    </a:lnTo>
                    <a:lnTo>
                      <a:pt x="0" y="245"/>
                    </a:lnTo>
                    <a:close/>
                  </a:path>
                </a:pathLst>
              </a:custGeom>
              <a:solidFill>
                <a:srgbClr val="59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70"/>
              <p:cNvSpPr>
                <a:spLocks/>
              </p:cNvSpPr>
              <p:nvPr/>
            </p:nvSpPr>
            <p:spPr bwMode="auto">
              <a:xfrm>
                <a:off x="2852" y="1779"/>
                <a:ext cx="254" cy="178"/>
              </a:xfrm>
              <a:custGeom>
                <a:avLst/>
                <a:gdLst>
                  <a:gd name="T0" fmla="*/ 17 w 507"/>
                  <a:gd name="T1" fmla="*/ 251 h 356"/>
                  <a:gd name="T2" fmla="*/ 52 w 507"/>
                  <a:gd name="T3" fmla="*/ 265 h 356"/>
                  <a:gd name="T4" fmla="*/ 87 w 507"/>
                  <a:gd name="T5" fmla="*/ 280 h 356"/>
                  <a:gd name="T6" fmla="*/ 121 w 507"/>
                  <a:gd name="T7" fmla="*/ 293 h 356"/>
                  <a:gd name="T8" fmla="*/ 155 w 507"/>
                  <a:gd name="T9" fmla="*/ 307 h 356"/>
                  <a:gd name="T10" fmla="*/ 189 w 507"/>
                  <a:gd name="T11" fmla="*/ 321 h 356"/>
                  <a:gd name="T12" fmla="*/ 224 w 507"/>
                  <a:gd name="T13" fmla="*/ 335 h 356"/>
                  <a:gd name="T14" fmla="*/ 257 w 507"/>
                  <a:gd name="T15" fmla="*/ 349 h 356"/>
                  <a:gd name="T16" fmla="*/ 284 w 507"/>
                  <a:gd name="T17" fmla="*/ 353 h 356"/>
                  <a:gd name="T18" fmla="*/ 303 w 507"/>
                  <a:gd name="T19" fmla="*/ 348 h 356"/>
                  <a:gd name="T20" fmla="*/ 323 w 507"/>
                  <a:gd name="T21" fmla="*/ 343 h 356"/>
                  <a:gd name="T22" fmla="*/ 342 w 507"/>
                  <a:gd name="T23" fmla="*/ 338 h 356"/>
                  <a:gd name="T24" fmla="*/ 359 w 507"/>
                  <a:gd name="T25" fmla="*/ 322 h 356"/>
                  <a:gd name="T26" fmla="*/ 372 w 507"/>
                  <a:gd name="T27" fmla="*/ 295 h 356"/>
                  <a:gd name="T28" fmla="*/ 386 w 507"/>
                  <a:gd name="T29" fmla="*/ 267 h 356"/>
                  <a:gd name="T30" fmla="*/ 399 w 507"/>
                  <a:gd name="T31" fmla="*/ 239 h 356"/>
                  <a:gd name="T32" fmla="*/ 418 w 507"/>
                  <a:gd name="T33" fmla="*/ 207 h 356"/>
                  <a:gd name="T34" fmla="*/ 445 w 507"/>
                  <a:gd name="T35" fmla="*/ 171 h 356"/>
                  <a:gd name="T36" fmla="*/ 470 w 507"/>
                  <a:gd name="T37" fmla="*/ 134 h 356"/>
                  <a:gd name="T38" fmla="*/ 495 w 507"/>
                  <a:gd name="T39" fmla="*/ 99 h 356"/>
                  <a:gd name="T40" fmla="*/ 495 w 507"/>
                  <a:gd name="T41" fmla="*/ 70 h 356"/>
                  <a:gd name="T42" fmla="*/ 470 w 507"/>
                  <a:gd name="T43" fmla="*/ 50 h 356"/>
                  <a:gd name="T44" fmla="*/ 445 w 507"/>
                  <a:gd name="T45" fmla="*/ 30 h 356"/>
                  <a:gd name="T46" fmla="*/ 418 w 507"/>
                  <a:gd name="T47" fmla="*/ 10 h 356"/>
                  <a:gd name="T48" fmla="*/ 333 w 507"/>
                  <a:gd name="T49" fmla="*/ 9 h 356"/>
                  <a:gd name="T50" fmla="*/ 219 w 507"/>
                  <a:gd name="T51" fmla="*/ 30 h 356"/>
                  <a:gd name="T52" fmla="*/ 137 w 507"/>
                  <a:gd name="T53" fmla="*/ 55 h 356"/>
                  <a:gd name="T54" fmla="*/ 83 w 507"/>
                  <a:gd name="T55" fmla="*/ 84 h 356"/>
                  <a:gd name="T56" fmla="*/ 50 w 507"/>
                  <a:gd name="T57" fmla="*/ 117 h 356"/>
                  <a:gd name="T58" fmla="*/ 30 w 507"/>
                  <a:gd name="T59" fmla="*/ 152 h 356"/>
                  <a:gd name="T60" fmla="*/ 19 w 507"/>
                  <a:gd name="T61" fmla="*/ 187 h 356"/>
                  <a:gd name="T62" fmla="*/ 7 w 507"/>
                  <a:gd name="T63" fmla="*/ 22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7" h="356">
                    <a:moveTo>
                      <a:pt x="0" y="244"/>
                    </a:moveTo>
                    <a:lnTo>
                      <a:pt x="17" y="251"/>
                    </a:lnTo>
                    <a:lnTo>
                      <a:pt x="35" y="258"/>
                    </a:lnTo>
                    <a:lnTo>
                      <a:pt x="52" y="265"/>
                    </a:lnTo>
                    <a:lnTo>
                      <a:pt x="69" y="273"/>
                    </a:lnTo>
                    <a:lnTo>
                      <a:pt x="87" y="280"/>
                    </a:lnTo>
                    <a:lnTo>
                      <a:pt x="104" y="287"/>
                    </a:lnTo>
                    <a:lnTo>
                      <a:pt x="121" y="293"/>
                    </a:lnTo>
                    <a:lnTo>
                      <a:pt x="137" y="300"/>
                    </a:lnTo>
                    <a:lnTo>
                      <a:pt x="155" y="307"/>
                    </a:lnTo>
                    <a:lnTo>
                      <a:pt x="172" y="314"/>
                    </a:lnTo>
                    <a:lnTo>
                      <a:pt x="189" y="321"/>
                    </a:lnTo>
                    <a:lnTo>
                      <a:pt x="206" y="328"/>
                    </a:lnTo>
                    <a:lnTo>
                      <a:pt x="224" y="335"/>
                    </a:lnTo>
                    <a:lnTo>
                      <a:pt x="240" y="342"/>
                    </a:lnTo>
                    <a:lnTo>
                      <a:pt x="257" y="349"/>
                    </a:lnTo>
                    <a:lnTo>
                      <a:pt x="274" y="356"/>
                    </a:lnTo>
                    <a:lnTo>
                      <a:pt x="284" y="353"/>
                    </a:lnTo>
                    <a:lnTo>
                      <a:pt x="294" y="351"/>
                    </a:lnTo>
                    <a:lnTo>
                      <a:pt x="303" y="348"/>
                    </a:lnTo>
                    <a:lnTo>
                      <a:pt x="314" y="345"/>
                    </a:lnTo>
                    <a:lnTo>
                      <a:pt x="323" y="343"/>
                    </a:lnTo>
                    <a:lnTo>
                      <a:pt x="332" y="341"/>
                    </a:lnTo>
                    <a:lnTo>
                      <a:pt x="342" y="338"/>
                    </a:lnTo>
                    <a:lnTo>
                      <a:pt x="352" y="336"/>
                    </a:lnTo>
                    <a:lnTo>
                      <a:pt x="359" y="322"/>
                    </a:lnTo>
                    <a:lnTo>
                      <a:pt x="365" y="308"/>
                    </a:lnTo>
                    <a:lnTo>
                      <a:pt x="372" y="295"/>
                    </a:lnTo>
                    <a:lnTo>
                      <a:pt x="379" y="281"/>
                    </a:lnTo>
                    <a:lnTo>
                      <a:pt x="386" y="267"/>
                    </a:lnTo>
                    <a:lnTo>
                      <a:pt x="393" y="253"/>
                    </a:lnTo>
                    <a:lnTo>
                      <a:pt x="399" y="239"/>
                    </a:lnTo>
                    <a:lnTo>
                      <a:pt x="406" y="225"/>
                    </a:lnTo>
                    <a:lnTo>
                      <a:pt x="418" y="207"/>
                    </a:lnTo>
                    <a:lnTo>
                      <a:pt x="431" y="189"/>
                    </a:lnTo>
                    <a:lnTo>
                      <a:pt x="445" y="171"/>
                    </a:lnTo>
                    <a:lnTo>
                      <a:pt x="458" y="153"/>
                    </a:lnTo>
                    <a:lnTo>
                      <a:pt x="470" y="134"/>
                    </a:lnTo>
                    <a:lnTo>
                      <a:pt x="483" y="116"/>
                    </a:lnTo>
                    <a:lnTo>
                      <a:pt x="495" y="99"/>
                    </a:lnTo>
                    <a:lnTo>
                      <a:pt x="507" y="80"/>
                    </a:lnTo>
                    <a:lnTo>
                      <a:pt x="495" y="70"/>
                    </a:lnTo>
                    <a:lnTo>
                      <a:pt x="483" y="61"/>
                    </a:lnTo>
                    <a:lnTo>
                      <a:pt x="470" y="50"/>
                    </a:lnTo>
                    <a:lnTo>
                      <a:pt x="458" y="40"/>
                    </a:lnTo>
                    <a:lnTo>
                      <a:pt x="445" y="30"/>
                    </a:lnTo>
                    <a:lnTo>
                      <a:pt x="431" y="19"/>
                    </a:lnTo>
                    <a:lnTo>
                      <a:pt x="418" y="10"/>
                    </a:lnTo>
                    <a:lnTo>
                      <a:pt x="406" y="0"/>
                    </a:lnTo>
                    <a:lnTo>
                      <a:pt x="333" y="9"/>
                    </a:lnTo>
                    <a:lnTo>
                      <a:pt x="272" y="18"/>
                    </a:lnTo>
                    <a:lnTo>
                      <a:pt x="219" y="30"/>
                    </a:lnTo>
                    <a:lnTo>
                      <a:pt x="174" y="41"/>
                    </a:lnTo>
                    <a:lnTo>
                      <a:pt x="137" y="55"/>
                    </a:lnTo>
                    <a:lnTo>
                      <a:pt x="107" y="69"/>
                    </a:lnTo>
                    <a:lnTo>
                      <a:pt x="83" y="84"/>
                    </a:lnTo>
                    <a:lnTo>
                      <a:pt x="65" y="100"/>
                    </a:lnTo>
                    <a:lnTo>
                      <a:pt x="50" y="117"/>
                    </a:lnTo>
                    <a:lnTo>
                      <a:pt x="39" y="133"/>
                    </a:lnTo>
                    <a:lnTo>
                      <a:pt x="30" y="152"/>
                    </a:lnTo>
                    <a:lnTo>
                      <a:pt x="24" y="169"/>
                    </a:lnTo>
                    <a:lnTo>
                      <a:pt x="19" y="187"/>
                    </a:lnTo>
                    <a:lnTo>
                      <a:pt x="13" y="206"/>
                    </a:lnTo>
                    <a:lnTo>
                      <a:pt x="7" y="22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68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71"/>
              <p:cNvSpPr>
                <a:spLocks/>
              </p:cNvSpPr>
              <p:nvPr/>
            </p:nvSpPr>
            <p:spPr bwMode="auto">
              <a:xfrm>
                <a:off x="2855" y="1780"/>
                <a:ext cx="251" cy="177"/>
              </a:xfrm>
              <a:custGeom>
                <a:avLst/>
                <a:gdLst>
                  <a:gd name="T0" fmla="*/ 17 w 501"/>
                  <a:gd name="T1" fmla="*/ 252 h 354"/>
                  <a:gd name="T2" fmla="*/ 51 w 501"/>
                  <a:gd name="T3" fmla="*/ 265 h 354"/>
                  <a:gd name="T4" fmla="*/ 84 w 501"/>
                  <a:gd name="T5" fmla="*/ 279 h 354"/>
                  <a:gd name="T6" fmla="*/ 117 w 501"/>
                  <a:gd name="T7" fmla="*/ 293 h 354"/>
                  <a:gd name="T8" fmla="*/ 151 w 501"/>
                  <a:gd name="T9" fmla="*/ 305 h 354"/>
                  <a:gd name="T10" fmla="*/ 185 w 501"/>
                  <a:gd name="T11" fmla="*/ 319 h 354"/>
                  <a:gd name="T12" fmla="*/ 219 w 501"/>
                  <a:gd name="T13" fmla="*/ 333 h 354"/>
                  <a:gd name="T14" fmla="*/ 252 w 501"/>
                  <a:gd name="T15" fmla="*/ 347 h 354"/>
                  <a:gd name="T16" fmla="*/ 278 w 501"/>
                  <a:gd name="T17" fmla="*/ 351 h 354"/>
                  <a:gd name="T18" fmla="*/ 297 w 501"/>
                  <a:gd name="T19" fmla="*/ 346 h 354"/>
                  <a:gd name="T20" fmla="*/ 317 w 501"/>
                  <a:gd name="T21" fmla="*/ 341 h 354"/>
                  <a:gd name="T22" fmla="*/ 336 w 501"/>
                  <a:gd name="T23" fmla="*/ 336 h 354"/>
                  <a:gd name="T24" fmla="*/ 353 w 501"/>
                  <a:gd name="T25" fmla="*/ 320 h 354"/>
                  <a:gd name="T26" fmla="*/ 366 w 501"/>
                  <a:gd name="T27" fmla="*/ 293 h 354"/>
                  <a:gd name="T28" fmla="*/ 380 w 501"/>
                  <a:gd name="T29" fmla="*/ 265 h 354"/>
                  <a:gd name="T30" fmla="*/ 393 w 501"/>
                  <a:gd name="T31" fmla="*/ 237 h 354"/>
                  <a:gd name="T32" fmla="*/ 412 w 501"/>
                  <a:gd name="T33" fmla="*/ 205 h 354"/>
                  <a:gd name="T34" fmla="*/ 439 w 501"/>
                  <a:gd name="T35" fmla="*/ 169 h 354"/>
                  <a:gd name="T36" fmla="*/ 464 w 501"/>
                  <a:gd name="T37" fmla="*/ 132 h 354"/>
                  <a:gd name="T38" fmla="*/ 489 w 501"/>
                  <a:gd name="T39" fmla="*/ 97 h 354"/>
                  <a:gd name="T40" fmla="*/ 489 w 501"/>
                  <a:gd name="T41" fmla="*/ 69 h 354"/>
                  <a:gd name="T42" fmla="*/ 464 w 501"/>
                  <a:gd name="T43" fmla="*/ 49 h 354"/>
                  <a:gd name="T44" fmla="*/ 439 w 501"/>
                  <a:gd name="T45" fmla="*/ 30 h 354"/>
                  <a:gd name="T46" fmla="*/ 412 w 501"/>
                  <a:gd name="T47" fmla="*/ 10 h 354"/>
                  <a:gd name="T48" fmla="*/ 328 w 501"/>
                  <a:gd name="T49" fmla="*/ 11 h 354"/>
                  <a:gd name="T50" fmla="*/ 214 w 501"/>
                  <a:gd name="T51" fmla="*/ 36 h 354"/>
                  <a:gd name="T52" fmla="*/ 135 w 501"/>
                  <a:gd name="T53" fmla="*/ 64 h 354"/>
                  <a:gd name="T54" fmla="*/ 82 w 501"/>
                  <a:gd name="T55" fmla="*/ 97 h 354"/>
                  <a:gd name="T56" fmla="*/ 49 w 501"/>
                  <a:gd name="T57" fmla="*/ 129 h 354"/>
                  <a:gd name="T58" fmla="*/ 31 w 501"/>
                  <a:gd name="T59" fmla="*/ 164 h 354"/>
                  <a:gd name="T60" fmla="*/ 19 w 501"/>
                  <a:gd name="T61" fmla="*/ 197 h 354"/>
                  <a:gd name="T62" fmla="*/ 8 w 501"/>
                  <a:gd name="T63" fmla="*/ 229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1" h="354">
                    <a:moveTo>
                      <a:pt x="0" y="245"/>
                    </a:moveTo>
                    <a:lnTo>
                      <a:pt x="17" y="252"/>
                    </a:lnTo>
                    <a:lnTo>
                      <a:pt x="33" y="259"/>
                    </a:lnTo>
                    <a:lnTo>
                      <a:pt x="51" y="265"/>
                    </a:lnTo>
                    <a:lnTo>
                      <a:pt x="67" y="272"/>
                    </a:lnTo>
                    <a:lnTo>
                      <a:pt x="84" y="279"/>
                    </a:lnTo>
                    <a:lnTo>
                      <a:pt x="101" y="286"/>
                    </a:lnTo>
                    <a:lnTo>
                      <a:pt x="117" y="293"/>
                    </a:lnTo>
                    <a:lnTo>
                      <a:pt x="135" y="300"/>
                    </a:lnTo>
                    <a:lnTo>
                      <a:pt x="151" y="305"/>
                    </a:lnTo>
                    <a:lnTo>
                      <a:pt x="168" y="312"/>
                    </a:lnTo>
                    <a:lnTo>
                      <a:pt x="185" y="319"/>
                    </a:lnTo>
                    <a:lnTo>
                      <a:pt x="202" y="326"/>
                    </a:lnTo>
                    <a:lnTo>
                      <a:pt x="219" y="333"/>
                    </a:lnTo>
                    <a:lnTo>
                      <a:pt x="235" y="340"/>
                    </a:lnTo>
                    <a:lnTo>
                      <a:pt x="252" y="347"/>
                    </a:lnTo>
                    <a:lnTo>
                      <a:pt x="268" y="354"/>
                    </a:lnTo>
                    <a:lnTo>
                      <a:pt x="278" y="351"/>
                    </a:lnTo>
                    <a:lnTo>
                      <a:pt x="288" y="349"/>
                    </a:lnTo>
                    <a:lnTo>
                      <a:pt x="297" y="346"/>
                    </a:lnTo>
                    <a:lnTo>
                      <a:pt x="308" y="343"/>
                    </a:lnTo>
                    <a:lnTo>
                      <a:pt x="317" y="341"/>
                    </a:lnTo>
                    <a:lnTo>
                      <a:pt x="326" y="339"/>
                    </a:lnTo>
                    <a:lnTo>
                      <a:pt x="336" y="336"/>
                    </a:lnTo>
                    <a:lnTo>
                      <a:pt x="346" y="334"/>
                    </a:lnTo>
                    <a:lnTo>
                      <a:pt x="353" y="320"/>
                    </a:lnTo>
                    <a:lnTo>
                      <a:pt x="359" y="306"/>
                    </a:lnTo>
                    <a:lnTo>
                      <a:pt x="366" y="293"/>
                    </a:lnTo>
                    <a:lnTo>
                      <a:pt x="373" y="279"/>
                    </a:lnTo>
                    <a:lnTo>
                      <a:pt x="380" y="265"/>
                    </a:lnTo>
                    <a:lnTo>
                      <a:pt x="387" y="251"/>
                    </a:lnTo>
                    <a:lnTo>
                      <a:pt x="393" y="237"/>
                    </a:lnTo>
                    <a:lnTo>
                      <a:pt x="400" y="223"/>
                    </a:lnTo>
                    <a:lnTo>
                      <a:pt x="412" y="205"/>
                    </a:lnTo>
                    <a:lnTo>
                      <a:pt x="425" y="187"/>
                    </a:lnTo>
                    <a:lnTo>
                      <a:pt x="439" y="169"/>
                    </a:lnTo>
                    <a:lnTo>
                      <a:pt x="452" y="151"/>
                    </a:lnTo>
                    <a:lnTo>
                      <a:pt x="464" y="132"/>
                    </a:lnTo>
                    <a:lnTo>
                      <a:pt x="477" y="114"/>
                    </a:lnTo>
                    <a:lnTo>
                      <a:pt x="489" y="97"/>
                    </a:lnTo>
                    <a:lnTo>
                      <a:pt x="501" y="78"/>
                    </a:lnTo>
                    <a:lnTo>
                      <a:pt x="489" y="69"/>
                    </a:lnTo>
                    <a:lnTo>
                      <a:pt x="477" y="59"/>
                    </a:lnTo>
                    <a:lnTo>
                      <a:pt x="464" y="49"/>
                    </a:lnTo>
                    <a:lnTo>
                      <a:pt x="452" y="39"/>
                    </a:lnTo>
                    <a:lnTo>
                      <a:pt x="439" y="30"/>
                    </a:lnTo>
                    <a:lnTo>
                      <a:pt x="425" y="19"/>
                    </a:lnTo>
                    <a:lnTo>
                      <a:pt x="412" y="10"/>
                    </a:lnTo>
                    <a:lnTo>
                      <a:pt x="400" y="0"/>
                    </a:lnTo>
                    <a:lnTo>
                      <a:pt x="328" y="11"/>
                    </a:lnTo>
                    <a:lnTo>
                      <a:pt x="267" y="23"/>
                    </a:lnTo>
                    <a:lnTo>
                      <a:pt x="214" y="36"/>
                    </a:lnTo>
                    <a:lnTo>
                      <a:pt x="170" y="51"/>
                    </a:lnTo>
                    <a:lnTo>
                      <a:pt x="135" y="64"/>
                    </a:lnTo>
                    <a:lnTo>
                      <a:pt x="106" y="81"/>
                    </a:lnTo>
                    <a:lnTo>
                      <a:pt x="82" y="97"/>
                    </a:lnTo>
                    <a:lnTo>
                      <a:pt x="63" y="113"/>
                    </a:lnTo>
                    <a:lnTo>
                      <a:pt x="49" y="129"/>
                    </a:lnTo>
                    <a:lnTo>
                      <a:pt x="39" y="146"/>
                    </a:lnTo>
                    <a:lnTo>
                      <a:pt x="31" y="164"/>
                    </a:lnTo>
                    <a:lnTo>
                      <a:pt x="24" y="181"/>
                    </a:lnTo>
                    <a:lnTo>
                      <a:pt x="19" y="197"/>
                    </a:lnTo>
                    <a:lnTo>
                      <a:pt x="14" y="213"/>
                    </a:lnTo>
                    <a:lnTo>
                      <a:pt x="8" y="229"/>
                    </a:lnTo>
                    <a:lnTo>
                      <a:pt x="0" y="245"/>
                    </a:lnTo>
                    <a:close/>
                  </a:path>
                </a:pathLst>
              </a:custGeom>
              <a:solidFill>
                <a:srgbClr val="7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72"/>
              <p:cNvSpPr>
                <a:spLocks/>
              </p:cNvSpPr>
              <p:nvPr/>
            </p:nvSpPr>
            <p:spPr bwMode="auto">
              <a:xfrm>
                <a:off x="2858" y="1781"/>
                <a:ext cx="248" cy="176"/>
              </a:xfrm>
              <a:custGeom>
                <a:avLst/>
                <a:gdLst>
                  <a:gd name="T0" fmla="*/ 0 w 495"/>
                  <a:gd name="T1" fmla="*/ 247 h 352"/>
                  <a:gd name="T2" fmla="*/ 262 w 495"/>
                  <a:gd name="T3" fmla="*/ 352 h 352"/>
                  <a:gd name="T4" fmla="*/ 340 w 495"/>
                  <a:gd name="T5" fmla="*/ 332 h 352"/>
                  <a:gd name="T6" fmla="*/ 394 w 495"/>
                  <a:gd name="T7" fmla="*/ 221 h 352"/>
                  <a:gd name="T8" fmla="*/ 495 w 495"/>
                  <a:gd name="T9" fmla="*/ 76 h 352"/>
                  <a:gd name="T10" fmla="*/ 394 w 495"/>
                  <a:gd name="T11" fmla="*/ 0 h 352"/>
                  <a:gd name="T12" fmla="*/ 322 w 495"/>
                  <a:gd name="T13" fmla="*/ 13 h 352"/>
                  <a:gd name="T14" fmla="*/ 262 w 495"/>
                  <a:gd name="T15" fmla="*/ 28 h 352"/>
                  <a:gd name="T16" fmla="*/ 211 w 495"/>
                  <a:gd name="T17" fmla="*/ 43 h 352"/>
                  <a:gd name="T18" fmla="*/ 168 w 495"/>
                  <a:gd name="T19" fmla="*/ 58 h 352"/>
                  <a:gd name="T20" fmla="*/ 132 w 495"/>
                  <a:gd name="T21" fmla="*/ 74 h 352"/>
                  <a:gd name="T22" fmla="*/ 103 w 495"/>
                  <a:gd name="T23" fmla="*/ 91 h 352"/>
                  <a:gd name="T24" fmla="*/ 80 w 495"/>
                  <a:gd name="T25" fmla="*/ 109 h 352"/>
                  <a:gd name="T26" fmla="*/ 63 w 495"/>
                  <a:gd name="T27" fmla="*/ 125 h 352"/>
                  <a:gd name="T28" fmla="*/ 49 w 495"/>
                  <a:gd name="T29" fmla="*/ 142 h 352"/>
                  <a:gd name="T30" fmla="*/ 40 w 495"/>
                  <a:gd name="T31" fmla="*/ 159 h 352"/>
                  <a:gd name="T32" fmla="*/ 32 w 495"/>
                  <a:gd name="T33" fmla="*/ 175 h 352"/>
                  <a:gd name="T34" fmla="*/ 26 w 495"/>
                  <a:gd name="T35" fmla="*/ 192 h 352"/>
                  <a:gd name="T36" fmla="*/ 20 w 495"/>
                  <a:gd name="T37" fmla="*/ 206 h 352"/>
                  <a:gd name="T38" fmla="*/ 15 w 495"/>
                  <a:gd name="T39" fmla="*/ 221 h 352"/>
                  <a:gd name="T40" fmla="*/ 8 w 495"/>
                  <a:gd name="T41" fmla="*/ 234 h 352"/>
                  <a:gd name="T42" fmla="*/ 0 w 495"/>
                  <a:gd name="T43" fmla="*/ 24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5" h="352">
                    <a:moveTo>
                      <a:pt x="0" y="247"/>
                    </a:moveTo>
                    <a:lnTo>
                      <a:pt x="262" y="352"/>
                    </a:lnTo>
                    <a:lnTo>
                      <a:pt x="340" y="332"/>
                    </a:lnTo>
                    <a:lnTo>
                      <a:pt x="394" y="221"/>
                    </a:lnTo>
                    <a:lnTo>
                      <a:pt x="495" y="76"/>
                    </a:lnTo>
                    <a:lnTo>
                      <a:pt x="394" y="0"/>
                    </a:lnTo>
                    <a:lnTo>
                      <a:pt x="322" y="13"/>
                    </a:lnTo>
                    <a:lnTo>
                      <a:pt x="262" y="28"/>
                    </a:lnTo>
                    <a:lnTo>
                      <a:pt x="211" y="43"/>
                    </a:lnTo>
                    <a:lnTo>
                      <a:pt x="168" y="58"/>
                    </a:lnTo>
                    <a:lnTo>
                      <a:pt x="132" y="74"/>
                    </a:lnTo>
                    <a:lnTo>
                      <a:pt x="103" y="91"/>
                    </a:lnTo>
                    <a:lnTo>
                      <a:pt x="80" y="109"/>
                    </a:lnTo>
                    <a:lnTo>
                      <a:pt x="63" y="125"/>
                    </a:lnTo>
                    <a:lnTo>
                      <a:pt x="49" y="142"/>
                    </a:lnTo>
                    <a:lnTo>
                      <a:pt x="40" y="159"/>
                    </a:lnTo>
                    <a:lnTo>
                      <a:pt x="32" y="175"/>
                    </a:lnTo>
                    <a:lnTo>
                      <a:pt x="26" y="192"/>
                    </a:lnTo>
                    <a:lnTo>
                      <a:pt x="20" y="206"/>
                    </a:lnTo>
                    <a:lnTo>
                      <a:pt x="15" y="221"/>
                    </a:lnTo>
                    <a:lnTo>
                      <a:pt x="8" y="234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73"/>
              <p:cNvSpPr>
                <a:spLocks/>
              </p:cNvSpPr>
              <p:nvPr/>
            </p:nvSpPr>
            <p:spPr bwMode="auto">
              <a:xfrm>
                <a:off x="2588" y="2115"/>
                <a:ext cx="136" cy="242"/>
              </a:xfrm>
              <a:custGeom>
                <a:avLst/>
                <a:gdLst>
                  <a:gd name="T0" fmla="*/ 177 w 272"/>
                  <a:gd name="T1" fmla="*/ 0 h 484"/>
                  <a:gd name="T2" fmla="*/ 186 w 272"/>
                  <a:gd name="T3" fmla="*/ 20 h 484"/>
                  <a:gd name="T4" fmla="*/ 194 w 272"/>
                  <a:gd name="T5" fmla="*/ 42 h 484"/>
                  <a:gd name="T6" fmla="*/ 203 w 272"/>
                  <a:gd name="T7" fmla="*/ 63 h 484"/>
                  <a:gd name="T8" fmla="*/ 212 w 272"/>
                  <a:gd name="T9" fmla="*/ 84 h 484"/>
                  <a:gd name="T10" fmla="*/ 220 w 272"/>
                  <a:gd name="T11" fmla="*/ 106 h 484"/>
                  <a:gd name="T12" fmla="*/ 230 w 272"/>
                  <a:gd name="T13" fmla="*/ 126 h 484"/>
                  <a:gd name="T14" fmla="*/ 239 w 272"/>
                  <a:gd name="T15" fmla="*/ 148 h 484"/>
                  <a:gd name="T16" fmla="*/ 248 w 272"/>
                  <a:gd name="T17" fmla="*/ 169 h 484"/>
                  <a:gd name="T18" fmla="*/ 254 w 272"/>
                  <a:gd name="T19" fmla="*/ 190 h 484"/>
                  <a:gd name="T20" fmla="*/ 261 w 272"/>
                  <a:gd name="T21" fmla="*/ 210 h 484"/>
                  <a:gd name="T22" fmla="*/ 266 w 272"/>
                  <a:gd name="T23" fmla="*/ 232 h 484"/>
                  <a:gd name="T24" fmla="*/ 272 w 272"/>
                  <a:gd name="T25" fmla="*/ 253 h 484"/>
                  <a:gd name="T26" fmla="*/ 265 w 272"/>
                  <a:gd name="T27" fmla="*/ 270 h 484"/>
                  <a:gd name="T28" fmla="*/ 257 w 272"/>
                  <a:gd name="T29" fmla="*/ 287 h 484"/>
                  <a:gd name="T30" fmla="*/ 250 w 272"/>
                  <a:gd name="T31" fmla="*/ 304 h 484"/>
                  <a:gd name="T32" fmla="*/ 242 w 272"/>
                  <a:gd name="T33" fmla="*/ 320 h 484"/>
                  <a:gd name="T34" fmla="*/ 234 w 272"/>
                  <a:gd name="T35" fmla="*/ 336 h 484"/>
                  <a:gd name="T36" fmla="*/ 227 w 272"/>
                  <a:gd name="T37" fmla="*/ 353 h 484"/>
                  <a:gd name="T38" fmla="*/ 219 w 272"/>
                  <a:gd name="T39" fmla="*/ 370 h 484"/>
                  <a:gd name="T40" fmla="*/ 212 w 272"/>
                  <a:gd name="T41" fmla="*/ 387 h 484"/>
                  <a:gd name="T42" fmla="*/ 209 w 272"/>
                  <a:gd name="T43" fmla="*/ 411 h 484"/>
                  <a:gd name="T44" fmla="*/ 207 w 272"/>
                  <a:gd name="T45" fmla="*/ 435 h 484"/>
                  <a:gd name="T46" fmla="*/ 203 w 272"/>
                  <a:gd name="T47" fmla="*/ 459 h 484"/>
                  <a:gd name="T48" fmla="*/ 200 w 272"/>
                  <a:gd name="T49" fmla="*/ 484 h 484"/>
                  <a:gd name="T50" fmla="*/ 186 w 272"/>
                  <a:gd name="T51" fmla="*/ 480 h 484"/>
                  <a:gd name="T52" fmla="*/ 172 w 272"/>
                  <a:gd name="T53" fmla="*/ 478 h 484"/>
                  <a:gd name="T54" fmla="*/ 158 w 272"/>
                  <a:gd name="T55" fmla="*/ 474 h 484"/>
                  <a:gd name="T56" fmla="*/ 143 w 272"/>
                  <a:gd name="T57" fmla="*/ 471 h 484"/>
                  <a:gd name="T58" fmla="*/ 129 w 272"/>
                  <a:gd name="T59" fmla="*/ 467 h 484"/>
                  <a:gd name="T60" fmla="*/ 115 w 272"/>
                  <a:gd name="T61" fmla="*/ 464 h 484"/>
                  <a:gd name="T62" fmla="*/ 100 w 272"/>
                  <a:gd name="T63" fmla="*/ 462 h 484"/>
                  <a:gd name="T64" fmla="*/ 87 w 272"/>
                  <a:gd name="T65" fmla="*/ 458 h 484"/>
                  <a:gd name="T66" fmla="*/ 76 w 272"/>
                  <a:gd name="T67" fmla="*/ 434 h 484"/>
                  <a:gd name="T68" fmla="*/ 65 w 272"/>
                  <a:gd name="T69" fmla="*/ 410 h 484"/>
                  <a:gd name="T70" fmla="*/ 54 w 272"/>
                  <a:gd name="T71" fmla="*/ 386 h 484"/>
                  <a:gd name="T72" fmla="*/ 44 w 272"/>
                  <a:gd name="T73" fmla="*/ 361 h 484"/>
                  <a:gd name="T74" fmla="*/ 32 w 272"/>
                  <a:gd name="T75" fmla="*/ 337 h 484"/>
                  <a:gd name="T76" fmla="*/ 22 w 272"/>
                  <a:gd name="T77" fmla="*/ 313 h 484"/>
                  <a:gd name="T78" fmla="*/ 11 w 272"/>
                  <a:gd name="T79" fmla="*/ 290 h 484"/>
                  <a:gd name="T80" fmla="*/ 0 w 272"/>
                  <a:gd name="T81" fmla="*/ 266 h 484"/>
                  <a:gd name="T82" fmla="*/ 7 w 272"/>
                  <a:gd name="T83" fmla="*/ 237 h 484"/>
                  <a:gd name="T84" fmla="*/ 13 w 272"/>
                  <a:gd name="T85" fmla="*/ 207 h 484"/>
                  <a:gd name="T86" fmla="*/ 20 w 272"/>
                  <a:gd name="T87" fmla="*/ 178 h 484"/>
                  <a:gd name="T88" fmla="*/ 27 w 272"/>
                  <a:gd name="T89" fmla="*/ 149 h 484"/>
                  <a:gd name="T90" fmla="*/ 34 w 272"/>
                  <a:gd name="T91" fmla="*/ 119 h 484"/>
                  <a:gd name="T92" fmla="*/ 41 w 272"/>
                  <a:gd name="T93" fmla="*/ 91 h 484"/>
                  <a:gd name="T94" fmla="*/ 47 w 272"/>
                  <a:gd name="T95" fmla="*/ 62 h 484"/>
                  <a:gd name="T96" fmla="*/ 54 w 272"/>
                  <a:gd name="T97" fmla="*/ 33 h 484"/>
                  <a:gd name="T98" fmla="*/ 69 w 272"/>
                  <a:gd name="T99" fmla="*/ 28 h 484"/>
                  <a:gd name="T100" fmla="*/ 84 w 272"/>
                  <a:gd name="T101" fmla="*/ 25 h 484"/>
                  <a:gd name="T102" fmla="*/ 99 w 272"/>
                  <a:gd name="T103" fmla="*/ 20 h 484"/>
                  <a:gd name="T104" fmla="*/ 115 w 272"/>
                  <a:gd name="T105" fmla="*/ 16 h 484"/>
                  <a:gd name="T106" fmla="*/ 130 w 272"/>
                  <a:gd name="T107" fmla="*/ 11 h 484"/>
                  <a:gd name="T108" fmla="*/ 145 w 272"/>
                  <a:gd name="T109" fmla="*/ 8 h 484"/>
                  <a:gd name="T110" fmla="*/ 162 w 272"/>
                  <a:gd name="T111" fmla="*/ 3 h 484"/>
                  <a:gd name="T112" fmla="*/ 177 w 272"/>
                  <a:gd name="T113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2" h="484">
                    <a:moveTo>
                      <a:pt x="177" y="0"/>
                    </a:moveTo>
                    <a:lnTo>
                      <a:pt x="186" y="20"/>
                    </a:lnTo>
                    <a:lnTo>
                      <a:pt x="194" y="42"/>
                    </a:lnTo>
                    <a:lnTo>
                      <a:pt x="203" y="63"/>
                    </a:lnTo>
                    <a:lnTo>
                      <a:pt x="212" y="84"/>
                    </a:lnTo>
                    <a:lnTo>
                      <a:pt x="220" y="106"/>
                    </a:lnTo>
                    <a:lnTo>
                      <a:pt x="230" y="126"/>
                    </a:lnTo>
                    <a:lnTo>
                      <a:pt x="239" y="148"/>
                    </a:lnTo>
                    <a:lnTo>
                      <a:pt x="248" y="169"/>
                    </a:lnTo>
                    <a:lnTo>
                      <a:pt x="254" y="190"/>
                    </a:lnTo>
                    <a:lnTo>
                      <a:pt x="261" y="210"/>
                    </a:lnTo>
                    <a:lnTo>
                      <a:pt x="266" y="232"/>
                    </a:lnTo>
                    <a:lnTo>
                      <a:pt x="272" y="253"/>
                    </a:lnTo>
                    <a:lnTo>
                      <a:pt x="265" y="270"/>
                    </a:lnTo>
                    <a:lnTo>
                      <a:pt x="257" y="287"/>
                    </a:lnTo>
                    <a:lnTo>
                      <a:pt x="250" y="304"/>
                    </a:lnTo>
                    <a:lnTo>
                      <a:pt x="242" y="320"/>
                    </a:lnTo>
                    <a:lnTo>
                      <a:pt x="234" y="336"/>
                    </a:lnTo>
                    <a:lnTo>
                      <a:pt x="227" y="353"/>
                    </a:lnTo>
                    <a:lnTo>
                      <a:pt x="219" y="370"/>
                    </a:lnTo>
                    <a:lnTo>
                      <a:pt x="212" y="387"/>
                    </a:lnTo>
                    <a:lnTo>
                      <a:pt x="209" y="411"/>
                    </a:lnTo>
                    <a:lnTo>
                      <a:pt x="207" y="435"/>
                    </a:lnTo>
                    <a:lnTo>
                      <a:pt x="203" y="459"/>
                    </a:lnTo>
                    <a:lnTo>
                      <a:pt x="200" y="484"/>
                    </a:lnTo>
                    <a:lnTo>
                      <a:pt x="186" y="480"/>
                    </a:lnTo>
                    <a:lnTo>
                      <a:pt x="172" y="478"/>
                    </a:lnTo>
                    <a:lnTo>
                      <a:pt x="158" y="474"/>
                    </a:lnTo>
                    <a:lnTo>
                      <a:pt x="143" y="471"/>
                    </a:lnTo>
                    <a:lnTo>
                      <a:pt x="129" y="467"/>
                    </a:lnTo>
                    <a:lnTo>
                      <a:pt x="115" y="464"/>
                    </a:lnTo>
                    <a:lnTo>
                      <a:pt x="100" y="462"/>
                    </a:lnTo>
                    <a:lnTo>
                      <a:pt x="87" y="458"/>
                    </a:lnTo>
                    <a:lnTo>
                      <a:pt x="76" y="434"/>
                    </a:lnTo>
                    <a:lnTo>
                      <a:pt x="65" y="410"/>
                    </a:lnTo>
                    <a:lnTo>
                      <a:pt x="54" y="386"/>
                    </a:lnTo>
                    <a:lnTo>
                      <a:pt x="44" y="361"/>
                    </a:lnTo>
                    <a:lnTo>
                      <a:pt x="32" y="337"/>
                    </a:lnTo>
                    <a:lnTo>
                      <a:pt x="22" y="313"/>
                    </a:lnTo>
                    <a:lnTo>
                      <a:pt x="11" y="290"/>
                    </a:lnTo>
                    <a:lnTo>
                      <a:pt x="0" y="266"/>
                    </a:lnTo>
                    <a:lnTo>
                      <a:pt x="7" y="237"/>
                    </a:lnTo>
                    <a:lnTo>
                      <a:pt x="13" y="207"/>
                    </a:lnTo>
                    <a:lnTo>
                      <a:pt x="20" y="178"/>
                    </a:lnTo>
                    <a:lnTo>
                      <a:pt x="27" y="149"/>
                    </a:lnTo>
                    <a:lnTo>
                      <a:pt x="34" y="119"/>
                    </a:lnTo>
                    <a:lnTo>
                      <a:pt x="41" y="91"/>
                    </a:lnTo>
                    <a:lnTo>
                      <a:pt x="47" y="62"/>
                    </a:lnTo>
                    <a:lnTo>
                      <a:pt x="54" y="33"/>
                    </a:lnTo>
                    <a:lnTo>
                      <a:pt x="69" y="28"/>
                    </a:lnTo>
                    <a:lnTo>
                      <a:pt x="84" y="25"/>
                    </a:lnTo>
                    <a:lnTo>
                      <a:pt x="99" y="20"/>
                    </a:lnTo>
                    <a:lnTo>
                      <a:pt x="115" y="16"/>
                    </a:lnTo>
                    <a:lnTo>
                      <a:pt x="130" y="11"/>
                    </a:lnTo>
                    <a:lnTo>
                      <a:pt x="145" y="8"/>
                    </a:lnTo>
                    <a:lnTo>
                      <a:pt x="162" y="3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0033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74"/>
              <p:cNvSpPr>
                <a:spLocks/>
              </p:cNvSpPr>
              <p:nvPr/>
            </p:nvSpPr>
            <p:spPr bwMode="auto">
              <a:xfrm>
                <a:off x="2599" y="2115"/>
                <a:ext cx="125" cy="242"/>
              </a:xfrm>
              <a:custGeom>
                <a:avLst/>
                <a:gdLst>
                  <a:gd name="T0" fmla="*/ 155 w 250"/>
                  <a:gd name="T1" fmla="*/ 0 h 484"/>
                  <a:gd name="T2" fmla="*/ 164 w 250"/>
                  <a:gd name="T3" fmla="*/ 20 h 484"/>
                  <a:gd name="T4" fmla="*/ 172 w 250"/>
                  <a:gd name="T5" fmla="*/ 42 h 484"/>
                  <a:gd name="T6" fmla="*/ 181 w 250"/>
                  <a:gd name="T7" fmla="*/ 63 h 484"/>
                  <a:gd name="T8" fmla="*/ 190 w 250"/>
                  <a:gd name="T9" fmla="*/ 84 h 484"/>
                  <a:gd name="T10" fmla="*/ 198 w 250"/>
                  <a:gd name="T11" fmla="*/ 106 h 484"/>
                  <a:gd name="T12" fmla="*/ 208 w 250"/>
                  <a:gd name="T13" fmla="*/ 126 h 484"/>
                  <a:gd name="T14" fmla="*/ 217 w 250"/>
                  <a:gd name="T15" fmla="*/ 148 h 484"/>
                  <a:gd name="T16" fmla="*/ 226 w 250"/>
                  <a:gd name="T17" fmla="*/ 169 h 484"/>
                  <a:gd name="T18" fmla="*/ 232 w 250"/>
                  <a:gd name="T19" fmla="*/ 190 h 484"/>
                  <a:gd name="T20" fmla="*/ 239 w 250"/>
                  <a:gd name="T21" fmla="*/ 210 h 484"/>
                  <a:gd name="T22" fmla="*/ 244 w 250"/>
                  <a:gd name="T23" fmla="*/ 232 h 484"/>
                  <a:gd name="T24" fmla="*/ 250 w 250"/>
                  <a:gd name="T25" fmla="*/ 253 h 484"/>
                  <a:gd name="T26" fmla="*/ 243 w 250"/>
                  <a:gd name="T27" fmla="*/ 270 h 484"/>
                  <a:gd name="T28" fmla="*/ 235 w 250"/>
                  <a:gd name="T29" fmla="*/ 287 h 484"/>
                  <a:gd name="T30" fmla="*/ 228 w 250"/>
                  <a:gd name="T31" fmla="*/ 304 h 484"/>
                  <a:gd name="T32" fmla="*/ 220 w 250"/>
                  <a:gd name="T33" fmla="*/ 320 h 484"/>
                  <a:gd name="T34" fmla="*/ 212 w 250"/>
                  <a:gd name="T35" fmla="*/ 336 h 484"/>
                  <a:gd name="T36" fmla="*/ 205 w 250"/>
                  <a:gd name="T37" fmla="*/ 353 h 484"/>
                  <a:gd name="T38" fmla="*/ 197 w 250"/>
                  <a:gd name="T39" fmla="*/ 370 h 484"/>
                  <a:gd name="T40" fmla="*/ 190 w 250"/>
                  <a:gd name="T41" fmla="*/ 387 h 484"/>
                  <a:gd name="T42" fmla="*/ 187 w 250"/>
                  <a:gd name="T43" fmla="*/ 411 h 484"/>
                  <a:gd name="T44" fmla="*/ 185 w 250"/>
                  <a:gd name="T45" fmla="*/ 435 h 484"/>
                  <a:gd name="T46" fmla="*/ 181 w 250"/>
                  <a:gd name="T47" fmla="*/ 459 h 484"/>
                  <a:gd name="T48" fmla="*/ 178 w 250"/>
                  <a:gd name="T49" fmla="*/ 484 h 484"/>
                  <a:gd name="T50" fmla="*/ 165 w 250"/>
                  <a:gd name="T51" fmla="*/ 480 h 484"/>
                  <a:gd name="T52" fmla="*/ 151 w 250"/>
                  <a:gd name="T53" fmla="*/ 476 h 484"/>
                  <a:gd name="T54" fmla="*/ 138 w 250"/>
                  <a:gd name="T55" fmla="*/ 472 h 484"/>
                  <a:gd name="T56" fmla="*/ 125 w 250"/>
                  <a:gd name="T57" fmla="*/ 467 h 484"/>
                  <a:gd name="T58" fmla="*/ 112 w 250"/>
                  <a:gd name="T59" fmla="*/ 464 h 484"/>
                  <a:gd name="T60" fmla="*/ 98 w 250"/>
                  <a:gd name="T61" fmla="*/ 461 h 484"/>
                  <a:gd name="T62" fmla="*/ 85 w 250"/>
                  <a:gd name="T63" fmla="*/ 456 h 484"/>
                  <a:gd name="T64" fmla="*/ 72 w 250"/>
                  <a:gd name="T65" fmla="*/ 452 h 484"/>
                  <a:gd name="T66" fmla="*/ 62 w 250"/>
                  <a:gd name="T67" fmla="*/ 429 h 484"/>
                  <a:gd name="T68" fmla="*/ 54 w 250"/>
                  <a:gd name="T69" fmla="*/ 405 h 484"/>
                  <a:gd name="T70" fmla="*/ 45 w 250"/>
                  <a:gd name="T71" fmla="*/ 382 h 484"/>
                  <a:gd name="T72" fmla="*/ 36 w 250"/>
                  <a:gd name="T73" fmla="*/ 359 h 484"/>
                  <a:gd name="T74" fmla="*/ 28 w 250"/>
                  <a:gd name="T75" fmla="*/ 336 h 484"/>
                  <a:gd name="T76" fmla="*/ 19 w 250"/>
                  <a:gd name="T77" fmla="*/ 312 h 484"/>
                  <a:gd name="T78" fmla="*/ 9 w 250"/>
                  <a:gd name="T79" fmla="*/ 289 h 484"/>
                  <a:gd name="T80" fmla="*/ 0 w 250"/>
                  <a:gd name="T81" fmla="*/ 266 h 484"/>
                  <a:gd name="T82" fmla="*/ 6 w 250"/>
                  <a:gd name="T83" fmla="*/ 237 h 484"/>
                  <a:gd name="T84" fmla="*/ 12 w 250"/>
                  <a:gd name="T85" fmla="*/ 208 h 484"/>
                  <a:gd name="T86" fmla="*/ 17 w 250"/>
                  <a:gd name="T87" fmla="*/ 179 h 484"/>
                  <a:gd name="T88" fmla="*/ 23 w 250"/>
                  <a:gd name="T89" fmla="*/ 151 h 484"/>
                  <a:gd name="T90" fmla="*/ 28 w 250"/>
                  <a:gd name="T91" fmla="*/ 123 h 484"/>
                  <a:gd name="T92" fmla="*/ 34 w 250"/>
                  <a:gd name="T93" fmla="*/ 94 h 484"/>
                  <a:gd name="T94" fmla="*/ 39 w 250"/>
                  <a:gd name="T95" fmla="*/ 65 h 484"/>
                  <a:gd name="T96" fmla="*/ 45 w 250"/>
                  <a:gd name="T97" fmla="*/ 36 h 484"/>
                  <a:gd name="T98" fmla="*/ 59 w 250"/>
                  <a:gd name="T99" fmla="*/ 32 h 484"/>
                  <a:gd name="T100" fmla="*/ 72 w 250"/>
                  <a:gd name="T101" fmla="*/ 27 h 484"/>
                  <a:gd name="T102" fmla="*/ 85 w 250"/>
                  <a:gd name="T103" fmla="*/ 23 h 484"/>
                  <a:gd name="T104" fmla="*/ 99 w 250"/>
                  <a:gd name="T105" fmla="*/ 18 h 484"/>
                  <a:gd name="T106" fmla="*/ 113 w 250"/>
                  <a:gd name="T107" fmla="*/ 13 h 484"/>
                  <a:gd name="T108" fmla="*/ 127 w 250"/>
                  <a:gd name="T109" fmla="*/ 9 h 484"/>
                  <a:gd name="T110" fmla="*/ 141 w 250"/>
                  <a:gd name="T111" fmla="*/ 4 h 484"/>
                  <a:gd name="T112" fmla="*/ 155 w 250"/>
                  <a:gd name="T113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0" h="484">
                    <a:moveTo>
                      <a:pt x="155" y="0"/>
                    </a:moveTo>
                    <a:lnTo>
                      <a:pt x="164" y="20"/>
                    </a:lnTo>
                    <a:lnTo>
                      <a:pt x="172" y="42"/>
                    </a:lnTo>
                    <a:lnTo>
                      <a:pt x="181" y="63"/>
                    </a:lnTo>
                    <a:lnTo>
                      <a:pt x="190" y="84"/>
                    </a:lnTo>
                    <a:lnTo>
                      <a:pt x="198" y="106"/>
                    </a:lnTo>
                    <a:lnTo>
                      <a:pt x="208" y="126"/>
                    </a:lnTo>
                    <a:lnTo>
                      <a:pt x="217" y="148"/>
                    </a:lnTo>
                    <a:lnTo>
                      <a:pt x="226" y="169"/>
                    </a:lnTo>
                    <a:lnTo>
                      <a:pt x="232" y="190"/>
                    </a:lnTo>
                    <a:lnTo>
                      <a:pt x="239" y="210"/>
                    </a:lnTo>
                    <a:lnTo>
                      <a:pt x="244" y="232"/>
                    </a:lnTo>
                    <a:lnTo>
                      <a:pt x="250" y="253"/>
                    </a:lnTo>
                    <a:lnTo>
                      <a:pt x="243" y="270"/>
                    </a:lnTo>
                    <a:lnTo>
                      <a:pt x="235" y="287"/>
                    </a:lnTo>
                    <a:lnTo>
                      <a:pt x="228" y="304"/>
                    </a:lnTo>
                    <a:lnTo>
                      <a:pt x="220" y="320"/>
                    </a:lnTo>
                    <a:lnTo>
                      <a:pt x="212" y="336"/>
                    </a:lnTo>
                    <a:lnTo>
                      <a:pt x="205" y="353"/>
                    </a:lnTo>
                    <a:lnTo>
                      <a:pt x="197" y="370"/>
                    </a:lnTo>
                    <a:lnTo>
                      <a:pt x="190" y="387"/>
                    </a:lnTo>
                    <a:lnTo>
                      <a:pt x="187" y="411"/>
                    </a:lnTo>
                    <a:lnTo>
                      <a:pt x="185" y="435"/>
                    </a:lnTo>
                    <a:lnTo>
                      <a:pt x="181" y="459"/>
                    </a:lnTo>
                    <a:lnTo>
                      <a:pt x="178" y="484"/>
                    </a:lnTo>
                    <a:lnTo>
                      <a:pt x="165" y="480"/>
                    </a:lnTo>
                    <a:lnTo>
                      <a:pt x="151" y="476"/>
                    </a:lnTo>
                    <a:lnTo>
                      <a:pt x="138" y="472"/>
                    </a:lnTo>
                    <a:lnTo>
                      <a:pt x="125" y="467"/>
                    </a:lnTo>
                    <a:lnTo>
                      <a:pt x="112" y="464"/>
                    </a:lnTo>
                    <a:lnTo>
                      <a:pt x="98" y="461"/>
                    </a:lnTo>
                    <a:lnTo>
                      <a:pt x="85" y="456"/>
                    </a:lnTo>
                    <a:lnTo>
                      <a:pt x="72" y="452"/>
                    </a:lnTo>
                    <a:lnTo>
                      <a:pt x="62" y="429"/>
                    </a:lnTo>
                    <a:lnTo>
                      <a:pt x="54" y="405"/>
                    </a:lnTo>
                    <a:lnTo>
                      <a:pt x="45" y="382"/>
                    </a:lnTo>
                    <a:lnTo>
                      <a:pt x="36" y="359"/>
                    </a:lnTo>
                    <a:lnTo>
                      <a:pt x="28" y="336"/>
                    </a:lnTo>
                    <a:lnTo>
                      <a:pt x="19" y="312"/>
                    </a:lnTo>
                    <a:lnTo>
                      <a:pt x="9" y="289"/>
                    </a:lnTo>
                    <a:lnTo>
                      <a:pt x="0" y="266"/>
                    </a:lnTo>
                    <a:lnTo>
                      <a:pt x="6" y="237"/>
                    </a:lnTo>
                    <a:lnTo>
                      <a:pt x="12" y="208"/>
                    </a:lnTo>
                    <a:lnTo>
                      <a:pt x="17" y="179"/>
                    </a:lnTo>
                    <a:lnTo>
                      <a:pt x="23" y="151"/>
                    </a:lnTo>
                    <a:lnTo>
                      <a:pt x="28" y="123"/>
                    </a:lnTo>
                    <a:lnTo>
                      <a:pt x="34" y="94"/>
                    </a:lnTo>
                    <a:lnTo>
                      <a:pt x="39" y="65"/>
                    </a:lnTo>
                    <a:lnTo>
                      <a:pt x="45" y="36"/>
                    </a:lnTo>
                    <a:lnTo>
                      <a:pt x="59" y="32"/>
                    </a:lnTo>
                    <a:lnTo>
                      <a:pt x="72" y="27"/>
                    </a:lnTo>
                    <a:lnTo>
                      <a:pt x="85" y="23"/>
                    </a:lnTo>
                    <a:lnTo>
                      <a:pt x="99" y="18"/>
                    </a:lnTo>
                    <a:lnTo>
                      <a:pt x="113" y="13"/>
                    </a:lnTo>
                    <a:lnTo>
                      <a:pt x="127" y="9"/>
                    </a:lnTo>
                    <a:lnTo>
                      <a:pt x="141" y="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0035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75"/>
              <p:cNvSpPr>
                <a:spLocks/>
              </p:cNvSpPr>
              <p:nvPr/>
            </p:nvSpPr>
            <p:spPr bwMode="auto">
              <a:xfrm>
                <a:off x="2611" y="2115"/>
                <a:ext cx="113" cy="242"/>
              </a:xfrm>
              <a:custGeom>
                <a:avLst/>
                <a:gdLst>
                  <a:gd name="T0" fmla="*/ 132 w 227"/>
                  <a:gd name="T1" fmla="*/ 0 h 484"/>
                  <a:gd name="T2" fmla="*/ 141 w 227"/>
                  <a:gd name="T3" fmla="*/ 20 h 484"/>
                  <a:gd name="T4" fmla="*/ 149 w 227"/>
                  <a:gd name="T5" fmla="*/ 42 h 484"/>
                  <a:gd name="T6" fmla="*/ 158 w 227"/>
                  <a:gd name="T7" fmla="*/ 63 h 484"/>
                  <a:gd name="T8" fmla="*/ 167 w 227"/>
                  <a:gd name="T9" fmla="*/ 84 h 484"/>
                  <a:gd name="T10" fmla="*/ 175 w 227"/>
                  <a:gd name="T11" fmla="*/ 106 h 484"/>
                  <a:gd name="T12" fmla="*/ 185 w 227"/>
                  <a:gd name="T13" fmla="*/ 126 h 484"/>
                  <a:gd name="T14" fmla="*/ 194 w 227"/>
                  <a:gd name="T15" fmla="*/ 148 h 484"/>
                  <a:gd name="T16" fmla="*/ 203 w 227"/>
                  <a:gd name="T17" fmla="*/ 169 h 484"/>
                  <a:gd name="T18" fmla="*/ 209 w 227"/>
                  <a:gd name="T19" fmla="*/ 190 h 484"/>
                  <a:gd name="T20" fmla="*/ 216 w 227"/>
                  <a:gd name="T21" fmla="*/ 210 h 484"/>
                  <a:gd name="T22" fmla="*/ 221 w 227"/>
                  <a:gd name="T23" fmla="*/ 232 h 484"/>
                  <a:gd name="T24" fmla="*/ 227 w 227"/>
                  <a:gd name="T25" fmla="*/ 253 h 484"/>
                  <a:gd name="T26" fmla="*/ 220 w 227"/>
                  <a:gd name="T27" fmla="*/ 270 h 484"/>
                  <a:gd name="T28" fmla="*/ 212 w 227"/>
                  <a:gd name="T29" fmla="*/ 287 h 484"/>
                  <a:gd name="T30" fmla="*/ 205 w 227"/>
                  <a:gd name="T31" fmla="*/ 304 h 484"/>
                  <a:gd name="T32" fmla="*/ 197 w 227"/>
                  <a:gd name="T33" fmla="*/ 320 h 484"/>
                  <a:gd name="T34" fmla="*/ 189 w 227"/>
                  <a:gd name="T35" fmla="*/ 336 h 484"/>
                  <a:gd name="T36" fmla="*/ 182 w 227"/>
                  <a:gd name="T37" fmla="*/ 353 h 484"/>
                  <a:gd name="T38" fmla="*/ 174 w 227"/>
                  <a:gd name="T39" fmla="*/ 370 h 484"/>
                  <a:gd name="T40" fmla="*/ 167 w 227"/>
                  <a:gd name="T41" fmla="*/ 387 h 484"/>
                  <a:gd name="T42" fmla="*/ 164 w 227"/>
                  <a:gd name="T43" fmla="*/ 411 h 484"/>
                  <a:gd name="T44" fmla="*/ 162 w 227"/>
                  <a:gd name="T45" fmla="*/ 435 h 484"/>
                  <a:gd name="T46" fmla="*/ 158 w 227"/>
                  <a:gd name="T47" fmla="*/ 459 h 484"/>
                  <a:gd name="T48" fmla="*/ 155 w 227"/>
                  <a:gd name="T49" fmla="*/ 484 h 484"/>
                  <a:gd name="T50" fmla="*/ 142 w 227"/>
                  <a:gd name="T51" fmla="*/ 479 h 484"/>
                  <a:gd name="T52" fmla="*/ 130 w 227"/>
                  <a:gd name="T53" fmla="*/ 474 h 484"/>
                  <a:gd name="T54" fmla="*/ 118 w 227"/>
                  <a:gd name="T55" fmla="*/ 470 h 484"/>
                  <a:gd name="T56" fmla="*/ 106 w 227"/>
                  <a:gd name="T57" fmla="*/ 464 h 484"/>
                  <a:gd name="T58" fmla="*/ 94 w 227"/>
                  <a:gd name="T59" fmla="*/ 459 h 484"/>
                  <a:gd name="T60" fmla="*/ 82 w 227"/>
                  <a:gd name="T61" fmla="*/ 455 h 484"/>
                  <a:gd name="T62" fmla="*/ 69 w 227"/>
                  <a:gd name="T63" fmla="*/ 450 h 484"/>
                  <a:gd name="T64" fmla="*/ 57 w 227"/>
                  <a:gd name="T65" fmla="*/ 446 h 484"/>
                  <a:gd name="T66" fmla="*/ 50 w 227"/>
                  <a:gd name="T67" fmla="*/ 423 h 484"/>
                  <a:gd name="T68" fmla="*/ 43 w 227"/>
                  <a:gd name="T69" fmla="*/ 401 h 484"/>
                  <a:gd name="T70" fmla="*/ 36 w 227"/>
                  <a:gd name="T71" fmla="*/ 378 h 484"/>
                  <a:gd name="T72" fmla="*/ 29 w 227"/>
                  <a:gd name="T73" fmla="*/ 356 h 484"/>
                  <a:gd name="T74" fmla="*/ 21 w 227"/>
                  <a:gd name="T75" fmla="*/ 333 h 484"/>
                  <a:gd name="T76" fmla="*/ 14 w 227"/>
                  <a:gd name="T77" fmla="*/ 311 h 484"/>
                  <a:gd name="T78" fmla="*/ 7 w 227"/>
                  <a:gd name="T79" fmla="*/ 288 h 484"/>
                  <a:gd name="T80" fmla="*/ 0 w 227"/>
                  <a:gd name="T81" fmla="*/ 266 h 484"/>
                  <a:gd name="T82" fmla="*/ 8 w 227"/>
                  <a:gd name="T83" fmla="*/ 209 h 484"/>
                  <a:gd name="T84" fmla="*/ 16 w 227"/>
                  <a:gd name="T85" fmla="*/ 153 h 484"/>
                  <a:gd name="T86" fmla="*/ 26 w 227"/>
                  <a:gd name="T87" fmla="*/ 96 h 484"/>
                  <a:gd name="T88" fmla="*/ 34 w 227"/>
                  <a:gd name="T89" fmla="*/ 40 h 484"/>
                  <a:gd name="T90" fmla="*/ 46 w 227"/>
                  <a:gd name="T91" fmla="*/ 35 h 484"/>
                  <a:gd name="T92" fmla="*/ 58 w 227"/>
                  <a:gd name="T93" fmla="*/ 31 h 484"/>
                  <a:gd name="T94" fmla="*/ 70 w 227"/>
                  <a:gd name="T95" fmla="*/ 25 h 484"/>
                  <a:gd name="T96" fmla="*/ 82 w 227"/>
                  <a:gd name="T97" fmla="*/ 20 h 484"/>
                  <a:gd name="T98" fmla="*/ 95 w 227"/>
                  <a:gd name="T99" fmla="*/ 15 h 484"/>
                  <a:gd name="T100" fmla="*/ 106 w 227"/>
                  <a:gd name="T101" fmla="*/ 10 h 484"/>
                  <a:gd name="T102" fmla="*/ 119 w 227"/>
                  <a:gd name="T103" fmla="*/ 4 h 484"/>
                  <a:gd name="T104" fmla="*/ 132 w 227"/>
                  <a:gd name="T105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7" h="484">
                    <a:moveTo>
                      <a:pt x="132" y="0"/>
                    </a:moveTo>
                    <a:lnTo>
                      <a:pt x="141" y="20"/>
                    </a:lnTo>
                    <a:lnTo>
                      <a:pt x="149" y="42"/>
                    </a:lnTo>
                    <a:lnTo>
                      <a:pt x="158" y="63"/>
                    </a:lnTo>
                    <a:lnTo>
                      <a:pt x="167" y="84"/>
                    </a:lnTo>
                    <a:lnTo>
                      <a:pt x="175" y="106"/>
                    </a:lnTo>
                    <a:lnTo>
                      <a:pt x="185" y="126"/>
                    </a:lnTo>
                    <a:lnTo>
                      <a:pt x="194" y="148"/>
                    </a:lnTo>
                    <a:lnTo>
                      <a:pt x="203" y="169"/>
                    </a:lnTo>
                    <a:lnTo>
                      <a:pt x="209" y="190"/>
                    </a:lnTo>
                    <a:lnTo>
                      <a:pt x="216" y="210"/>
                    </a:lnTo>
                    <a:lnTo>
                      <a:pt x="221" y="232"/>
                    </a:lnTo>
                    <a:lnTo>
                      <a:pt x="227" y="253"/>
                    </a:lnTo>
                    <a:lnTo>
                      <a:pt x="220" y="270"/>
                    </a:lnTo>
                    <a:lnTo>
                      <a:pt x="212" y="287"/>
                    </a:lnTo>
                    <a:lnTo>
                      <a:pt x="205" y="304"/>
                    </a:lnTo>
                    <a:lnTo>
                      <a:pt x="197" y="320"/>
                    </a:lnTo>
                    <a:lnTo>
                      <a:pt x="189" y="336"/>
                    </a:lnTo>
                    <a:lnTo>
                      <a:pt x="182" y="353"/>
                    </a:lnTo>
                    <a:lnTo>
                      <a:pt x="174" y="370"/>
                    </a:lnTo>
                    <a:lnTo>
                      <a:pt x="167" y="387"/>
                    </a:lnTo>
                    <a:lnTo>
                      <a:pt x="164" y="411"/>
                    </a:lnTo>
                    <a:lnTo>
                      <a:pt x="162" y="435"/>
                    </a:lnTo>
                    <a:lnTo>
                      <a:pt x="158" y="459"/>
                    </a:lnTo>
                    <a:lnTo>
                      <a:pt x="155" y="484"/>
                    </a:lnTo>
                    <a:lnTo>
                      <a:pt x="142" y="479"/>
                    </a:lnTo>
                    <a:lnTo>
                      <a:pt x="130" y="474"/>
                    </a:lnTo>
                    <a:lnTo>
                      <a:pt x="118" y="470"/>
                    </a:lnTo>
                    <a:lnTo>
                      <a:pt x="106" y="464"/>
                    </a:lnTo>
                    <a:lnTo>
                      <a:pt x="94" y="459"/>
                    </a:lnTo>
                    <a:lnTo>
                      <a:pt x="82" y="455"/>
                    </a:lnTo>
                    <a:lnTo>
                      <a:pt x="69" y="450"/>
                    </a:lnTo>
                    <a:lnTo>
                      <a:pt x="57" y="446"/>
                    </a:lnTo>
                    <a:lnTo>
                      <a:pt x="50" y="423"/>
                    </a:lnTo>
                    <a:lnTo>
                      <a:pt x="43" y="401"/>
                    </a:lnTo>
                    <a:lnTo>
                      <a:pt x="36" y="378"/>
                    </a:lnTo>
                    <a:lnTo>
                      <a:pt x="29" y="356"/>
                    </a:lnTo>
                    <a:lnTo>
                      <a:pt x="21" y="333"/>
                    </a:lnTo>
                    <a:lnTo>
                      <a:pt x="14" y="311"/>
                    </a:lnTo>
                    <a:lnTo>
                      <a:pt x="7" y="288"/>
                    </a:lnTo>
                    <a:lnTo>
                      <a:pt x="0" y="266"/>
                    </a:lnTo>
                    <a:lnTo>
                      <a:pt x="8" y="209"/>
                    </a:lnTo>
                    <a:lnTo>
                      <a:pt x="16" y="153"/>
                    </a:lnTo>
                    <a:lnTo>
                      <a:pt x="26" y="96"/>
                    </a:lnTo>
                    <a:lnTo>
                      <a:pt x="34" y="40"/>
                    </a:lnTo>
                    <a:lnTo>
                      <a:pt x="46" y="35"/>
                    </a:lnTo>
                    <a:lnTo>
                      <a:pt x="58" y="31"/>
                    </a:lnTo>
                    <a:lnTo>
                      <a:pt x="70" y="25"/>
                    </a:lnTo>
                    <a:lnTo>
                      <a:pt x="82" y="20"/>
                    </a:lnTo>
                    <a:lnTo>
                      <a:pt x="95" y="15"/>
                    </a:lnTo>
                    <a:lnTo>
                      <a:pt x="106" y="10"/>
                    </a:lnTo>
                    <a:lnTo>
                      <a:pt x="119" y="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003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76"/>
              <p:cNvSpPr>
                <a:spLocks/>
              </p:cNvSpPr>
              <p:nvPr/>
            </p:nvSpPr>
            <p:spPr bwMode="auto">
              <a:xfrm>
                <a:off x="2622" y="2115"/>
                <a:ext cx="102" cy="242"/>
              </a:xfrm>
              <a:custGeom>
                <a:avLst/>
                <a:gdLst>
                  <a:gd name="T0" fmla="*/ 110 w 205"/>
                  <a:gd name="T1" fmla="*/ 0 h 484"/>
                  <a:gd name="T2" fmla="*/ 119 w 205"/>
                  <a:gd name="T3" fmla="*/ 20 h 484"/>
                  <a:gd name="T4" fmla="*/ 127 w 205"/>
                  <a:gd name="T5" fmla="*/ 42 h 484"/>
                  <a:gd name="T6" fmla="*/ 136 w 205"/>
                  <a:gd name="T7" fmla="*/ 63 h 484"/>
                  <a:gd name="T8" fmla="*/ 145 w 205"/>
                  <a:gd name="T9" fmla="*/ 84 h 484"/>
                  <a:gd name="T10" fmla="*/ 153 w 205"/>
                  <a:gd name="T11" fmla="*/ 106 h 484"/>
                  <a:gd name="T12" fmla="*/ 163 w 205"/>
                  <a:gd name="T13" fmla="*/ 126 h 484"/>
                  <a:gd name="T14" fmla="*/ 172 w 205"/>
                  <a:gd name="T15" fmla="*/ 148 h 484"/>
                  <a:gd name="T16" fmla="*/ 181 w 205"/>
                  <a:gd name="T17" fmla="*/ 169 h 484"/>
                  <a:gd name="T18" fmla="*/ 187 w 205"/>
                  <a:gd name="T19" fmla="*/ 190 h 484"/>
                  <a:gd name="T20" fmla="*/ 194 w 205"/>
                  <a:gd name="T21" fmla="*/ 210 h 484"/>
                  <a:gd name="T22" fmla="*/ 199 w 205"/>
                  <a:gd name="T23" fmla="*/ 232 h 484"/>
                  <a:gd name="T24" fmla="*/ 205 w 205"/>
                  <a:gd name="T25" fmla="*/ 253 h 484"/>
                  <a:gd name="T26" fmla="*/ 198 w 205"/>
                  <a:gd name="T27" fmla="*/ 270 h 484"/>
                  <a:gd name="T28" fmla="*/ 190 w 205"/>
                  <a:gd name="T29" fmla="*/ 287 h 484"/>
                  <a:gd name="T30" fmla="*/ 183 w 205"/>
                  <a:gd name="T31" fmla="*/ 304 h 484"/>
                  <a:gd name="T32" fmla="*/ 175 w 205"/>
                  <a:gd name="T33" fmla="*/ 320 h 484"/>
                  <a:gd name="T34" fmla="*/ 167 w 205"/>
                  <a:gd name="T35" fmla="*/ 336 h 484"/>
                  <a:gd name="T36" fmla="*/ 160 w 205"/>
                  <a:gd name="T37" fmla="*/ 353 h 484"/>
                  <a:gd name="T38" fmla="*/ 152 w 205"/>
                  <a:gd name="T39" fmla="*/ 370 h 484"/>
                  <a:gd name="T40" fmla="*/ 145 w 205"/>
                  <a:gd name="T41" fmla="*/ 387 h 484"/>
                  <a:gd name="T42" fmla="*/ 142 w 205"/>
                  <a:gd name="T43" fmla="*/ 411 h 484"/>
                  <a:gd name="T44" fmla="*/ 140 w 205"/>
                  <a:gd name="T45" fmla="*/ 435 h 484"/>
                  <a:gd name="T46" fmla="*/ 136 w 205"/>
                  <a:gd name="T47" fmla="*/ 459 h 484"/>
                  <a:gd name="T48" fmla="*/ 133 w 205"/>
                  <a:gd name="T49" fmla="*/ 484 h 484"/>
                  <a:gd name="T50" fmla="*/ 121 w 205"/>
                  <a:gd name="T51" fmla="*/ 478 h 484"/>
                  <a:gd name="T52" fmla="*/ 111 w 205"/>
                  <a:gd name="T53" fmla="*/ 472 h 484"/>
                  <a:gd name="T54" fmla="*/ 99 w 205"/>
                  <a:gd name="T55" fmla="*/ 467 h 484"/>
                  <a:gd name="T56" fmla="*/ 88 w 205"/>
                  <a:gd name="T57" fmla="*/ 462 h 484"/>
                  <a:gd name="T58" fmla="*/ 76 w 205"/>
                  <a:gd name="T59" fmla="*/ 456 h 484"/>
                  <a:gd name="T60" fmla="*/ 66 w 205"/>
                  <a:gd name="T61" fmla="*/ 451 h 484"/>
                  <a:gd name="T62" fmla="*/ 54 w 205"/>
                  <a:gd name="T63" fmla="*/ 446 h 484"/>
                  <a:gd name="T64" fmla="*/ 43 w 205"/>
                  <a:gd name="T65" fmla="*/ 440 h 484"/>
                  <a:gd name="T66" fmla="*/ 37 w 205"/>
                  <a:gd name="T67" fmla="*/ 418 h 484"/>
                  <a:gd name="T68" fmla="*/ 32 w 205"/>
                  <a:gd name="T69" fmla="*/ 396 h 484"/>
                  <a:gd name="T70" fmla="*/ 27 w 205"/>
                  <a:gd name="T71" fmla="*/ 374 h 484"/>
                  <a:gd name="T72" fmla="*/ 22 w 205"/>
                  <a:gd name="T73" fmla="*/ 352 h 484"/>
                  <a:gd name="T74" fmla="*/ 16 w 205"/>
                  <a:gd name="T75" fmla="*/ 331 h 484"/>
                  <a:gd name="T76" fmla="*/ 10 w 205"/>
                  <a:gd name="T77" fmla="*/ 310 h 484"/>
                  <a:gd name="T78" fmla="*/ 6 w 205"/>
                  <a:gd name="T79" fmla="*/ 288 h 484"/>
                  <a:gd name="T80" fmla="*/ 0 w 205"/>
                  <a:gd name="T81" fmla="*/ 266 h 484"/>
                  <a:gd name="T82" fmla="*/ 6 w 205"/>
                  <a:gd name="T83" fmla="*/ 210 h 484"/>
                  <a:gd name="T84" fmla="*/ 13 w 205"/>
                  <a:gd name="T85" fmla="*/ 155 h 484"/>
                  <a:gd name="T86" fmla="*/ 19 w 205"/>
                  <a:gd name="T87" fmla="*/ 100 h 484"/>
                  <a:gd name="T88" fmla="*/ 24 w 205"/>
                  <a:gd name="T89" fmla="*/ 44 h 484"/>
                  <a:gd name="T90" fmla="*/ 35 w 205"/>
                  <a:gd name="T91" fmla="*/ 39 h 484"/>
                  <a:gd name="T92" fmla="*/ 45 w 205"/>
                  <a:gd name="T93" fmla="*/ 33 h 484"/>
                  <a:gd name="T94" fmla="*/ 55 w 205"/>
                  <a:gd name="T95" fmla="*/ 27 h 484"/>
                  <a:gd name="T96" fmla="*/ 67 w 205"/>
                  <a:gd name="T97" fmla="*/ 21 h 484"/>
                  <a:gd name="T98" fmla="*/ 77 w 205"/>
                  <a:gd name="T99" fmla="*/ 17 h 484"/>
                  <a:gd name="T100" fmla="*/ 88 w 205"/>
                  <a:gd name="T101" fmla="*/ 11 h 484"/>
                  <a:gd name="T102" fmla="*/ 99 w 205"/>
                  <a:gd name="T103" fmla="*/ 5 h 484"/>
                  <a:gd name="T104" fmla="*/ 110 w 205"/>
                  <a:gd name="T105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484">
                    <a:moveTo>
                      <a:pt x="110" y="0"/>
                    </a:moveTo>
                    <a:lnTo>
                      <a:pt x="119" y="20"/>
                    </a:lnTo>
                    <a:lnTo>
                      <a:pt x="127" y="42"/>
                    </a:lnTo>
                    <a:lnTo>
                      <a:pt x="136" y="63"/>
                    </a:lnTo>
                    <a:lnTo>
                      <a:pt x="145" y="84"/>
                    </a:lnTo>
                    <a:lnTo>
                      <a:pt x="153" y="106"/>
                    </a:lnTo>
                    <a:lnTo>
                      <a:pt x="163" y="126"/>
                    </a:lnTo>
                    <a:lnTo>
                      <a:pt x="172" y="148"/>
                    </a:lnTo>
                    <a:lnTo>
                      <a:pt x="181" y="169"/>
                    </a:lnTo>
                    <a:lnTo>
                      <a:pt x="187" y="190"/>
                    </a:lnTo>
                    <a:lnTo>
                      <a:pt x="194" y="210"/>
                    </a:lnTo>
                    <a:lnTo>
                      <a:pt x="199" y="232"/>
                    </a:lnTo>
                    <a:lnTo>
                      <a:pt x="205" y="253"/>
                    </a:lnTo>
                    <a:lnTo>
                      <a:pt x="198" y="270"/>
                    </a:lnTo>
                    <a:lnTo>
                      <a:pt x="190" y="287"/>
                    </a:lnTo>
                    <a:lnTo>
                      <a:pt x="183" y="304"/>
                    </a:lnTo>
                    <a:lnTo>
                      <a:pt x="175" y="320"/>
                    </a:lnTo>
                    <a:lnTo>
                      <a:pt x="167" y="336"/>
                    </a:lnTo>
                    <a:lnTo>
                      <a:pt x="160" y="353"/>
                    </a:lnTo>
                    <a:lnTo>
                      <a:pt x="152" y="370"/>
                    </a:lnTo>
                    <a:lnTo>
                      <a:pt x="145" y="387"/>
                    </a:lnTo>
                    <a:lnTo>
                      <a:pt x="142" y="411"/>
                    </a:lnTo>
                    <a:lnTo>
                      <a:pt x="140" y="435"/>
                    </a:lnTo>
                    <a:lnTo>
                      <a:pt x="136" y="459"/>
                    </a:lnTo>
                    <a:lnTo>
                      <a:pt x="133" y="484"/>
                    </a:lnTo>
                    <a:lnTo>
                      <a:pt x="121" y="478"/>
                    </a:lnTo>
                    <a:lnTo>
                      <a:pt x="111" y="472"/>
                    </a:lnTo>
                    <a:lnTo>
                      <a:pt x="99" y="467"/>
                    </a:lnTo>
                    <a:lnTo>
                      <a:pt x="88" y="462"/>
                    </a:lnTo>
                    <a:lnTo>
                      <a:pt x="76" y="456"/>
                    </a:lnTo>
                    <a:lnTo>
                      <a:pt x="66" y="451"/>
                    </a:lnTo>
                    <a:lnTo>
                      <a:pt x="54" y="446"/>
                    </a:lnTo>
                    <a:lnTo>
                      <a:pt x="43" y="440"/>
                    </a:lnTo>
                    <a:lnTo>
                      <a:pt x="37" y="418"/>
                    </a:lnTo>
                    <a:lnTo>
                      <a:pt x="32" y="396"/>
                    </a:lnTo>
                    <a:lnTo>
                      <a:pt x="27" y="374"/>
                    </a:lnTo>
                    <a:lnTo>
                      <a:pt x="22" y="352"/>
                    </a:lnTo>
                    <a:lnTo>
                      <a:pt x="16" y="331"/>
                    </a:lnTo>
                    <a:lnTo>
                      <a:pt x="10" y="310"/>
                    </a:lnTo>
                    <a:lnTo>
                      <a:pt x="6" y="288"/>
                    </a:lnTo>
                    <a:lnTo>
                      <a:pt x="0" y="266"/>
                    </a:lnTo>
                    <a:lnTo>
                      <a:pt x="6" y="210"/>
                    </a:lnTo>
                    <a:lnTo>
                      <a:pt x="13" y="155"/>
                    </a:lnTo>
                    <a:lnTo>
                      <a:pt x="19" y="100"/>
                    </a:lnTo>
                    <a:lnTo>
                      <a:pt x="24" y="44"/>
                    </a:lnTo>
                    <a:lnTo>
                      <a:pt x="35" y="39"/>
                    </a:lnTo>
                    <a:lnTo>
                      <a:pt x="45" y="33"/>
                    </a:lnTo>
                    <a:lnTo>
                      <a:pt x="55" y="27"/>
                    </a:lnTo>
                    <a:lnTo>
                      <a:pt x="67" y="21"/>
                    </a:lnTo>
                    <a:lnTo>
                      <a:pt x="77" y="17"/>
                    </a:lnTo>
                    <a:lnTo>
                      <a:pt x="88" y="11"/>
                    </a:lnTo>
                    <a:lnTo>
                      <a:pt x="99" y="5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113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77"/>
              <p:cNvSpPr>
                <a:spLocks/>
              </p:cNvSpPr>
              <p:nvPr/>
            </p:nvSpPr>
            <p:spPr bwMode="auto">
              <a:xfrm>
                <a:off x="2633" y="2115"/>
                <a:ext cx="91" cy="242"/>
              </a:xfrm>
              <a:custGeom>
                <a:avLst/>
                <a:gdLst>
                  <a:gd name="T0" fmla="*/ 87 w 182"/>
                  <a:gd name="T1" fmla="*/ 0 h 484"/>
                  <a:gd name="T2" fmla="*/ 96 w 182"/>
                  <a:gd name="T3" fmla="*/ 20 h 484"/>
                  <a:gd name="T4" fmla="*/ 104 w 182"/>
                  <a:gd name="T5" fmla="*/ 42 h 484"/>
                  <a:gd name="T6" fmla="*/ 113 w 182"/>
                  <a:gd name="T7" fmla="*/ 63 h 484"/>
                  <a:gd name="T8" fmla="*/ 122 w 182"/>
                  <a:gd name="T9" fmla="*/ 84 h 484"/>
                  <a:gd name="T10" fmla="*/ 130 w 182"/>
                  <a:gd name="T11" fmla="*/ 106 h 484"/>
                  <a:gd name="T12" fmla="*/ 140 w 182"/>
                  <a:gd name="T13" fmla="*/ 126 h 484"/>
                  <a:gd name="T14" fmla="*/ 149 w 182"/>
                  <a:gd name="T15" fmla="*/ 148 h 484"/>
                  <a:gd name="T16" fmla="*/ 158 w 182"/>
                  <a:gd name="T17" fmla="*/ 169 h 484"/>
                  <a:gd name="T18" fmla="*/ 164 w 182"/>
                  <a:gd name="T19" fmla="*/ 190 h 484"/>
                  <a:gd name="T20" fmla="*/ 171 w 182"/>
                  <a:gd name="T21" fmla="*/ 210 h 484"/>
                  <a:gd name="T22" fmla="*/ 176 w 182"/>
                  <a:gd name="T23" fmla="*/ 232 h 484"/>
                  <a:gd name="T24" fmla="*/ 182 w 182"/>
                  <a:gd name="T25" fmla="*/ 253 h 484"/>
                  <a:gd name="T26" fmla="*/ 175 w 182"/>
                  <a:gd name="T27" fmla="*/ 270 h 484"/>
                  <a:gd name="T28" fmla="*/ 167 w 182"/>
                  <a:gd name="T29" fmla="*/ 287 h 484"/>
                  <a:gd name="T30" fmla="*/ 160 w 182"/>
                  <a:gd name="T31" fmla="*/ 304 h 484"/>
                  <a:gd name="T32" fmla="*/ 152 w 182"/>
                  <a:gd name="T33" fmla="*/ 320 h 484"/>
                  <a:gd name="T34" fmla="*/ 144 w 182"/>
                  <a:gd name="T35" fmla="*/ 336 h 484"/>
                  <a:gd name="T36" fmla="*/ 137 w 182"/>
                  <a:gd name="T37" fmla="*/ 353 h 484"/>
                  <a:gd name="T38" fmla="*/ 129 w 182"/>
                  <a:gd name="T39" fmla="*/ 370 h 484"/>
                  <a:gd name="T40" fmla="*/ 122 w 182"/>
                  <a:gd name="T41" fmla="*/ 387 h 484"/>
                  <a:gd name="T42" fmla="*/ 119 w 182"/>
                  <a:gd name="T43" fmla="*/ 411 h 484"/>
                  <a:gd name="T44" fmla="*/ 117 w 182"/>
                  <a:gd name="T45" fmla="*/ 435 h 484"/>
                  <a:gd name="T46" fmla="*/ 113 w 182"/>
                  <a:gd name="T47" fmla="*/ 459 h 484"/>
                  <a:gd name="T48" fmla="*/ 110 w 182"/>
                  <a:gd name="T49" fmla="*/ 484 h 484"/>
                  <a:gd name="T50" fmla="*/ 99 w 182"/>
                  <a:gd name="T51" fmla="*/ 478 h 484"/>
                  <a:gd name="T52" fmla="*/ 90 w 182"/>
                  <a:gd name="T53" fmla="*/ 471 h 484"/>
                  <a:gd name="T54" fmla="*/ 80 w 182"/>
                  <a:gd name="T55" fmla="*/ 465 h 484"/>
                  <a:gd name="T56" fmla="*/ 69 w 182"/>
                  <a:gd name="T57" fmla="*/ 458 h 484"/>
                  <a:gd name="T58" fmla="*/ 59 w 182"/>
                  <a:gd name="T59" fmla="*/ 452 h 484"/>
                  <a:gd name="T60" fmla="*/ 49 w 182"/>
                  <a:gd name="T61" fmla="*/ 447 h 484"/>
                  <a:gd name="T62" fmla="*/ 38 w 182"/>
                  <a:gd name="T63" fmla="*/ 440 h 484"/>
                  <a:gd name="T64" fmla="*/ 28 w 182"/>
                  <a:gd name="T65" fmla="*/ 434 h 484"/>
                  <a:gd name="T66" fmla="*/ 21 w 182"/>
                  <a:gd name="T67" fmla="*/ 391 h 484"/>
                  <a:gd name="T68" fmla="*/ 14 w 182"/>
                  <a:gd name="T69" fmla="*/ 350 h 484"/>
                  <a:gd name="T70" fmla="*/ 7 w 182"/>
                  <a:gd name="T71" fmla="*/ 308 h 484"/>
                  <a:gd name="T72" fmla="*/ 0 w 182"/>
                  <a:gd name="T73" fmla="*/ 266 h 484"/>
                  <a:gd name="T74" fmla="*/ 2 w 182"/>
                  <a:gd name="T75" fmla="*/ 212 h 484"/>
                  <a:gd name="T76" fmla="*/ 6 w 182"/>
                  <a:gd name="T77" fmla="*/ 156 h 484"/>
                  <a:gd name="T78" fmla="*/ 9 w 182"/>
                  <a:gd name="T79" fmla="*/ 102 h 484"/>
                  <a:gd name="T80" fmla="*/ 13 w 182"/>
                  <a:gd name="T81" fmla="*/ 48 h 484"/>
                  <a:gd name="T82" fmla="*/ 22 w 182"/>
                  <a:gd name="T83" fmla="*/ 42 h 484"/>
                  <a:gd name="T84" fmla="*/ 31 w 182"/>
                  <a:gd name="T85" fmla="*/ 35 h 484"/>
                  <a:gd name="T86" fmla="*/ 40 w 182"/>
                  <a:gd name="T87" fmla="*/ 29 h 484"/>
                  <a:gd name="T88" fmla="*/ 50 w 182"/>
                  <a:gd name="T89" fmla="*/ 24 h 484"/>
                  <a:gd name="T90" fmla="*/ 59 w 182"/>
                  <a:gd name="T91" fmla="*/ 18 h 484"/>
                  <a:gd name="T92" fmla="*/ 68 w 182"/>
                  <a:gd name="T93" fmla="*/ 11 h 484"/>
                  <a:gd name="T94" fmla="*/ 77 w 182"/>
                  <a:gd name="T95" fmla="*/ 5 h 484"/>
                  <a:gd name="T96" fmla="*/ 87 w 182"/>
                  <a:gd name="T9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2" h="484">
                    <a:moveTo>
                      <a:pt x="87" y="0"/>
                    </a:moveTo>
                    <a:lnTo>
                      <a:pt x="96" y="20"/>
                    </a:lnTo>
                    <a:lnTo>
                      <a:pt x="104" y="42"/>
                    </a:lnTo>
                    <a:lnTo>
                      <a:pt x="113" y="63"/>
                    </a:lnTo>
                    <a:lnTo>
                      <a:pt x="122" y="84"/>
                    </a:lnTo>
                    <a:lnTo>
                      <a:pt x="130" y="106"/>
                    </a:lnTo>
                    <a:lnTo>
                      <a:pt x="140" y="126"/>
                    </a:lnTo>
                    <a:lnTo>
                      <a:pt x="149" y="148"/>
                    </a:lnTo>
                    <a:lnTo>
                      <a:pt x="158" y="169"/>
                    </a:lnTo>
                    <a:lnTo>
                      <a:pt x="164" y="190"/>
                    </a:lnTo>
                    <a:lnTo>
                      <a:pt x="171" y="210"/>
                    </a:lnTo>
                    <a:lnTo>
                      <a:pt x="176" y="232"/>
                    </a:lnTo>
                    <a:lnTo>
                      <a:pt x="182" y="253"/>
                    </a:lnTo>
                    <a:lnTo>
                      <a:pt x="175" y="270"/>
                    </a:lnTo>
                    <a:lnTo>
                      <a:pt x="167" y="287"/>
                    </a:lnTo>
                    <a:lnTo>
                      <a:pt x="160" y="304"/>
                    </a:lnTo>
                    <a:lnTo>
                      <a:pt x="152" y="320"/>
                    </a:lnTo>
                    <a:lnTo>
                      <a:pt x="144" y="336"/>
                    </a:lnTo>
                    <a:lnTo>
                      <a:pt x="137" y="353"/>
                    </a:lnTo>
                    <a:lnTo>
                      <a:pt x="129" y="370"/>
                    </a:lnTo>
                    <a:lnTo>
                      <a:pt x="122" y="387"/>
                    </a:lnTo>
                    <a:lnTo>
                      <a:pt x="119" y="411"/>
                    </a:lnTo>
                    <a:lnTo>
                      <a:pt x="117" y="435"/>
                    </a:lnTo>
                    <a:lnTo>
                      <a:pt x="113" y="459"/>
                    </a:lnTo>
                    <a:lnTo>
                      <a:pt x="110" y="484"/>
                    </a:lnTo>
                    <a:lnTo>
                      <a:pt x="99" y="478"/>
                    </a:lnTo>
                    <a:lnTo>
                      <a:pt x="90" y="471"/>
                    </a:lnTo>
                    <a:lnTo>
                      <a:pt x="80" y="465"/>
                    </a:lnTo>
                    <a:lnTo>
                      <a:pt x="69" y="458"/>
                    </a:lnTo>
                    <a:lnTo>
                      <a:pt x="59" y="452"/>
                    </a:lnTo>
                    <a:lnTo>
                      <a:pt x="49" y="447"/>
                    </a:lnTo>
                    <a:lnTo>
                      <a:pt x="38" y="440"/>
                    </a:lnTo>
                    <a:lnTo>
                      <a:pt x="28" y="434"/>
                    </a:lnTo>
                    <a:lnTo>
                      <a:pt x="21" y="391"/>
                    </a:lnTo>
                    <a:lnTo>
                      <a:pt x="14" y="350"/>
                    </a:lnTo>
                    <a:lnTo>
                      <a:pt x="7" y="308"/>
                    </a:lnTo>
                    <a:lnTo>
                      <a:pt x="0" y="266"/>
                    </a:lnTo>
                    <a:lnTo>
                      <a:pt x="2" y="212"/>
                    </a:lnTo>
                    <a:lnTo>
                      <a:pt x="6" y="156"/>
                    </a:lnTo>
                    <a:lnTo>
                      <a:pt x="9" y="102"/>
                    </a:lnTo>
                    <a:lnTo>
                      <a:pt x="13" y="48"/>
                    </a:lnTo>
                    <a:lnTo>
                      <a:pt x="22" y="42"/>
                    </a:lnTo>
                    <a:lnTo>
                      <a:pt x="31" y="35"/>
                    </a:lnTo>
                    <a:lnTo>
                      <a:pt x="40" y="29"/>
                    </a:lnTo>
                    <a:lnTo>
                      <a:pt x="50" y="24"/>
                    </a:lnTo>
                    <a:lnTo>
                      <a:pt x="59" y="18"/>
                    </a:lnTo>
                    <a:lnTo>
                      <a:pt x="68" y="11"/>
                    </a:lnTo>
                    <a:lnTo>
                      <a:pt x="77" y="5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23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78"/>
              <p:cNvSpPr>
                <a:spLocks/>
              </p:cNvSpPr>
              <p:nvPr/>
            </p:nvSpPr>
            <p:spPr bwMode="auto">
              <a:xfrm>
                <a:off x="2644" y="2115"/>
                <a:ext cx="80" cy="242"/>
              </a:xfrm>
              <a:custGeom>
                <a:avLst/>
                <a:gdLst>
                  <a:gd name="T0" fmla="*/ 65 w 160"/>
                  <a:gd name="T1" fmla="*/ 0 h 484"/>
                  <a:gd name="T2" fmla="*/ 74 w 160"/>
                  <a:gd name="T3" fmla="*/ 20 h 484"/>
                  <a:gd name="T4" fmla="*/ 82 w 160"/>
                  <a:gd name="T5" fmla="*/ 42 h 484"/>
                  <a:gd name="T6" fmla="*/ 91 w 160"/>
                  <a:gd name="T7" fmla="*/ 63 h 484"/>
                  <a:gd name="T8" fmla="*/ 100 w 160"/>
                  <a:gd name="T9" fmla="*/ 84 h 484"/>
                  <a:gd name="T10" fmla="*/ 108 w 160"/>
                  <a:gd name="T11" fmla="*/ 106 h 484"/>
                  <a:gd name="T12" fmla="*/ 118 w 160"/>
                  <a:gd name="T13" fmla="*/ 126 h 484"/>
                  <a:gd name="T14" fmla="*/ 127 w 160"/>
                  <a:gd name="T15" fmla="*/ 148 h 484"/>
                  <a:gd name="T16" fmla="*/ 136 w 160"/>
                  <a:gd name="T17" fmla="*/ 169 h 484"/>
                  <a:gd name="T18" fmla="*/ 142 w 160"/>
                  <a:gd name="T19" fmla="*/ 190 h 484"/>
                  <a:gd name="T20" fmla="*/ 149 w 160"/>
                  <a:gd name="T21" fmla="*/ 210 h 484"/>
                  <a:gd name="T22" fmla="*/ 154 w 160"/>
                  <a:gd name="T23" fmla="*/ 232 h 484"/>
                  <a:gd name="T24" fmla="*/ 160 w 160"/>
                  <a:gd name="T25" fmla="*/ 253 h 484"/>
                  <a:gd name="T26" fmla="*/ 153 w 160"/>
                  <a:gd name="T27" fmla="*/ 270 h 484"/>
                  <a:gd name="T28" fmla="*/ 145 w 160"/>
                  <a:gd name="T29" fmla="*/ 287 h 484"/>
                  <a:gd name="T30" fmla="*/ 138 w 160"/>
                  <a:gd name="T31" fmla="*/ 304 h 484"/>
                  <a:gd name="T32" fmla="*/ 130 w 160"/>
                  <a:gd name="T33" fmla="*/ 320 h 484"/>
                  <a:gd name="T34" fmla="*/ 122 w 160"/>
                  <a:gd name="T35" fmla="*/ 336 h 484"/>
                  <a:gd name="T36" fmla="*/ 115 w 160"/>
                  <a:gd name="T37" fmla="*/ 353 h 484"/>
                  <a:gd name="T38" fmla="*/ 107 w 160"/>
                  <a:gd name="T39" fmla="*/ 370 h 484"/>
                  <a:gd name="T40" fmla="*/ 100 w 160"/>
                  <a:gd name="T41" fmla="*/ 387 h 484"/>
                  <a:gd name="T42" fmla="*/ 97 w 160"/>
                  <a:gd name="T43" fmla="*/ 411 h 484"/>
                  <a:gd name="T44" fmla="*/ 95 w 160"/>
                  <a:gd name="T45" fmla="*/ 435 h 484"/>
                  <a:gd name="T46" fmla="*/ 91 w 160"/>
                  <a:gd name="T47" fmla="*/ 459 h 484"/>
                  <a:gd name="T48" fmla="*/ 88 w 160"/>
                  <a:gd name="T49" fmla="*/ 484 h 484"/>
                  <a:gd name="T50" fmla="*/ 78 w 160"/>
                  <a:gd name="T51" fmla="*/ 477 h 484"/>
                  <a:gd name="T52" fmla="*/ 69 w 160"/>
                  <a:gd name="T53" fmla="*/ 470 h 484"/>
                  <a:gd name="T54" fmla="*/ 60 w 160"/>
                  <a:gd name="T55" fmla="*/ 463 h 484"/>
                  <a:gd name="T56" fmla="*/ 51 w 160"/>
                  <a:gd name="T57" fmla="*/ 456 h 484"/>
                  <a:gd name="T58" fmla="*/ 42 w 160"/>
                  <a:gd name="T59" fmla="*/ 449 h 484"/>
                  <a:gd name="T60" fmla="*/ 31 w 160"/>
                  <a:gd name="T61" fmla="*/ 442 h 484"/>
                  <a:gd name="T62" fmla="*/ 22 w 160"/>
                  <a:gd name="T63" fmla="*/ 435 h 484"/>
                  <a:gd name="T64" fmla="*/ 13 w 160"/>
                  <a:gd name="T65" fmla="*/ 428 h 484"/>
                  <a:gd name="T66" fmla="*/ 10 w 160"/>
                  <a:gd name="T67" fmla="*/ 388 h 484"/>
                  <a:gd name="T68" fmla="*/ 7 w 160"/>
                  <a:gd name="T69" fmla="*/ 346 h 484"/>
                  <a:gd name="T70" fmla="*/ 3 w 160"/>
                  <a:gd name="T71" fmla="*/ 306 h 484"/>
                  <a:gd name="T72" fmla="*/ 0 w 160"/>
                  <a:gd name="T73" fmla="*/ 266 h 484"/>
                  <a:gd name="T74" fmla="*/ 1 w 160"/>
                  <a:gd name="T75" fmla="*/ 213 h 484"/>
                  <a:gd name="T76" fmla="*/ 2 w 160"/>
                  <a:gd name="T77" fmla="*/ 159 h 484"/>
                  <a:gd name="T78" fmla="*/ 2 w 160"/>
                  <a:gd name="T79" fmla="*/ 106 h 484"/>
                  <a:gd name="T80" fmla="*/ 3 w 160"/>
                  <a:gd name="T81" fmla="*/ 53 h 484"/>
                  <a:gd name="T82" fmla="*/ 10 w 160"/>
                  <a:gd name="T83" fmla="*/ 46 h 484"/>
                  <a:gd name="T84" fmla="*/ 18 w 160"/>
                  <a:gd name="T85" fmla="*/ 39 h 484"/>
                  <a:gd name="T86" fmla="*/ 25 w 160"/>
                  <a:gd name="T87" fmla="*/ 32 h 484"/>
                  <a:gd name="T88" fmla="*/ 33 w 160"/>
                  <a:gd name="T89" fmla="*/ 26 h 484"/>
                  <a:gd name="T90" fmla="*/ 42 w 160"/>
                  <a:gd name="T91" fmla="*/ 19 h 484"/>
                  <a:gd name="T92" fmla="*/ 50 w 160"/>
                  <a:gd name="T93" fmla="*/ 12 h 484"/>
                  <a:gd name="T94" fmla="*/ 56 w 160"/>
                  <a:gd name="T95" fmla="*/ 6 h 484"/>
                  <a:gd name="T96" fmla="*/ 65 w 160"/>
                  <a:gd name="T9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484">
                    <a:moveTo>
                      <a:pt x="65" y="0"/>
                    </a:moveTo>
                    <a:lnTo>
                      <a:pt x="74" y="20"/>
                    </a:lnTo>
                    <a:lnTo>
                      <a:pt x="82" y="42"/>
                    </a:lnTo>
                    <a:lnTo>
                      <a:pt x="91" y="63"/>
                    </a:lnTo>
                    <a:lnTo>
                      <a:pt x="100" y="84"/>
                    </a:lnTo>
                    <a:lnTo>
                      <a:pt x="108" y="106"/>
                    </a:lnTo>
                    <a:lnTo>
                      <a:pt x="118" y="126"/>
                    </a:lnTo>
                    <a:lnTo>
                      <a:pt x="127" y="148"/>
                    </a:lnTo>
                    <a:lnTo>
                      <a:pt x="136" y="169"/>
                    </a:lnTo>
                    <a:lnTo>
                      <a:pt x="142" y="190"/>
                    </a:lnTo>
                    <a:lnTo>
                      <a:pt x="149" y="210"/>
                    </a:lnTo>
                    <a:lnTo>
                      <a:pt x="154" y="232"/>
                    </a:lnTo>
                    <a:lnTo>
                      <a:pt x="160" y="253"/>
                    </a:lnTo>
                    <a:lnTo>
                      <a:pt x="153" y="270"/>
                    </a:lnTo>
                    <a:lnTo>
                      <a:pt x="145" y="287"/>
                    </a:lnTo>
                    <a:lnTo>
                      <a:pt x="138" y="304"/>
                    </a:lnTo>
                    <a:lnTo>
                      <a:pt x="130" y="320"/>
                    </a:lnTo>
                    <a:lnTo>
                      <a:pt x="122" y="336"/>
                    </a:lnTo>
                    <a:lnTo>
                      <a:pt x="115" y="353"/>
                    </a:lnTo>
                    <a:lnTo>
                      <a:pt x="107" y="370"/>
                    </a:lnTo>
                    <a:lnTo>
                      <a:pt x="100" y="387"/>
                    </a:lnTo>
                    <a:lnTo>
                      <a:pt x="97" y="411"/>
                    </a:lnTo>
                    <a:lnTo>
                      <a:pt x="95" y="435"/>
                    </a:lnTo>
                    <a:lnTo>
                      <a:pt x="91" y="459"/>
                    </a:lnTo>
                    <a:lnTo>
                      <a:pt x="88" y="484"/>
                    </a:lnTo>
                    <a:lnTo>
                      <a:pt x="78" y="477"/>
                    </a:lnTo>
                    <a:lnTo>
                      <a:pt x="69" y="470"/>
                    </a:lnTo>
                    <a:lnTo>
                      <a:pt x="60" y="463"/>
                    </a:lnTo>
                    <a:lnTo>
                      <a:pt x="51" y="456"/>
                    </a:lnTo>
                    <a:lnTo>
                      <a:pt x="42" y="449"/>
                    </a:lnTo>
                    <a:lnTo>
                      <a:pt x="31" y="442"/>
                    </a:lnTo>
                    <a:lnTo>
                      <a:pt x="22" y="435"/>
                    </a:lnTo>
                    <a:lnTo>
                      <a:pt x="13" y="428"/>
                    </a:lnTo>
                    <a:lnTo>
                      <a:pt x="10" y="388"/>
                    </a:lnTo>
                    <a:lnTo>
                      <a:pt x="7" y="346"/>
                    </a:lnTo>
                    <a:lnTo>
                      <a:pt x="3" y="306"/>
                    </a:lnTo>
                    <a:lnTo>
                      <a:pt x="0" y="266"/>
                    </a:lnTo>
                    <a:lnTo>
                      <a:pt x="1" y="213"/>
                    </a:lnTo>
                    <a:lnTo>
                      <a:pt x="2" y="159"/>
                    </a:lnTo>
                    <a:lnTo>
                      <a:pt x="2" y="106"/>
                    </a:lnTo>
                    <a:lnTo>
                      <a:pt x="3" y="53"/>
                    </a:lnTo>
                    <a:lnTo>
                      <a:pt x="10" y="46"/>
                    </a:lnTo>
                    <a:lnTo>
                      <a:pt x="18" y="39"/>
                    </a:lnTo>
                    <a:lnTo>
                      <a:pt x="25" y="32"/>
                    </a:lnTo>
                    <a:lnTo>
                      <a:pt x="33" y="26"/>
                    </a:lnTo>
                    <a:lnTo>
                      <a:pt x="42" y="19"/>
                    </a:lnTo>
                    <a:lnTo>
                      <a:pt x="50" y="12"/>
                    </a:lnTo>
                    <a:lnTo>
                      <a:pt x="56" y="6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53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79"/>
              <p:cNvSpPr>
                <a:spLocks/>
              </p:cNvSpPr>
              <p:nvPr/>
            </p:nvSpPr>
            <p:spPr bwMode="auto">
              <a:xfrm>
                <a:off x="2652" y="2115"/>
                <a:ext cx="72" cy="242"/>
              </a:xfrm>
              <a:custGeom>
                <a:avLst/>
                <a:gdLst>
                  <a:gd name="T0" fmla="*/ 50 w 145"/>
                  <a:gd name="T1" fmla="*/ 0 h 484"/>
                  <a:gd name="T2" fmla="*/ 59 w 145"/>
                  <a:gd name="T3" fmla="*/ 20 h 484"/>
                  <a:gd name="T4" fmla="*/ 67 w 145"/>
                  <a:gd name="T5" fmla="*/ 42 h 484"/>
                  <a:gd name="T6" fmla="*/ 76 w 145"/>
                  <a:gd name="T7" fmla="*/ 63 h 484"/>
                  <a:gd name="T8" fmla="*/ 85 w 145"/>
                  <a:gd name="T9" fmla="*/ 84 h 484"/>
                  <a:gd name="T10" fmla="*/ 93 w 145"/>
                  <a:gd name="T11" fmla="*/ 106 h 484"/>
                  <a:gd name="T12" fmla="*/ 103 w 145"/>
                  <a:gd name="T13" fmla="*/ 126 h 484"/>
                  <a:gd name="T14" fmla="*/ 112 w 145"/>
                  <a:gd name="T15" fmla="*/ 148 h 484"/>
                  <a:gd name="T16" fmla="*/ 121 w 145"/>
                  <a:gd name="T17" fmla="*/ 169 h 484"/>
                  <a:gd name="T18" fmla="*/ 127 w 145"/>
                  <a:gd name="T19" fmla="*/ 190 h 484"/>
                  <a:gd name="T20" fmla="*/ 134 w 145"/>
                  <a:gd name="T21" fmla="*/ 210 h 484"/>
                  <a:gd name="T22" fmla="*/ 139 w 145"/>
                  <a:gd name="T23" fmla="*/ 232 h 484"/>
                  <a:gd name="T24" fmla="*/ 145 w 145"/>
                  <a:gd name="T25" fmla="*/ 253 h 484"/>
                  <a:gd name="T26" fmla="*/ 138 w 145"/>
                  <a:gd name="T27" fmla="*/ 270 h 484"/>
                  <a:gd name="T28" fmla="*/ 130 w 145"/>
                  <a:gd name="T29" fmla="*/ 287 h 484"/>
                  <a:gd name="T30" fmla="*/ 123 w 145"/>
                  <a:gd name="T31" fmla="*/ 304 h 484"/>
                  <a:gd name="T32" fmla="*/ 115 w 145"/>
                  <a:gd name="T33" fmla="*/ 320 h 484"/>
                  <a:gd name="T34" fmla="*/ 107 w 145"/>
                  <a:gd name="T35" fmla="*/ 336 h 484"/>
                  <a:gd name="T36" fmla="*/ 100 w 145"/>
                  <a:gd name="T37" fmla="*/ 353 h 484"/>
                  <a:gd name="T38" fmla="*/ 92 w 145"/>
                  <a:gd name="T39" fmla="*/ 370 h 484"/>
                  <a:gd name="T40" fmla="*/ 85 w 145"/>
                  <a:gd name="T41" fmla="*/ 387 h 484"/>
                  <a:gd name="T42" fmla="*/ 82 w 145"/>
                  <a:gd name="T43" fmla="*/ 411 h 484"/>
                  <a:gd name="T44" fmla="*/ 80 w 145"/>
                  <a:gd name="T45" fmla="*/ 435 h 484"/>
                  <a:gd name="T46" fmla="*/ 76 w 145"/>
                  <a:gd name="T47" fmla="*/ 459 h 484"/>
                  <a:gd name="T48" fmla="*/ 73 w 145"/>
                  <a:gd name="T49" fmla="*/ 484 h 484"/>
                  <a:gd name="T50" fmla="*/ 65 w 145"/>
                  <a:gd name="T51" fmla="*/ 476 h 484"/>
                  <a:gd name="T52" fmla="*/ 56 w 145"/>
                  <a:gd name="T53" fmla="*/ 469 h 484"/>
                  <a:gd name="T54" fmla="*/ 48 w 145"/>
                  <a:gd name="T55" fmla="*/ 461 h 484"/>
                  <a:gd name="T56" fmla="*/ 39 w 145"/>
                  <a:gd name="T57" fmla="*/ 452 h 484"/>
                  <a:gd name="T58" fmla="*/ 31 w 145"/>
                  <a:gd name="T59" fmla="*/ 446 h 484"/>
                  <a:gd name="T60" fmla="*/ 23 w 145"/>
                  <a:gd name="T61" fmla="*/ 438 h 484"/>
                  <a:gd name="T62" fmla="*/ 14 w 145"/>
                  <a:gd name="T63" fmla="*/ 431 h 484"/>
                  <a:gd name="T64" fmla="*/ 6 w 145"/>
                  <a:gd name="T65" fmla="*/ 423 h 484"/>
                  <a:gd name="T66" fmla="*/ 7 w 145"/>
                  <a:gd name="T67" fmla="*/ 383 h 484"/>
                  <a:gd name="T68" fmla="*/ 7 w 145"/>
                  <a:gd name="T69" fmla="*/ 344 h 484"/>
                  <a:gd name="T70" fmla="*/ 7 w 145"/>
                  <a:gd name="T71" fmla="*/ 305 h 484"/>
                  <a:gd name="T72" fmla="*/ 7 w 145"/>
                  <a:gd name="T73" fmla="*/ 266 h 484"/>
                  <a:gd name="T74" fmla="*/ 6 w 145"/>
                  <a:gd name="T75" fmla="*/ 213 h 484"/>
                  <a:gd name="T76" fmla="*/ 3 w 145"/>
                  <a:gd name="T77" fmla="*/ 161 h 484"/>
                  <a:gd name="T78" fmla="*/ 2 w 145"/>
                  <a:gd name="T79" fmla="*/ 109 h 484"/>
                  <a:gd name="T80" fmla="*/ 0 w 145"/>
                  <a:gd name="T81" fmla="*/ 56 h 484"/>
                  <a:gd name="T82" fmla="*/ 6 w 145"/>
                  <a:gd name="T83" fmla="*/ 49 h 484"/>
                  <a:gd name="T84" fmla="*/ 13 w 145"/>
                  <a:gd name="T85" fmla="*/ 42 h 484"/>
                  <a:gd name="T86" fmla="*/ 18 w 145"/>
                  <a:gd name="T87" fmla="*/ 35 h 484"/>
                  <a:gd name="T88" fmla="*/ 25 w 145"/>
                  <a:gd name="T89" fmla="*/ 27 h 484"/>
                  <a:gd name="T90" fmla="*/ 31 w 145"/>
                  <a:gd name="T91" fmla="*/ 20 h 484"/>
                  <a:gd name="T92" fmla="*/ 37 w 145"/>
                  <a:gd name="T93" fmla="*/ 13 h 484"/>
                  <a:gd name="T94" fmla="*/ 44 w 145"/>
                  <a:gd name="T95" fmla="*/ 6 h 484"/>
                  <a:gd name="T96" fmla="*/ 50 w 145"/>
                  <a:gd name="T9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5" h="484">
                    <a:moveTo>
                      <a:pt x="50" y="0"/>
                    </a:moveTo>
                    <a:lnTo>
                      <a:pt x="59" y="20"/>
                    </a:lnTo>
                    <a:lnTo>
                      <a:pt x="67" y="42"/>
                    </a:lnTo>
                    <a:lnTo>
                      <a:pt x="76" y="63"/>
                    </a:lnTo>
                    <a:lnTo>
                      <a:pt x="85" y="84"/>
                    </a:lnTo>
                    <a:lnTo>
                      <a:pt x="93" y="106"/>
                    </a:lnTo>
                    <a:lnTo>
                      <a:pt x="103" y="126"/>
                    </a:lnTo>
                    <a:lnTo>
                      <a:pt x="112" y="148"/>
                    </a:lnTo>
                    <a:lnTo>
                      <a:pt x="121" y="169"/>
                    </a:lnTo>
                    <a:lnTo>
                      <a:pt x="127" y="190"/>
                    </a:lnTo>
                    <a:lnTo>
                      <a:pt x="134" y="210"/>
                    </a:lnTo>
                    <a:lnTo>
                      <a:pt x="139" y="232"/>
                    </a:lnTo>
                    <a:lnTo>
                      <a:pt x="145" y="253"/>
                    </a:lnTo>
                    <a:lnTo>
                      <a:pt x="138" y="270"/>
                    </a:lnTo>
                    <a:lnTo>
                      <a:pt x="130" y="287"/>
                    </a:lnTo>
                    <a:lnTo>
                      <a:pt x="123" y="304"/>
                    </a:lnTo>
                    <a:lnTo>
                      <a:pt x="115" y="320"/>
                    </a:lnTo>
                    <a:lnTo>
                      <a:pt x="107" y="336"/>
                    </a:lnTo>
                    <a:lnTo>
                      <a:pt x="100" y="353"/>
                    </a:lnTo>
                    <a:lnTo>
                      <a:pt x="92" y="370"/>
                    </a:lnTo>
                    <a:lnTo>
                      <a:pt x="85" y="387"/>
                    </a:lnTo>
                    <a:lnTo>
                      <a:pt x="82" y="411"/>
                    </a:lnTo>
                    <a:lnTo>
                      <a:pt x="80" y="435"/>
                    </a:lnTo>
                    <a:lnTo>
                      <a:pt x="76" y="459"/>
                    </a:lnTo>
                    <a:lnTo>
                      <a:pt x="73" y="484"/>
                    </a:lnTo>
                    <a:lnTo>
                      <a:pt x="65" y="476"/>
                    </a:lnTo>
                    <a:lnTo>
                      <a:pt x="56" y="469"/>
                    </a:lnTo>
                    <a:lnTo>
                      <a:pt x="48" y="461"/>
                    </a:lnTo>
                    <a:lnTo>
                      <a:pt x="39" y="452"/>
                    </a:lnTo>
                    <a:lnTo>
                      <a:pt x="31" y="446"/>
                    </a:lnTo>
                    <a:lnTo>
                      <a:pt x="23" y="438"/>
                    </a:lnTo>
                    <a:lnTo>
                      <a:pt x="14" y="431"/>
                    </a:lnTo>
                    <a:lnTo>
                      <a:pt x="6" y="423"/>
                    </a:lnTo>
                    <a:lnTo>
                      <a:pt x="7" y="383"/>
                    </a:lnTo>
                    <a:lnTo>
                      <a:pt x="7" y="344"/>
                    </a:lnTo>
                    <a:lnTo>
                      <a:pt x="7" y="305"/>
                    </a:lnTo>
                    <a:lnTo>
                      <a:pt x="7" y="266"/>
                    </a:lnTo>
                    <a:lnTo>
                      <a:pt x="6" y="213"/>
                    </a:lnTo>
                    <a:lnTo>
                      <a:pt x="3" y="161"/>
                    </a:lnTo>
                    <a:lnTo>
                      <a:pt x="2" y="109"/>
                    </a:lnTo>
                    <a:lnTo>
                      <a:pt x="0" y="56"/>
                    </a:lnTo>
                    <a:lnTo>
                      <a:pt x="6" y="49"/>
                    </a:lnTo>
                    <a:lnTo>
                      <a:pt x="13" y="42"/>
                    </a:lnTo>
                    <a:lnTo>
                      <a:pt x="18" y="35"/>
                    </a:lnTo>
                    <a:lnTo>
                      <a:pt x="25" y="27"/>
                    </a:lnTo>
                    <a:lnTo>
                      <a:pt x="31" y="20"/>
                    </a:lnTo>
                    <a:lnTo>
                      <a:pt x="37" y="13"/>
                    </a:lnTo>
                    <a:lnTo>
                      <a:pt x="44" y="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47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80"/>
              <p:cNvSpPr>
                <a:spLocks/>
              </p:cNvSpPr>
              <p:nvPr/>
            </p:nvSpPr>
            <p:spPr bwMode="auto">
              <a:xfrm>
                <a:off x="2658" y="2115"/>
                <a:ext cx="66" cy="242"/>
              </a:xfrm>
              <a:custGeom>
                <a:avLst/>
                <a:gdLst>
                  <a:gd name="T0" fmla="*/ 37 w 132"/>
                  <a:gd name="T1" fmla="*/ 0 h 484"/>
                  <a:gd name="T2" fmla="*/ 46 w 132"/>
                  <a:gd name="T3" fmla="*/ 20 h 484"/>
                  <a:gd name="T4" fmla="*/ 54 w 132"/>
                  <a:gd name="T5" fmla="*/ 42 h 484"/>
                  <a:gd name="T6" fmla="*/ 63 w 132"/>
                  <a:gd name="T7" fmla="*/ 63 h 484"/>
                  <a:gd name="T8" fmla="*/ 72 w 132"/>
                  <a:gd name="T9" fmla="*/ 84 h 484"/>
                  <a:gd name="T10" fmla="*/ 80 w 132"/>
                  <a:gd name="T11" fmla="*/ 106 h 484"/>
                  <a:gd name="T12" fmla="*/ 90 w 132"/>
                  <a:gd name="T13" fmla="*/ 126 h 484"/>
                  <a:gd name="T14" fmla="*/ 99 w 132"/>
                  <a:gd name="T15" fmla="*/ 148 h 484"/>
                  <a:gd name="T16" fmla="*/ 108 w 132"/>
                  <a:gd name="T17" fmla="*/ 169 h 484"/>
                  <a:gd name="T18" fmla="*/ 114 w 132"/>
                  <a:gd name="T19" fmla="*/ 190 h 484"/>
                  <a:gd name="T20" fmla="*/ 121 w 132"/>
                  <a:gd name="T21" fmla="*/ 210 h 484"/>
                  <a:gd name="T22" fmla="*/ 126 w 132"/>
                  <a:gd name="T23" fmla="*/ 232 h 484"/>
                  <a:gd name="T24" fmla="*/ 132 w 132"/>
                  <a:gd name="T25" fmla="*/ 253 h 484"/>
                  <a:gd name="T26" fmla="*/ 125 w 132"/>
                  <a:gd name="T27" fmla="*/ 270 h 484"/>
                  <a:gd name="T28" fmla="*/ 117 w 132"/>
                  <a:gd name="T29" fmla="*/ 287 h 484"/>
                  <a:gd name="T30" fmla="*/ 110 w 132"/>
                  <a:gd name="T31" fmla="*/ 304 h 484"/>
                  <a:gd name="T32" fmla="*/ 102 w 132"/>
                  <a:gd name="T33" fmla="*/ 320 h 484"/>
                  <a:gd name="T34" fmla="*/ 94 w 132"/>
                  <a:gd name="T35" fmla="*/ 336 h 484"/>
                  <a:gd name="T36" fmla="*/ 87 w 132"/>
                  <a:gd name="T37" fmla="*/ 353 h 484"/>
                  <a:gd name="T38" fmla="*/ 79 w 132"/>
                  <a:gd name="T39" fmla="*/ 370 h 484"/>
                  <a:gd name="T40" fmla="*/ 72 w 132"/>
                  <a:gd name="T41" fmla="*/ 387 h 484"/>
                  <a:gd name="T42" fmla="*/ 69 w 132"/>
                  <a:gd name="T43" fmla="*/ 411 h 484"/>
                  <a:gd name="T44" fmla="*/ 67 w 132"/>
                  <a:gd name="T45" fmla="*/ 435 h 484"/>
                  <a:gd name="T46" fmla="*/ 63 w 132"/>
                  <a:gd name="T47" fmla="*/ 459 h 484"/>
                  <a:gd name="T48" fmla="*/ 60 w 132"/>
                  <a:gd name="T49" fmla="*/ 484 h 484"/>
                  <a:gd name="T50" fmla="*/ 53 w 132"/>
                  <a:gd name="T51" fmla="*/ 476 h 484"/>
                  <a:gd name="T52" fmla="*/ 45 w 132"/>
                  <a:gd name="T53" fmla="*/ 467 h 484"/>
                  <a:gd name="T54" fmla="*/ 38 w 132"/>
                  <a:gd name="T55" fmla="*/ 458 h 484"/>
                  <a:gd name="T56" fmla="*/ 31 w 132"/>
                  <a:gd name="T57" fmla="*/ 450 h 484"/>
                  <a:gd name="T58" fmla="*/ 23 w 132"/>
                  <a:gd name="T59" fmla="*/ 442 h 484"/>
                  <a:gd name="T60" fmla="*/ 16 w 132"/>
                  <a:gd name="T61" fmla="*/ 433 h 484"/>
                  <a:gd name="T62" fmla="*/ 8 w 132"/>
                  <a:gd name="T63" fmla="*/ 425 h 484"/>
                  <a:gd name="T64" fmla="*/ 1 w 132"/>
                  <a:gd name="T65" fmla="*/ 417 h 484"/>
                  <a:gd name="T66" fmla="*/ 5 w 132"/>
                  <a:gd name="T67" fmla="*/ 379 h 484"/>
                  <a:gd name="T68" fmla="*/ 9 w 132"/>
                  <a:gd name="T69" fmla="*/ 341 h 484"/>
                  <a:gd name="T70" fmla="*/ 12 w 132"/>
                  <a:gd name="T71" fmla="*/ 303 h 484"/>
                  <a:gd name="T72" fmla="*/ 17 w 132"/>
                  <a:gd name="T73" fmla="*/ 266 h 484"/>
                  <a:gd name="T74" fmla="*/ 12 w 132"/>
                  <a:gd name="T75" fmla="*/ 214 h 484"/>
                  <a:gd name="T76" fmla="*/ 9 w 132"/>
                  <a:gd name="T77" fmla="*/ 163 h 484"/>
                  <a:gd name="T78" fmla="*/ 4 w 132"/>
                  <a:gd name="T79" fmla="*/ 111 h 484"/>
                  <a:gd name="T80" fmla="*/ 0 w 132"/>
                  <a:gd name="T81" fmla="*/ 61 h 484"/>
                  <a:gd name="T82" fmla="*/ 4 w 132"/>
                  <a:gd name="T83" fmla="*/ 53 h 484"/>
                  <a:gd name="T84" fmla="*/ 9 w 132"/>
                  <a:gd name="T85" fmla="*/ 46 h 484"/>
                  <a:gd name="T86" fmla="*/ 14 w 132"/>
                  <a:gd name="T87" fmla="*/ 38 h 484"/>
                  <a:gd name="T88" fmla="*/ 18 w 132"/>
                  <a:gd name="T89" fmla="*/ 29 h 484"/>
                  <a:gd name="T90" fmla="*/ 23 w 132"/>
                  <a:gd name="T91" fmla="*/ 21 h 484"/>
                  <a:gd name="T92" fmla="*/ 27 w 132"/>
                  <a:gd name="T93" fmla="*/ 15 h 484"/>
                  <a:gd name="T94" fmla="*/ 32 w 132"/>
                  <a:gd name="T95" fmla="*/ 6 h 484"/>
                  <a:gd name="T96" fmla="*/ 37 w 132"/>
                  <a:gd name="T9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2" h="484">
                    <a:moveTo>
                      <a:pt x="37" y="0"/>
                    </a:moveTo>
                    <a:lnTo>
                      <a:pt x="46" y="20"/>
                    </a:lnTo>
                    <a:lnTo>
                      <a:pt x="54" y="42"/>
                    </a:lnTo>
                    <a:lnTo>
                      <a:pt x="63" y="63"/>
                    </a:lnTo>
                    <a:lnTo>
                      <a:pt x="72" y="84"/>
                    </a:lnTo>
                    <a:lnTo>
                      <a:pt x="80" y="106"/>
                    </a:lnTo>
                    <a:lnTo>
                      <a:pt x="90" y="126"/>
                    </a:lnTo>
                    <a:lnTo>
                      <a:pt x="99" y="148"/>
                    </a:lnTo>
                    <a:lnTo>
                      <a:pt x="108" y="169"/>
                    </a:lnTo>
                    <a:lnTo>
                      <a:pt x="114" y="190"/>
                    </a:lnTo>
                    <a:lnTo>
                      <a:pt x="121" y="210"/>
                    </a:lnTo>
                    <a:lnTo>
                      <a:pt x="126" y="232"/>
                    </a:lnTo>
                    <a:lnTo>
                      <a:pt x="132" y="253"/>
                    </a:lnTo>
                    <a:lnTo>
                      <a:pt x="125" y="270"/>
                    </a:lnTo>
                    <a:lnTo>
                      <a:pt x="117" y="287"/>
                    </a:lnTo>
                    <a:lnTo>
                      <a:pt x="110" y="304"/>
                    </a:lnTo>
                    <a:lnTo>
                      <a:pt x="102" y="320"/>
                    </a:lnTo>
                    <a:lnTo>
                      <a:pt x="94" y="336"/>
                    </a:lnTo>
                    <a:lnTo>
                      <a:pt x="87" y="353"/>
                    </a:lnTo>
                    <a:lnTo>
                      <a:pt x="79" y="370"/>
                    </a:lnTo>
                    <a:lnTo>
                      <a:pt x="72" y="387"/>
                    </a:lnTo>
                    <a:lnTo>
                      <a:pt x="69" y="411"/>
                    </a:lnTo>
                    <a:lnTo>
                      <a:pt x="67" y="435"/>
                    </a:lnTo>
                    <a:lnTo>
                      <a:pt x="63" y="459"/>
                    </a:lnTo>
                    <a:lnTo>
                      <a:pt x="60" y="484"/>
                    </a:lnTo>
                    <a:lnTo>
                      <a:pt x="53" y="476"/>
                    </a:lnTo>
                    <a:lnTo>
                      <a:pt x="45" y="467"/>
                    </a:lnTo>
                    <a:lnTo>
                      <a:pt x="38" y="458"/>
                    </a:lnTo>
                    <a:lnTo>
                      <a:pt x="31" y="450"/>
                    </a:lnTo>
                    <a:lnTo>
                      <a:pt x="23" y="442"/>
                    </a:lnTo>
                    <a:lnTo>
                      <a:pt x="16" y="433"/>
                    </a:lnTo>
                    <a:lnTo>
                      <a:pt x="8" y="425"/>
                    </a:lnTo>
                    <a:lnTo>
                      <a:pt x="1" y="417"/>
                    </a:lnTo>
                    <a:lnTo>
                      <a:pt x="5" y="379"/>
                    </a:lnTo>
                    <a:lnTo>
                      <a:pt x="9" y="341"/>
                    </a:lnTo>
                    <a:lnTo>
                      <a:pt x="12" y="303"/>
                    </a:lnTo>
                    <a:lnTo>
                      <a:pt x="17" y="266"/>
                    </a:lnTo>
                    <a:lnTo>
                      <a:pt x="12" y="214"/>
                    </a:lnTo>
                    <a:lnTo>
                      <a:pt x="9" y="163"/>
                    </a:lnTo>
                    <a:lnTo>
                      <a:pt x="4" y="111"/>
                    </a:lnTo>
                    <a:lnTo>
                      <a:pt x="0" y="61"/>
                    </a:lnTo>
                    <a:lnTo>
                      <a:pt x="4" y="53"/>
                    </a:lnTo>
                    <a:lnTo>
                      <a:pt x="9" y="46"/>
                    </a:lnTo>
                    <a:lnTo>
                      <a:pt x="14" y="38"/>
                    </a:lnTo>
                    <a:lnTo>
                      <a:pt x="18" y="29"/>
                    </a:lnTo>
                    <a:lnTo>
                      <a:pt x="23" y="21"/>
                    </a:lnTo>
                    <a:lnTo>
                      <a:pt x="27" y="15"/>
                    </a:lnTo>
                    <a:lnTo>
                      <a:pt x="32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593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81"/>
              <p:cNvSpPr>
                <a:spLocks/>
              </p:cNvSpPr>
              <p:nvPr/>
            </p:nvSpPr>
            <p:spPr bwMode="auto">
              <a:xfrm>
                <a:off x="2662" y="2115"/>
                <a:ext cx="62" cy="242"/>
              </a:xfrm>
              <a:custGeom>
                <a:avLst/>
                <a:gdLst>
                  <a:gd name="T0" fmla="*/ 28 w 123"/>
                  <a:gd name="T1" fmla="*/ 0 h 484"/>
                  <a:gd name="T2" fmla="*/ 37 w 123"/>
                  <a:gd name="T3" fmla="*/ 20 h 484"/>
                  <a:gd name="T4" fmla="*/ 45 w 123"/>
                  <a:gd name="T5" fmla="*/ 42 h 484"/>
                  <a:gd name="T6" fmla="*/ 54 w 123"/>
                  <a:gd name="T7" fmla="*/ 63 h 484"/>
                  <a:gd name="T8" fmla="*/ 63 w 123"/>
                  <a:gd name="T9" fmla="*/ 84 h 484"/>
                  <a:gd name="T10" fmla="*/ 71 w 123"/>
                  <a:gd name="T11" fmla="*/ 106 h 484"/>
                  <a:gd name="T12" fmla="*/ 81 w 123"/>
                  <a:gd name="T13" fmla="*/ 126 h 484"/>
                  <a:gd name="T14" fmla="*/ 90 w 123"/>
                  <a:gd name="T15" fmla="*/ 148 h 484"/>
                  <a:gd name="T16" fmla="*/ 99 w 123"/>
                  <a:gd name="T17" fmla="*/ 169 h 484"/>
                  <a:gd name="T18" fmla="*/ 105 w 123"/>
                  <a:gd name="T19" fmla="*/ 190 h 484"/>
                  <a:gd name="T20" fmla="*/ 112 w 123"/>
                  <a:gd name="T21" fmla="*/ 210 h 484"/>
                  <a:gd name="T22" fmla="*/ 117 w 123"/>
                  <a:gd name="T23" fmla="*/ 232 h 484"/>
                  <a:gd name="T24" fmla="*/ 123 w 123"/>
                  <a:gd name="T25" fmla="*/ 253 h 484"/>
                  <a:gd name="T26" fmla="*/ 116 w 123"/>
                  <a:gd name="T27" fmla="*/ 270 h 484"/>
                  <a:gd name="T28" fmla="*/ 108 w 123"/>
                  <a:gd name="T29" fmla="*/ 287 h 484"/>
                  <a:gd name="T30" fmla="*/ 101 w 123"/>
                  <a:gd name="T31" fmla="*/ 304 h 484"/>
                  <a:gd name="T32" fmla="*/ 93 w 123"/>
                  <a:gd name="T33" fmla="*/ 320 h 484"/>
                  <a:gd name="T34" fmla="*/ 85 w 123"/>
                  <a:gd name="T35" fmla="*/ 336 h 484"/>
                  <a:gd name="T36" fmla="*/ 78 w 123"/>
                  <a:gd name="T37" fmla="*/ 353 h 484"/>
                  <a:gd name="T38" fmla="*/ 70 w 123"/>
                  <a:gd name="T39" fmla="*/ 370 h 484"/>
                  <a:gd name="T40" fmla="*/ 63 w 123"/>
                  <a:gd name="T41" fmla="*/ 387 h 484"/>
                  <a:gd name="T42" fmla="*/ 60 w 123"/>
                  <a:gd name="T43" fmla="*/ 411 h 484"/>
                  <a:gd name="T44" fmla="*/ 58 w 123"/>
                  <a:gd name="T45" fmla="*/ 435 h 484"/>
                  <a:gd name="T46" fmla="*/ 54 w 123"/>
                  <a:gd name="T47" fmla="*/ 459 h 484"/>
                  <a:gd name="T48" fmla="*/ 51 w 123"/>
                  <a:gd name="T49" fmla="*/ 484 h 484"/>
                  <a:gd name="T50" fmla="*/ 45 w 123"/>
                  <a:gd name="T51" fmla="*/ 474 h 484"/>
                  <a:gd name="T52" fmla="*/ 38 w 123"/>
                  <a:gd name="T53" fmla="*/ 465 h 484"/>
                  <a:gd name="T54" fmla="*/ 32 w 123"/>
                  <a:gd name="T55" fmla="*/ 456 h 484"/>
                  <a:gd name="T56" fmla="*/ 25 w 123"/>
                  <a:gd name="T57" fmla="*/ 447 h 484"/>
                  <a:gd name="T58" fmla="*/ 19 w 123"/>
                  <a:gd name="T59" fmla="*/ 439 h 484"/>
                  <a:gd name="T60" fmla="*/ 13 w 123"/>
                  <a:gd name="T61" fmla="*/ 429 h 484"/>
                  <a:gd name="T62" fmla="*/ 7 w 123"/>
                  <a:gd name="T63" fmla="*/ 420 h 484"/>
                  <a:gd name="T64" fmla="*/ 0 w 123"/>
                  <a:gd name="T65" fmla="*/ 411 h 484"/>
                  <a:gd name="T66" fmla="*/ 8 w 123"/>
                  <a:gd name="T67" fmla="*/ 374 h 484"/>
                  <a:gd name="T68" fmla="*/ 15 w 123"/>
                  <a:gd name="T69" fmla="*/ 338 h 484"/>
                  <a:gd name="T70" fmla="*/ 23 w 123"/>
                  <a:gd name="T71" fmla="*/ 301 h 484"/>
                  <a:gd name="T72" fmla="*/ 30 w 123"/>
                  <a:gd name="T73" fmla="*/ 266 h 484"/>
                  <a:gd name="T74" fmla="*/ 23 w 123"/>
                  <a:gd name="T75" fmla="*/ 215 h 484"/>
                  <a:gd name="T76" fmla="*/ 16 w 123"/>
                  <a:gd name="T77" fmla="*/ 164 h 484"/>
                  <a:gd name="T78" fmla="*/ 9 w 123"/>
                  <a:gd name="T79" fmla="*/ 115 h 484"/>
                  <a:gd name="T80" fmla="*/ 3 w 123"/>
                  <a:gd name="T81" fmla="*/ 64 h 484"/>
                  <a:gd name="T82" fmla="*/ 9 w 123"/>
                  <a:gd name="T83" fmla="*/ 48 h 484"/>
                  <a:gd name="T84" fmla="*/ 16 w 123"/>
                  <a:gd name="T85" fmla="*/ 32 h 484"/>
                  <a:gd name="T86" fmla="*/ 22 w 123"/>
                  <a:gd name="T87" fmla="*/ 16 h 484"/>
                  <a:gd name="T88" fmla="*/ 28 w 123"/>
                  <a:gd name="T89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484">
                    <a:moveTo>
                      <a:pt x="28" y="0"/>
                    </a:moveTo>
                    <a:lnTo>
                      <a:pt x="37" y="20"/>
                    </a:lnTo>
                    <a:lnTo>
                      <a:pt x="45" y="42"/>
                    </a:lnTo>
                    <a:lnTo>
                      <a:pt x="54" y="63"/>
                    </a:lnTo>
                    <a:lnTo>
                      <a:pt x="63" y="84"/>
                    </a:lnTo>
                    <a:lnTo>
                      <a:pt x="71" y="106"/>
                    </a:lnTo>
                    <a:lnTo>
                      <a:pt x="81" y="126"/>
                    </a:lnTo>
                    <a:lnTo>
                      <a:pt x="90" y="148"/>
                    </a:lnTo>
                    <a:lnTo>
                      <a:pt x="99" y="169"/>
                    </a:lnTo>
                    <a:lnTo>
                      <a:pt x="105" y="190"/>
                    </a:lnTo>
                    <a:lnTo>
                      <a:pt x="112" y="210"/>
                    </a:lnTo>
                    <a:lnTo>
                      <a:pt x="117" y="232"/>
                    </a:lnTo>
                    <a:lnTo>
                      <a:pt x="123" y="253"/>
                    </a:lnTo>
                    <a:lnTo>
                      <a:pt x="116" y="270"/>
                    </a:lnTo>
                    <a:lnTo>
                      <a:pt x="108" y="287"/>
                    </a:lnTo>
                    <a:lnTo>
                      <a:pt x="101" y="304"/>
                    </a:lnTo>
                    <a:lnTo>
                      <a:pt x="93" y="320"/>
                    </a:lnTo>
                    <a:lnTo>
                      <a:pt x="85" y="336"/>
                    </a:lnTo>
                    <a:lnTo>
                      <a:pt x="78" y="353"/>
                    </a:lnTo>
                    <a:lnTo>
                      <a:pt x="70" y="370"/>
                    </a:lnTo>
                    <a:lnTo>
                      <a:pt x="63" y="387"/>
                    </a:lnTo>
                    <a:lnTo>
                      <a:pt x="60" y="411"/>
                    </a:lnTo>
                    <a:lnTo>
                      <a:pt x="58" y="435"/>
                    </a:lnTo>
                    <a:lnTo>
                      <a:pt x="54" y="459"/>
                    </a:lnTo>
                    <a:lnTo>
                      <a:pt x="51" y="484"/>
                    </a:lnTo>
                    <a:lnTo>
                      <a:pt x="45" y="474"/>
                    </a:lnTo>
                    <a:lnTo>
                      <a:pt x="38" y="465"/>
                    </a:lnTo>
                    <a:lnTo>
                      <a:pt x="32" y="456"/>
                    </a:lnTo>
                    <a:lnTo>
                      <a:pt x="25" y="447"/>
                    </a:lnTo>
                    <a:lnTo>
                      <a:pt x="19" y="439"/>
                    </a:lnTo>
                    <a:lnTo>
                      <a:pt x="13" y="429"/>
                    </a:lnTo>
                    <a:lnTo>
                      <a:pt x="7" y="420"/>
                    </a:lnTo>
                    <a:lnTo>
                      <a:pt x="0" y="411"/>
                    </a:lnTo>
                    <a:lnTo>
                      <a:pt x="8" y="374"/>
                    </a:lnTo>
                    <a:lnTo>
                      <a:pt x="15" y="338"/>
                    </a:lnTo>
                    <a:lnTo>
                      <a:pt x="23" y="301"/>
                    </a:lnTo>
                    <a:lnTo>
                      <a:pt x="30" y="266"/>
                    </a:lnTo>
                    <a:lnTo>
                      <a:pt x="23" y="215"/>
                    </a:lnTo>
                    <a:lnTo>
                      <a:pt x="16" y="164"/>
                    </a:lnTo>
                    <a:lnTo>
                      <a:pt x="9" y="115"/>
                    </a:lnTo>
                    <a:lnTo>
                      <a:pt x="3" y="64"/>
                    </a:lnTo>
                    <a:lnTo>
                      <a:pt x="9" y="48"/>
                    </a:lnTo>
                    <a:lnTo>
                      <a:pt x="16" y="32"/>
                    </a:lnTo>
                    <a:lnTo>
                      <a:pt x="22" y="1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68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82"/>
              <p:cNvSpPr>
                <a:spLocks/>
              </p:cNvSpPr>
              <p:nvPr/>
            </p:nvSpPr>
            <p:spPr bwMode="auto">
              <a:xfrm>
                <a:off x="2666" y="2115"/>
                <a:ext cx="58" cy="242"/>
              </a:xfrm>
              <a:custGeom>
                <a:avLst/>
                <a:gdLst>
                  <a:gd name="T0" fmla="*/ 20 w 115"/>
                  <a:gd name="T1" fmla="*/ 0 h 484"/>
                  <a:gd name="T2" fmla="*/ 29 w 115"/>
                  <a:gd name="T3" fmla="*/ 20 h 484"/>
                  <a:gd name="T4" fmla="*/ 37 w 115"/>
                  <a:gd name="T5" fmla="*/ 42 h 484"/>
                  <a:gd name="T6" fmla="*/ 46 w 115"/>
                  <a:gd name="T7" fmla="*/ 63 h 484"/>
                  <a:gd name="T8" fmla="*/ 55 w 115"/>
                  <a:gd name="T9" fmla="*/ 84 h 484"/>
                  <a:gd name="T10" fmla="*/ 63 w 115"/>
                  <a:gd name="T11" fmla="*/ 106 h 484"/>
                  <a:gd name="T12" fmla="*/ 73 w 115"/>
                  <a:gd name="T13" fmla="*/ 126 h 484"/>
                  <a:gd name="T14" fmla="*/ 82 w 115"/>
                  <a:gd name="T15" fmla="*/ 148 h 484"/>
                  <a:gd name="T16" fmla="*/ 91 w 115"/>
                  <a:gd name="T17" fmla="*/ 169 h 484"/>
                  <a:gd name="T18" fmla="*/ 97 w 115"/>
                  <a:gd name="T19" fmla="*/ 190 h 484"/>
                  <a:gd name="T20" fmla="*/ 104 w 115"/>
                  <a:gd name="T21" fmla="*/ 210 h 484"/>
                  <a:gd name="T22" fmla="*/ 109 w 115"/>
                  <a:gd name="T23" fmla="*/ 232 h 484"/>
                  <a:gd name="T24" fmla="*/ 115 w 115"/>
                  <a:gd name="T25" fmla="*/ 253 h 484"/>
                  <a:gd name="T26" fmla="*/ 108 w 115"/>
                  <a:gd name="T27" fmla="*/ 270 h 484"/>
                  <a:gd name="T28" fmla="*/ 100 w 115"/>
                  <a:gd name="T29" fmla="*/ 287 h 484"/>
                  <a:gd name="T30" fmla="*/ 93 w 115"/>
                  <a:gd name="T31" fmla="*/ 304 h 484"/>
                  <a:gd name="T32" fmla="*/ 85 w 115"/>
                  <a:gd name="T33" fmla="*/ 320 h 484"/>
                  <a:gd name="T34" fmla="*/ 77 w 115"/>
                  <a:gd name="T35" fmla="*/ 336 h 484"/>
                  <a:gd name="T36" fmla="*/ 70 w 115"/>
                  <a:gd name="T37" fmla="*/ 353 h 484"/>
                  <a:gd name="T38" fmla="*/ 62 w 115"/>
                  <a:gd name="T39" fmla="*/ 370 h 484"/>
                  <a:gd name="T40" fmla="*/ 55 w 115"/>
                  <a:gd name="T41" fmla="*/ 387 h 484"/>
                  <a:gd name="T42" fmla="*/ 52 w 115"/>
                  <a:gd name="T43" fmla="*/ 411 h 484"/>
                  <a:gd name="T44" fmla="*/ 50 w 115"/>
                  <a:gd name="T45" fmla="*/ 435 h 484"/>
                  <a:gd name="T46" fmla="*/ 46 w 115"/>
                  <a:gd name="T47" fmla="*/ 459 h 484"/>
                  <a:gd name="T48" fmla="*/ 43 w 115"/>
                  <a:gd name="T49" fmla="*/ 484 h 484"/>
                  <a:gd name="T50" fmla="*/ 37 w 115"/>
                  <a:gd name="T51" fmla="*/ 473 h 484"/>
                  <a:gd name="T52" fmla="*/ 32 w 115"/>
                  <a:gd name="T53" fmla="*/ 464 h 484"/>
                  <a:gd name="T54" fmla="*/ 26 w 115"/>
                  <a:gd name="T55" fmla="*/ 454 h 484"/>
                  <a:gd name="T56" fmla="*/ 22 w 115"/>
                  <a:gd name="T57" fmla="*/ 444 h 484"/>
                  <a:gd name="T58" fmla="*/ 16 w 115"/>
                  <a:gd name="T59" fmla="*/ 434 h 484"/>
                  <a:gd name="T60" fmla="*/ 10 w 115"/>
                  <a:gd name="T61" fmla="*/ 425 h 484"/>
                  <a:gd name="T62" fmla="*/ 6 w 115"/>
                  <a:gd name="T63" fmla="*/ 414 h 484"/>
                  <a:gd name="T64" fmla="*/ 0 w 115"/>
                  <a:gd name="T65" fmla="*/ 405 h 484"/>
                  <a:gd name="T66" fmla="*/ 6 w 115"/>
                  <a:gd name="T67" fmla="*/ 388 h 484"/>
                  <a:gd name="T68" fmla="*/ 11 w 115"/>
                  <a:gd name="T69" fmla="*/ 370 h 484"/>
                  <a:gd name="T70" fmla="*/ 17 w 115"/>
                  <a:gd name="T71" fmla="*/ 352 h 484"/>
                  <a:gd name="T72" fmla="*/ 23 w 115"/>
                  <a:gd name="T73" fmla="*/ 335 h 484"/>
                  <a:gd name="T74" fmla="*/ 28 w 115"/>
                  <a:gd name="T75" fmla="*/ 318 h 484"/>
                  <a:gd name="T76" fmla="*/ 33 w 115"/>
                  <a:gd name="T77" fmla="*/ 300 h 484"/>
                  <a:gd name="T78" fmla="*/ 39 w 115"/>
                  <a:gd name="T79" fmla="*/ 283 h 484"/>
                  <a:gd name="T80" fmla="*/ 45 w 115"/>
                  <a:gd name="T81" fmla="*/ 266 h 484"/>
                  <a:gd name="T82" fmla="*/ 40 w 115"/>
                  <a:gd name="T83" fmla="*/ 242 h 484"/>
                  <a:gd name="T84" fmla="*/ 36 w 115"/>
                  <a:gd name="T85" fmla="*/ 216 h 484"/>
                  <a:gd name="T86" fmla="*/ 31 w 115"/>
                  <a:gd name="T87" fmla="*/ 192 h 484"/>
                  <a:gd name="T88" fmla="*/ 26 w 115"/>
                  <a:gd name="T89" fmla="*/ 167 h 484"/>
                  <a:gd name="T90" fmla="*/ 21 w 115"/>
                  <a:gd name="T91" fmla="*/ 142 h 484"/>
                  <a:gd name="T92" fmla="*/ 16 w 115"/>
                  <a:gd name="T93" fmla="*/ 117 h 484"/>
                  <a:gd name="T94" fmla="*/ 11 w 115"/>
                  <a:gd name="T95" fmla="*/ 93 h 484"/>
                  <a:gd name="T96" fmla="*/ 7 w 115"/>
                  <a:gd name="T97" fmla="*/ 68 h 484"/>
                  <a:gd name="T98" fmla="*/ 10 w 115"/>
                  <a:gd name="T99" fmla="*/ 51 h 484"/>
                  <a:gd name="T100" fmla="*/ 14 w 115"/>
                  <a:gd name="T101" fmla="*/ 34 h 484"/>
                  <a:gd name="T102" fmla="*/ 16 w 115"/>
                  <a:gd name="T103" fmla="*/ 17 h 484"/>
                  <a:gd name="T104" fmla="*/ 20 w 115"/>
                  <a:gd name="T105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5" h="484">
                    <a:moveTo>
                      <a:pt x="20" y="0"/>
                    </a:moveTo>
                    <a:lnTo>
                      <a:pt x="29" y="20"/>
                    </a:lnTo>
                    <a:lnTo>
                      <a:pt x="37" y="42"/>
                    </a:lnTo>
                    <a:lnTo>
                      <a:pt x="46" y="63"/>
                    </a:lnTo>
                    <a:lnTo>
                      <a:pt x="55" y="84"/>
                    </a:lnTo>
                    <a:lnTo>
                      <a:pt x="63" y="106"/>
                    </a:lnTo>
                    <a:lnTo>
                      <a:pt x="73" y="126"/>
                    </a:lnTo>
                    <a:lnTo>
                      <a:pt x="82" y="148"/>
                    </a:lnTo>
                    <a:lnTo>
                      <a:pt x="91" y="169"/>
                    </a:lnTo>
                    <a:lnTo>
                      <a:pt x="97" y="190"/>
                    </a:lnTo>
                    <a:lnTo>
                      <a:pt x="104" y="210"/>
                    </a:lnTo>
                    <a:lnTo>
                      <a:pt x="109" y="232"/>
                    </a:lnTo>
                    <a:lnTo>
                      <a:pt x="115" y="253"/>
                    </a:lnTo>
                    <a:lnTo>
                      <a:pt x="108" y="270"/>
                    </a:lnTo>
                    <a:lnTo>
                      <a:pt x="100" y="287"/>
                    </a:lnTo>
                    <a:lnTo>
                      <a:pt x="93" y="304"/>
                    </a:lnTo>
                    <a:lnTo>
                      <a:pt x="85" y="320"/>
                    </a:lnTo>
                    <a:lnTo>
                      <a:pt x="77" y="336"/>
                    </a:lnTo>
                    <a:lnTo>
                      <a:pt x="70" y="353"/>
                    </a:lnTo>
                    <a:lnTo>
                      <a:pt x="62" y="370"/>
                    </a:lnTo>
                    <a:lnTo>
                      <a:pt x="55" y="387"/>
                    </a:lnTo>
                    <a:lnTo>
                      <a:pt x="52" y="411"/>
                    </a:lnTo>
                    <a:lnTo>
                      <a:pt x="50" y="435"/>
                    </a:lnTo>
                    <a:lnTo>
                      <a:pt x="46" y="459"/>
                    </a:lnTo>
                    <a:lnTo>
                      <a:pt x="43" y="484"/>
                    </a:lnTo>
                    <a:lnTo>
                      <a:pt x="37" y="473"/>
                    </a:lnTo>
                    <a:lnTo>
                      <a:pt x="32" y="464"/>
                    </a:lnTo>
                    <a:lnTo>
                      <a:pt x="26" y="454"/>
                    </a:lnTo>
                    <a:lnTo>
                      <a:pt x="22" y="444"/>
                    </a:lnTo>
                    <a:lnTo>
                      <a:pt x="16" y="434"/>
                    </a:lnTo>
                    <a:lnTo>
                      <a:pt x="10" y="425"/>
                    </a:lnTo>
                    <a:lnTo>
                      <a:pt x="6" y="414"/>
                    </a:lnTo>
                    <a:lnTo>
                      <a:pt x="0" y="405"/>
                    </a:lnTo>
                    <a:lnTo>
                      <a:pt x="6" y="388"/>
                    </a:lnTo>
                    <a:lnTo>
                      <a:pt x="11" y="370"/>
                    </a:lnTo>
                    <a:lnTo>
                      <a:pt x="17" y="352"/>
                    </a:lnTo>
                    <a:lnTo>
                      <a:pt x="23" y="335"/>
                    </a:lnTo>
                    <a:lnTo>
                      <a:pt x="28" y="318"/>
                    </a:lnTo>
                    <a:lnTo>
                      <a:pt x="33" y="300"/>
                    </a:lnTo>
                    <a:lnTo>
                      <a:pt x="39" y="283"/>
                    </a:lnTo>
                    <a:lnTo>
                      <a:pt x="45" y="266"/>
                    </a:lnTo>
                    <a:lnTo>
                      <a:pt x="40" y="242"/>
                    </a:lnTo>
                    <a:lnTo>
                      <a:pt x="36" y="216"/>
                    </a:lnTo>
                    <a:lnTo>
                      <a:pt x="31" y="192"/>
                    </a:lnTo>
                    <a:lnTo>
                      <a:pt x="26" y="167"/>
                    </a:lnTo>
                    <a:lnTo>
                      <a:pt x="21" y="142"/>
                    </a:lnTo>
                    <a:lnTo>
                      <a:pt x="16" y="117"/>
                    </a:lnTo>
                    <a:lnTo>
                      <a:pt x="11" y="93"/>
                    </a:lnTo>
                    <a:lnTo>
                      <a:pt x="7" y="68"/>
                    </a:lnTo>
                    <a:lnTo>
                      <a:pt x="10" y="51"/>
                    </a:lnTo>
                    <a:lnTo>
                      <a:pt x="14" y="34"/>
                    </a:lnTo>
                    <a:lnTo>
                      <a:pt x="16" y="17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7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83"/>
              <p:cNvSpPr>
                <a:spLocks/>
              </p:cNvSpPr>
              <p:nvPr/>
            </p:nvSpPr>
            <p:spPr bwMode="auto">
              <a:xfrm>
                <a:off x="2670" y="2115"/>
                <a:ext cx="54" cy="242"/>
              </a:xfrm>
              <a:custGeom>
                <a:avLst/>
                <a:gdLst>
                  <a:gd name="T0" fmla="*/ 13 w 108"/>
                  <a:gd name="T1" fmla="*/ 0 h 484"/>
                  <a:gd name="T2" fmla="*/ 84 w 108"/>
                  <a:gd name="T3" fmla="*/ 169 h 484"/>
                  <a:gd name="T4" fmla="*/ 108 w 108"/>
                  <a:gd name="T5" fmla="*/ 253 h 484"/>
                  <a:gd name="T6" fmla="*/ 48 w 108"/>
                  <a:gd name="T7" fmla="*/ 387 h 484"/>
                  <a:gd name="T8" fmla="*/ 36 w 108"/>
                  <a:gd name="T9" fmla="*/ 484 h 484"/>
                  <a:gd name="T10" fmla="*/ 0 w 108"/>
                  <a:gd name="T11" fmla="*/ 398 h 484"/>
                  <a:gd name="T12" fmla="*/ 60 w 108"/>
                  <a:gd name="T13" fmla="*/ 266 h 484"/>
                  <a:gd name="T14" fmla="*/ 13 w 108"/>
                  <a:gd name="T15" fmla="*/ 72 h 484"/>
                  <a:gd name="T16" fmla="*/ 13 w 108"/>
                  <a:gd name="T17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484">
                    <a:moveTo>
                      <a:pt x="13" y="0"/>
                    </a:moveTo>
                    <a:lnTo>
                      <a:pt x="84" y="169"/>
                    </a:lnTo>
                    <a:lnTo>
                      <a:pt x="108" y="253"/>
                    </a:lnTo>
                    <a:lnTo>
                      <a:pt x="48" y="387"/>
                    </a:lnTo>
                    <a:lnTo>
                      <a:pt x="36" y="484"/>
                    </a:lnTo>
                    <a:lnTo>
                      <a:pt x="0" y="398"/>
                    </a:lnTo>
                    <a:lnTo>
                      <a:pt x="60" y="266"/>
                    </a:lnTo>
                    <a:lnTo>
                      <a:pt x="13" y="7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C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1" name="Block Arc 1080"/>
            <p:cNvSpPr/>
            <p:nvPr/>
          </p:nvSpPr>
          <p:spPr>
            <a:xfrm rot="10800000">
              <a:off x="5503068" y="2071586"/>
              <a:ext cx="2819401" cy="4724400"/>
            </a:xfrm>
            <a:prstGeom prst="blockArc">
              <a:avLst>
                <a:gd name="adj1" fmla="val 10800000"/>
                <a:gd name="adj2" fmla="val 35455"/>
                <a:gd name="adj3" fmla="val 5075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00" name="Straight Arrow Connector 1099"/>
          <p:cNvCxnSpPr/>
          <p:nvPr/>
        </p:nvCxnSpPr>
        <p:spPr>
          <a:xfrm>
            <a:off x="6463706" y="2954207"/>
            <a:ext cx="76383" cy="246193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447800" y="4920888"/>
            <a:ext cx="6743700" cy="1652967"/>
            <a:chOff x="990600" y="3262085"/>
            <a:chExt cx="7238999" cy="1774371"/>
          </a:xfrm>
        </p:grpSpPr>
        <p:sp>
          <p:nvSpPr>
            <p:cNvPr id="111" name="Rectangle 110"/>
            <p:cNvSpPr/>
            <p:nvPr/>
          </p:nvSpPr>
          <p:spPr>
            <a:xfrm>
              <a:off x="4572000" y="3262085"/>
              <a:ext cx="1066800" cy="762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Actuator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572000" y="4274456"/>
              <a:ext cx="1066800" cy="762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Sensor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990600" y="3323548"/>
              <a:ext cx="1469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/>
                <a:t>Goal specification</a:t>
              </a:r>
              <a:endParaRPr lang="en-US" i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010400" y="3323548"/>
              <a:ext cx="1219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Spatial structures</a:t>
              </a:r>
              <a:endParaRPr lang="en-US" i="1" dirty="0"/>
            </a:p>
          </p:txBody>
        </p:sp>
        <p:cxnSp>
          <p:nvCxnSpPr>
            <p:cNvPr id="115" name="Elbow Connector 114"/>
            <p:cNvCxnSpPr>
              <a:stCxn id="112" idx="1"/>
              <a:endCxn id="118" idx="4"/>
            </p:cNvCxnSpPr>
            <p:nvPr/>
          </p:nvCxnSpPr>
          <p:spPr>
            <a:xfrm rot="10800000">
              <a:off x="3657600" y="3951514"/>
              <a:ext cx="914400" cy="703942"/>
            </a:xfrm>
            <a:prstGeom prst="bentConnector2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lbow Connector 115"/>
            <p:cNvCxnSpPr>
              <a:stCxn id="111" idx="3"/>
              <a:endCxn id="112" idx="3"/>
            </p:cNvCxnSpPr>
            <p:nvPr/>
          </p:nvCxnSpPr>
          <p:spPr>
            <a:xfrm>
              <a:off x="5638800" y="3643085"/>
              <a:ext cx="12700" cy="1012371"/>
            </a:xfrm>
            <a:prstGeom prst="bentConnector3">
              <a:avLst>
                <a:gd name="adj1" fmla="val 4885709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Elbow Connector 116"/>
            <p:cNvCxnSpPr>
              <a:stCxn id="118" idx="6"/>
              <a:endCxn id="111" idx="1"/>
            </p:cNvCxnSpPr>
            <p:nvPr/>
          </p:nvCxnSpPr>
          <p:spPr>
            <a:xfrm flipV="1">
              <a:off x="3962400" y="3643085"/>
              <a:ext cx="609600" cy="3629"/>
            </a:xfrm>
            <a:prstGeom prst="bentConnector3">
              <a:avLst>
                <a:gd name="adj1" fmla="val 0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3352800" y="3341914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3581400" y="3657600"/>
              <a:ext cx="152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11" idx="3"/>
              <a:endCxn id="114" idx="1"/>
            </p:cNvCxnSpPr>
            <p:nvPr/>
          </p:nvCxnSpPr>
          <p:spPr>
            <a:xfrm>
              <a:off x="5638800" y="3643085"/>
              <a:ext cx="1371600" cy="36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13" idx="3"/>
              <a:endCxn id="118" idx="2"/>
            </p:cNvCxnSpPr>
            <p:nvPr/>
          </p:nvCxnSpPr>
          <p:spPr>
            <a:xfrm>
              <a:off x="2460171" y="3646714"/>
              <a:ext cx="892629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05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Design (or evolve) layout separate from details</a:t>
            </a:r>
          </a:p>
          <a:p>
            <a:pPr lvl="1"/>
            <a:r>
              <a:rPr lang="en-US" dirty="0" smtClean="0"/>
              <a:t>Re-usable parts</a:t>
            </a:r>
          </a:p>
          <a:p>
            <a:r>
              <a:rPr lang="en-US" dirty="0" smtClean="0"/>
              <a:t>Passive “coloring book” doesn’t work</a:t>
            </a:r>
          </a:p>
          <a:p>
            <a:r>
              <a:rPr lang="en-US" dirty="0" smtClean="0"/>
              <a:t>Need closed-loop patterning algorithm</a:t>
            </a:r>
          </a:p>
          <a:p>
            <a:endParaRPr lang="en-US" dirty="0"/>
          </a:p>
        </p:txBody>
      </p:sp>
      <p:pic>
        <p:nvPicPr>
          <p:cNvPr id="4" name="Picture 2" descr="Gallery 37: Drosophila embryo showing the expression of hairy (yellow), a pair rule gene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07119" y="2341481"/>
            <a:ext cx="4149562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6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ctr"/>
            <a:r>
              <a:rPr lang="en-US" sz="4400" baseline="0" dirty="0" smtClean="0">
                <a:latin typeface="+mj-lt"/>
              </a:rPr>
              <a:t>Normal neighbors patterning</a:t>
            </a:r>
            <a:endParaRPr lang="en-US" sz="4400" baseline="0" dirty="0">
              <a:latin typeface="+mj-lt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066800" y="3962400"/>
            <a:ext cx="2362200" cy="2400300"/>
            <a:chOff x="1066800" y="1714500"/>
            <a:chExt cx="2362200" cy="2400300"/>
          </a:xfrm>
        </p:grpSpPr>
        <p:sp>
          <p:nvSpPr>
            <p:cNvPr id="12" name="Oval 11"/>
            <p:cNvSpPr/>
            <p:nvPr/>
          </p:nvSpPr>
          <p:spPr>
            <a:xfrm>
              <a:off x="1066800" y="1714500"/>
              <a:ext cx="685800" cy="68580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743200" y="1714500"/>
              <a:ext cx="685800" cy="685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743200" y="3429000"/>
              <a:ext cx="685800" cy="6858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066800" y="3429000"/>
              <a:ext cx="685800" cy="6858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905000" y="2590800"/>
              <a:ext cx="685800" cy="685800"/>
            </a:xfrm>
            <a:prstGeom prst="ellipse">
              <a:avLst/>
            </a:prstGeom>
            <a:solidFill>
              <a:srgbClr val="BF4DA7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</a:t>
              </a:r>
              <a:endParaRPr lang="en-US" b="1" dirty="0"/>
            </a:p>
          </p:txBody>
        </p:sp>
        <p:cxnSp>
          <p:nvCxnSpPr>
            <p:cNvPr id="18" name="Straight Connector 17"/>
            <p:cNvCxnSpPr>
              <a:stCxn id="12" idx="6"/>
              <a:endCxn id="13" idx="2"/>
            </p:cNvCxnSpPr>
            <p:nvPr/>
          </p:nvCxnSpPr>
          <p:spPr>
            <a:xfrm>
              <a:off x="1752600" y="2057400"/>
              <a:ext cx="9906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2" idx="5"/>
              <a:endCxn id="16" idx="1"/>
            </p:cNvCxnSpPr>
            <p:nvPr/>
          </p:nvCxnSpPr>
          <p:spPr>
            <a:xfrm>
              <a:off x="1652167" y="2299867"/>
              <a:ext cx="353266" cy="39136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6" idx="7"/>
              <a:endCxn id="13" idx="3"/>
            </p:cNvCxnSpPr>
            <p:nvPr/>
          </p:nvCxnSpPr>
          <p:spPr>
            <a:xfrm flipV="1">
              <a:off x="2490367" y="2299867"/>
              <a:ext cx="353266" cy="39136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6" idx="5"/>
              <a:endCxn id="14" idx="1"/>
            </p:cNvCxnSpPr>
            <p:nvPr/>
          </p:nvCxnSpPr>
          <p:spPr>
            <a:xfrm>
              <a:off x="2490367" y="3176167"/>
              <a:ext cx="353266" cy="35326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5" idx="6"/>
              <a:endCxn id="14" idx="2"/>
            </p:cNvCxnSpPr>
            <p:nvPr/>
          </p:nvCxnSpPr>
          <p:spPr>
            <a:xfrm>
              <a:off x="1752600" y="3771900"/>
              <a:ext cx="990600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5" idx="0"/>
              <a:endCxn id="12" idx="4"/>
            </p:cNvCxnSpPr>
            <p:nvPr/>
          </p:nvCxnSpPr>
          <p:spPr>
            <a:xfrm flipV="1">
              <a:off x="1409700" y="2400300"/>
              <a:ext cx="0" cy="102870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5" idx="7"/>
              <a:endCxn id="16" idx="3"/>
            </p:cNvCxnSpPr>
            <p:nvPr/>
          </p:nvCxnSpPr>
          <p:spPr>
            <a:xfrm flipV="1">
              <a:off x="1652167" y="3176167"/>
              <a:ext cx="353266" cy="35326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3" idx="4"/>
              <a:endCxn id="14" idx="0"/>
            </p:cNvCxnSpPr>
            <p:nvPr/>
          </p:nvCxnSpPr>
          <p:spPr>
            <a:xfrm>
              <a:off x="3086100" y="2400300"/>
              <a:ext cx="0" cy="102870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Content Placeholder 69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438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Discrete abstraction: Regions</a:t>
            </a:r>
          </a:p>
          <a:p>
            <a:r>
              <a:rPr lang="en-US" dirty="0" smtClean="0"/>
              <a:t>Local topology: What contacts what</a:t>
            </a:r>
          </a:p>
          <a:p>
            <a:r>
              <a:rPr lang="en-US" dirty="0" smtClean="0"/>
              <a:t>Soft constraint propagation</a:t>
            </a:r>
          </a:p>
          <a:p>
            <a:pPr lvl="1"/>
            <a:r>
              <a:rPr lang="en-US" dirty="0" smtClean="0"/>
              <a:t>Nearest-neighbor communication</a:t>
            </a:r>
          </a:p>
          <a:p>
            <a:pPr lvl="1"/>
            <a:r>
              <a:rPr lang="en-US" dirty="0" smtClean="0"/>
              <a:t>Cousins: </a:t>
            </a:r>
            <a:r>
              <a:rPr lang="en-US" dirty="0" err="1" smtClean="0"/>
              <a:t>Ising</a:t>
            </a:r>
            <a:r>
              <a:rPr lang="en-US" dirty="0" smtClean="0"/>
              <a:t> &amp; Potts models, loopy belief propagation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810000" y="5105400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5715000" y="4000500"/>
            <a:ext cx="2362200" cy="2400300"/>
            <a:chOff x="5105400" y="1676400"/>
            <a:chExt cx="2362200" cy="2400300"/>
          </a:xfrm>
        </p:grpSpPr>
        <p:sp>
          <p:nvSpPr>
            <p:cNvPr id="55" name="Rectangle 54"/>
            <p:cNvSpPr/>
            <p:nvPr/>
          </p:nvSpPr>
          <p:spPr>
            <a:xfrm>
              <a:off x="5105400" y="1676400"/>
              <a:ext cx="1219200" cy="12192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1</a:t>
              </a:r>
              <a:endParaRPr lang="en-US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324600" y="1676400"/>
              <a:ext cx="1143000" cy="121920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2</a:t>
              </a:r>
              <a:endParaRPr lang="en-US" b="1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324600" y="2895600"/>
              <a:ext cx="1143000" cy="11811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</a:t>
              </a:r>
              <a:endParaRPr lang="en-US" b="1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105400" y="2895600"/>
              <a:ext cx="1219200" cy="11811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829300" y="2400300"/>
              <a:ext cx="990600" cy="990600"/>
            </a:xfrm>
            <a:prstGeom prst="ellipse">
              <a:avLst/>
            </a:prstGeom>
            <a:solidFill>
              <a:srgbClr val="BF4DA7"/>
            </a:solidFill>
            <a:ln>
              <a:solidFill>
                <a:srgbClr val="BF4D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3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Pattern convergence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5410200"/>
            <a:ext cx="138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Vids here </a:t>
            </a:r>
            <a:r>
              <a:rPr lang="en-US" dirty="0" err="1" smtClean="0"/>
              <a:t>plz</a:t>
            </a:r>
            <a:endParaRPr lang="en-US" dirty="0"/>
          </a:p>
        </p:txBody>
      </p:sp>
      <p:pic>
        <p:nvPicPr>
          <p:cNvPr id="5" name="rn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3" y="3276600"/>
            <a:ext cx="4696443" cy="3581400"/>
          </a:xfrm>
          <a:prstGeom prst="rect">
            <a:avLst/>
          </a:prstGeom>
        </p:spPr>
      </p:pic>
      <p:pic>
        <p:nvPicPr>
          <p:cNvPr id="6" name="rnn-p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5083" y="3276600"/>
            <a:ext cx="4596518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5865" y="6488668"/>
            <a:ext cx="193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pre-initializer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01570" y="6517577"/>
            <a:ext cx="244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neighbors alone</a:t>
            </a:r>
            <a:endParaRPr lang="en-US" dirty="0"/>
          </a:p>
        </p:txBody>
      </p:sp>
      <p:sp>
        <p:nvSpPr>
          <p:cNvPr id="9" name="Block Arc 8"/>
          <p:cNvSpPr/>
          <p:nvPr/>
        </p:nvSpPr>
        <p:spPr>
          <a:xfrm rot="18900000">
            <a:off x="5288109" y="3856101"/>
            <a:ext cx="1122864" cy="981884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 rot="2700000" flipH="1">
            <a:off x="7080093" y="3871195"/>
            <a:ext cx="1055068" cy="919663"/>
          </a:xfrm>
          <a:prstGeom prst="blockArc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2590801"/>
          </a:xfrm>
        </p:spPr>
        <p:txBody>
          <a:bodyPr>
            <a:normAutofit/>
          </a:bodyPr>
          <a:lstStyle/>
          <a:p>
            <a:r>
              <a:rPr lang="en-US" dirty="0" smtClean="0"/>
              <a:t>Symmetry breaking ⇒ Slow</a:t>
            </a:r>
          </a:p>
          <a:p>
            <a:r>
              <a:rPr lang="en-US" dirty="0" smtClean="0"/>
              <a:t>Speed it up? Avoid local minima?</a:t>
            </a:r>
          </a:p>
          <a:p>
            <a:pPr lvl="1"/>
            <a:r>
              <a:rPr lang="en-US" dirty="0" smtClean="0"/>
              <a:t>Add another algorithm!</a:t>
            </a:r>
          </a:p>
          <a:p>
            <a:pPr lvl="1"/>
            <a:r>
              <a:rPr lang="en-US" dirty="0" smtClean="0"/>
              <a:t>(What </a:t>
            </a:r>
            <a:r>
              <a:rPr lang="en-US" i="1" dirty="0" smtClean="0"/>
              <a:t>about</a:t>
            </a:r>
            <a:r>
              <a:rPr lang="en-US" dirty="0" smtClean="0"/>
              <a:t> those naïve coloring books?)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562601" y="4155950"/>
            <a:ext cx="2057400" cy="1797318"/>
            <a:chOff x="5834099" y="4419600"/>
            <a:chExt cx="1785901" cy="1560140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7015601" y="4419600"/>
              <a:ext cx="604399" cy="581195"/>
            </a:xfrm>
            <a:prstGeom prst="straightConnector1">
              <a:avLst/>
            </a:prstGeom>
            <a:ln w="76200" cmpd="dbl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6438498" y="4923282"/>
              <a:ext cx="604399" cy="581195"/>
            </a:xfrm>
            <a:prstGeom prst="straightConnector1">
              <a:avLst/>
            </a:prstGeom>
            <a:ln w="76200" cmpd="dbl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834099" y="5398545"/>
              <a:ext cx="604399" cy="581195"/>
            </a:xfrm>
            <a:prstGeom prst="straightConnector1">
              <a:avLst/>
            </a:prstGeom>
            <a:ln w="76200" cmpd="dbl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Background: Substrate model</a:t>
            </a:r>
          </a:p>
          <a:p>
            <a:r>
              <a:rPr lang="en-US" dirty="0" smtClean="0"/>
              <a:t>Sensing</a:t>
            </a:r>
          </a:p>
          <a:p>
            <a:r>
              <a:rPr lang="en-US" dirty="0" smtClean="0"/>
              <a:t>Actuation</a:t>
            </a:r>
          </a:p>
          <a:p>
            <a:r>
              <a:rPr lang="en-US" dirty="0" smtClean="0"/>
              <a:t>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0692" r="17702"/>
          <a:stretch/>
        </p:blipFill>
        <p:spPr>
          <a:xfrm>
            <a:off x="5250362" y="2819400"/>
            <a:ext cx="3841531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background: Low-Fi</a:t>
            </a:r>
            <a:r>
              <a:rPr lang="en-US" baseline="0" dirty="0" smtClean="0"/>
              <a:t> “2</a:t>
            </a:r>
            <a:r>
              <a:rPr lang="en-US" dirty="0" smtClean="0"/>
              <a:t>½-D”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Surfaces</a:t>
            </a:r>
            <a:r>
              <a:rPr lang="en-US" baseline="0" dirty="0" smtClean="0"/>
              <a:t> instead of volumes</a:t>
            </a:r>
          </a:p>
          <a:p>
            <a:r>
              <a:rPr lang="en-US" baseline="0" dirty="0" smtClean="0"/>
              <a:t>“Vertex</a:t>
            </a:r>
            <a:r>
              <a:rPr lang="en-US" dirty="0" smtClean="0"/>
              <a:t> model” </a:t>
            </a:r>
            <a:endParaRPr lang="en-US" baseline="0" dirty="0" smtClean="0"/>
          </a:p>
          <a:p>
            <a:r>
              <a:rPr lang="en-US" baseline="0" dirty="0" smtClean="0"/>
              <a:t>Cel</a:t>
            </a:r>
            <a:r>
              <a:rPr lang="en-US" dirty="0" smtClean="0"/>
              <a:t>l parameters: nat. area, elasticity, </a:t>
            </a:r>
            <a:br>
              <a:rPr lang="en-US" dirty="0" smtClean="0"/>
            </a:br>
            <a:r>
              <a:rPr lang="en-US" dirty="0" smtClean="0"/>
              <a:t>surface tension, flexural stiffness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5000" contrast="30000"/>
                    </a14:imgEffect>
                  </a14:imgLayer>
                </a14:imgProps>
              </a:ext>
            </a:extLst>
          </a:blip>
          <a:srcRect l="9700" t="15168" r="1959" b="19494"/>
          <a:stretch>
            <a:fillRect/>
          </a:stretch>
        </p:blipFill>
        <p:spPr bwMode="auto">
          <a:xfrm>
            <a:off x="304800" y="3710448"/>
            <a:ext cx="4495800" cy="253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29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ea typeface="+mn-ea"/>
                <a:cs typeface="+mn-cs"/>
              </a:rPr>
              <a:t>Model background: Plastic flow</a:t>
            </a:r>
            <a:endParaRPr lang="en-US" sz="4400" baseline="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Irregular mesh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Cells can migrate and flow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9482" y="4415079"/>
            <a:ext cx="6365036" cy="1452321"/>
            <a:chOff x="685800" y="2578187"/>
            <a:chExt cx="7162800" cy="1634349"/>
          </a:xfrm>
        </p:grpSpPr>
        <p:grpSp>
          <p:nvGrpSpPr>
            <p:cNvPr id="5" name="Group 31"/>
            <p:cNvGrpSpPr/>
            <p:nvPr/>
          </p:nvGrpSpPr>
          <p:grpSpPr>
            <a:xfrm>
              <a:off x="685799" y="2578187"/>
              <a:ext cx="1597072" cy="1634349"/>
              <a:chOff x="0" y="1130782"/>
              <a:chExt cx="2971799" cy="3041167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28" name="Group 3"/>
              <p:cNvGrpSpPr/>
              <p:nvPr/>
            </p:nvGrpSpPr>
            <p:grpSpPr>
              <a:xfrm>
                <a:off x="545623" y="1655481"/>
                <a:ext cx="1873091" cy="1992044"/>
                <a:chOff x="366544" y="480256"/>
                <a:chExt cx="2044129" cy="2173944"/>
              </a:xfrm>
              <a:grpFill/>
            </p:grpSpPr>
            <p:sp>
              <p:nvSpPr>
                <p:cNvPr id="33" name="Hexagon 4"/>
                <p:cNvSpPr/>
                <p:nvPr/>
              </p:nvSpPr>
              <p:spPr>
                <a:xfrm rot="5400000">
                  <a:off x="1428993" y="1049473"/>
                  <a:ext cx="941295" cy="1022064"/>
                </a:xfrm>
                <a:prstGeom prst="hexagon">
                  <a:avLst>
                    <a:gd name="adj" fmla="val 34584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Hexagon 5"/>
                <p:cNvSpPr/>
                <p:nvPr/>
              </p:nvSpPr>
              <p:spPr>
                <a:xfrm rot="5400000">
                  <a:off x="406928" y="1049473"/>
                  <a:ext cx="941295" cy="1022064"/>
                </a:xfrm>
                <a:prstGeom prst="hexagon">
                  <a:avLst>
                    <a:gd name="adj" fmla="val 34584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Hexagon 6"/>
                <p:cNvSpPr/>
                <p:nvPr/>
              </p:nvSpPr>
              <p:spPr>
                <a:xfrm rot="5400000">
                  <a:off x="917960" y="1672521"/>
                  <a:ext cx="941295" cy="1022064"/>
                </a:xfrm>
                <a:prstGeom prst="hexagon">
                  <a:avLst>
                    <a:gd name="adj" fmla="val 34584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Hexagon 7"/>
                <p:cNvSpPr/>
                <p:nvPr/>
              </p:nvSpPr>
              <p:spPr>
                <a:xfrm rot="5400000">
                  <a:off x="917961" y="439872"/>
                  <a:ext cx="941295" cy="1022064"/>
                </a:xfrm>
                <a:prstGeom prst="hexagon">
                  <a:avLst>
                    <a:gd name="adj" fmla="val 34584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>
              <a:xfrm rot="5400000">
                <a:off x="1252774" y="1358588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6200000" flipV="1">
                <a:off x="1254362" y="3942556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2514600" y="2646362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25"/>
              <p:cNvCxnSpPr/>
              <p:nvPr/>
            </p:nvCxnSpPr>
            <p:spPr>
              <a:xfrm flipH="1">
                <a:off x="0" y="2646362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34"/>
            <p:cNvGrpSpPr/>
            <p:nvPr/>
          </p:nvGrpSpPr>
          <p:grpSpPr>
            <a:xfrm>
              <a:off x="3079515" y="2688866"/>
              <a:ext cx="1873487" cy="1409323"/>
              <a:chOff x="2743199" y="2977846"/>
              <a:chExt cx="3486151" cy="2622442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19" name="Group 13"/>
              <p:cNvGrpSpPr/>
              <p:nvPr/>
            </p:nvGrpSpPr>
            <p:grpSpPr>
              <a:xfrm>
                <a:off x="3305336" y="3507428"/>
                <a:ext cx="2356746" cy="1554577"/>
                <a:chOff x="4370177" y="3775198"/>
                <a:chExt cx="2356746" cy="1554577"/>
              </a:xfrm>
              <a:grpFill/>
            </p:grpSpPr>
            <p:sp>
              <p:nvSpPr>
                <p:cNvPr id="24" name="Diamond 23"/>
                <p:cNvSpPr/>
                <p:nvPr/>
              </p:nvSpPr>
              <p:spPr>
                <a:xfrm>
                  <a:off x="4959364" y="4552486"/>
                  <a:ext cx="1178373" cy="777289"/>
                </a:xfrm>
                <a:prstGeom prst="diamond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Diamond 24"/>
                <p:cNvSpPr/>
                <p:nvPr/>
              </p:nvSpPr>
              <p:spPr>
                <a:xfrm>
                  <a:off x="5548550" y="4163842"/>
                  <a:ext cx="1178373" cy="777289"/>
                </a:xfrm>
                <a:prstGeom prst="diamond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Diamond 16"/>
                <p:cNvSpPr/>
                <p:nvPr/>
              </p:nvSpPr>
              <p:spPr>
                <a:xfrm>
                  <a:off x="4370177" y="4163842"/>
                  <a:ext cx="1178373" cy="777289"/>
                </a:xfrm>
                <a:prstGeom prst="diamond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Diamond 26"/>
                <p:cNvSpPr/>
                <p:nvPr/>
              </p:nvSpPr>
              <p:spPr>
                <a:xfrm>
                  <a:off x="4959364" y="3775198"/>
                  <a:ext cx="1178373" cy="777289"/>
                </a:xfrm>
                <a:prstGeom prst="diamond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" name="Straight Arrow Connector 19"/>
              <p:cNvCxnSpPr/>
              <p:nvPr/>
            </p:nvCxnSpPr>
            <p:spPr>
              <a:xfrm rot="5400000">
                <a:off x="4254314" y="3205652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 flipV="1">
                <a:off x="4255904" y="5370895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772151" y="4289481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2743199" y="4284717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37"/>
            <p:cNvGrpSpPr/>
            <p:nvPr/>
          </p:nvGrpSpPr>
          <p:grpSpPr>
            <a:xfrm>
              <a:off x="5795960" y="2709389"/>
              <a:ext cx="2052646" cy="1370423"/>
              <a:chOff x="6143626" y="1414568"/>
              <a:chExt cx="3819524" cy="2550059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10" name="Group 8"/>
              <p:cNvGrpSpPr/>
              <p:nvPr/>
            </p:nvGrpSpPr>
            <p:grpSpPr>
              <a:xfrm>
                <a:off x="6705600" y="1965166"/>
                <a:ext cx="2700624" cy="1461178"/>
                <a:chOff x="2770852" y="1923612"/>
                <a:chExt cx="2700624" cy="1461178"/>
              </a:xfrm>
              <a:grpFill/>
            </p:grpSpPr>
            <p:sp>
              <p:nvSpPr>
                <p:cNvPr id="15" name="Hexagon 14"/>
                <p:cNvSpPr/>
                <p:nvPr/>
              </p:nvSpPr>
              <p:spPr>
                <a:xfrm>
                  <a:off x="2770852" y="2288906"/>
                  <a:ext cx="1274112" cy="730589"/>
                </a:xfrm>
                <a:prstGeom prst="hexagon">
                  <a:avLst>
                    <a:gd name="adj" fmla="val 75486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Hexagon 15"/>
                <p:cNvSpPr/>
                <p:nvPr/>
              </p:nvSpPr>
              <p:spPr>
                <a:xfrm>
                  <a:off x="3477975" y="2654201"/>
                  <a:ext cx="1274112" cy="730589"/>
                </a:xfrm>
                <a:prstGeom prst="hexagon">
                  <a:avLst>
                    <a:gd name="adj" fmla="val 75486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Hexagon 16"/>
                <p:cNvSpPr/>
                <p:nvPr/>
              </p:nvSpPr>
              <p:spPr>
                <a:xfrm>
                  <a:off x="4197364" y="2288905"/>
                  <a:ext cx="1274112" cy="730589"/>
                </a:xfrm>
                <a:prstGeom prst="hexagon">
                  <a:avLst>
                    <a:gd name="adj" fmla="val 75486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exagon 17"/>
                <p:cNvSpPr/>
                <p:nvPr/>
              </p:nvSpPr>
              <p:spPr>
                <a:xfrm>
                  <a:off x="3477975" y="1923612"/>
                  <a:ext cx="1274112" cy="730589"/>
                </a:xfrm>
                <a:prstGeom prst="hexagon">
                  <a:avLst>
                    <a:gd name="adj" fmla="val 75486"/>
                    <a:gd name="vf" fmla="val 11547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" name="Straight Arrow Connector 10"/>
              <p:cNvCxnSpPr/>
              <p:nvPr/>
            </p:nvCxnSpPr>
            <p:spPr>
              <a:xfrm rot="5400000">
                <a:off x="7821708" y="1642374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6200000" flipV="1">
                <a:off x="7823296" y="3735234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9505951" y="2698931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6143626" y="2694167"/>
                <a:ext cx="457199" cy="1588"/>
              </a:xfrm>
              <a:prstGeom prst="straightConnector1">
                <a:avLst/>
              </a:prstGeom>
              <a:grpFill/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/>
            <p:cNvCxnSpPr/>
            <p:nvPr/>
          </p:nvCxnSpPr>
          <p:spPr>
            <a:xfrm>
              <a:off x="2497497" y="3390335"/>
              <a:ext cx="398103" cy="853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none" w="med" len="med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181600" y="3400469"/>
              <a:ext cx="398103" cy="853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none" w="med" len="med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742332" y="5528846"/>
            <a:ext cx="1251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“T1” process</a:t>
            </a:r>
            <a:endParaRPr lang="en-US" sz="16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" t="4629" b="31963"/>
          <a:stretch/>
        </p:blipFill>
        <p:spPr>
          <a:xfrm>
            <a:off x="4963084" y="1511300"/>
            <a:ext cx="3926548" cy="2006600"/>
          </a:xfrm>
          <a:prstGeom prst="rect">
            <a:avLst/>
          </a:prstGeom>
        </p:spPr>
      </p:pic>
      <p:grpSp>
        <p:nvGrpSpPr>
          <p:cNvPr id="262" name="Group 261"/>
          <p:cNvGrpSpPr/>
          <p:nvPr/>
        </p:nvGrpSpPr>
        <p:grpSpPr>
          <a:xfrm>
            <a:off x="1482303" y="4451066"/>
            <a:ext cx="6554596" cy="2025934"/>
            <a:chOff x="684441" y="1752600"/>
            <a:chExt cx="8150319" cy="2519150"/>
          </a:xfrm>
        </p:grpSpPr>
        <p:grpSp>
          <p:nvGrpSpPr>
            <p:cNvPr id="151" name="Group 150"/>
            <p:cNvGrpSpPr/>
            <p:nvPr/>
          </p:nvGrpSpPr>
          <p:grpSpPr>
            <a:xfrm>
              <a:off x="684441" y="1752600"/>
              <a:ext cx="2648504" cy="2519150"/>
              <a:chOff x="244852" y="1026657"/>
              <a:chExt cx="3524474" cy="3352336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244853" y="1026657"/>
                <a:ext cx="3524473" cy="3352336"/>
                <a:chOff x="244853" y="1026657"/>
                <a:chExt cx="3524473" cy="3352336"/>
              </a:xfrm>
            </p:grpSpPr>
            <p:grpSp>
              <p:nvGrpSpPr>
                <p:cNvPr id="154" name="Group 153"/>
                <p:cNvGrpSpPr/>
                <p:nvPr/>
              </p:nvGrpSpPr>
              <p:grpSpPr>
                <a:xfrm>
                  <a:off x="2003330" y="1948168"/>
                  <a:ext cx="1005193" cy="1505699"/>
                  <a:chOff x="4123941" y="2209972"/>
                  <a:chExt cx="1005193" cy="1505699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202" name="Hexagon 201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3" name="Hexagon 202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Hexagon 203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5" name="Hexagon 204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5" name="Group 154"/>
                <p:cNvGrpSpPr/>
                <p:nvPr/>
              </p:nvGrpSpPr>
              <p:grpSpPr>
                <a:xfrm>
                  <a:off x="998136" y="1951780"/>
                  <a:ext cx="1005193" cy="1505699"/>
                  <a:chOff x="4123941" y="2209972"/>
                  <a:chExt cx="1005193" cy="1505699"/>
                </a:xfrm>
                <a:solidFill>
                  <a:schemeClr val="accent2"/>
                </a:solidFill>
              </p:grpSpPr>
              <p:sp>
                <p:nvSpPr>
                  <p:cNvPr id="198" name="Hexagon 197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9" name="Hexagon 198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0" name="Hexagon 199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1" name="Hexagon 200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6" name="Group 155"/>
                <p:cNvGrpSpPr/>
                <p:nvPr/>
              </p:nvGrpSpPr>
              <p:grpSpPr>
                <a:xfrm>
                  <a:off x="1499718" y="1030269"/>
                  <a:ext cx="1005193" cy="1505699"/>
                  <a:chOff x="4123941" y="2209972"/>
                  <a:chExt cx="1005193" cy="1505699"/>
                </a:xfrm>
                <a:solidFill>
                  <a:schemeClr val="accent3">
                    <a:lumMod val="75000"/>
                  </a:schemeClr>
                </a:solidFill>
              </p:grpSpPr>
              <p:sp>
                <p:nvSpPr>
                  <p:cNvPr id="194" name="Hexagon 193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5" name="Hexagon 194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6" name="Hexagon 195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7" name="Hexagon 196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7" name="Group 156"/>
                <p:cNvGrpSpPr/>
                <p:nvPr/>
              </p:nvGrpSpPr>
              <p:grpSpPr>
                <a:xfrm>
                  <a:off x="1502867" y="2869680"/>
                  <a:ext cx="1005193" cy="1505699"/>
                  <a:chOff x="4123941" y="2209972"/>
                  <a:chExt cx="1005193" cy="1505699"/>
                </a:xfrm>
              </p:grpSpPr>
              <p:sp>
                <p:nvSpPr>
                  <p:cNvPr id="190" name="Hexagon 189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1" name="Hexagon 190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2" name="Hexagon 191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3" name="Hexagon 192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8" name="Group 157"/>
                <p:cNvGrpSpPr/>
                <p:nvPr/>
              </p:nvGrpSpPr>
              <p:grpSpPr>
                <a:xfrm>
                  <a:off x="494524" y="1033881"/>
                  <a:ext cx="1005193" cy="1505699"/>
                  <a:chOff x="4123941" y="2209972"/>
                  <a:chExt cx="1005193" cy="1505699"/>
                </a:xfrm>
              </p:grpSpPr>
              <p:sp>
                <p:nvSpPr>
                  <p:cNvPr id="186" name="Hexagon 185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7" name="Hexagon 186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8" name="Hexagon 187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9" name="Hexagon 188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9" name="Group 158"/>
                <p:cNvGrpSpPr/>
                <p:nvPr/>
              </p:nvGrpSpPr>
              <p:grpSpPr>
                <a:xfrm>
                  <a:off x="2504911" y="1026657"/>
                  <a:ext cx="1005193" cy="1505699"/>
                  <a:chOff x="4123941" y="2209972"/>
                  <a:chExt cx="1005193" cy="1505699"/>
                </a:xfrm>
              </p:grpSpPr>
              <p:sp>
                <p:nvSpPr>
                  <p:cNvPr id="182" name="Hexagon 181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3" name="Hexagon 182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4" name="Hexagon 183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5" name="Hexagon 184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0" name="Group 159"/>
                <p:cNvGrpSpPr/>
                <p:nvPr/>
              </p:nvGrpSpPr>
              <p:grpSpPr>
                <a:xfrm>
                  <a:off x="493509" y="2869680"/>
                  <a:ext cx="1005193" cy="1505699"/>
                  <a:chOff x="4123941" y="2209972"/>
                  <a:chExt cx="1005193" cy="1505699"/>
                </a:xfrm>
              </p:grpSpPr>
              <p:sp>
                <p:nvSpPr>
                  <p:cNvPr id="178" name="Hexagon 177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9" name="Hexagon 178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0" name="Hexagon 179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1" name="Hexagon 180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2508060" y="2873292"/>
                  <a:ext cx="1005193" cy="1505699"/>
                  <a:chOff x="4123941" y="2209972"/>
                  <a:chExt cx="1005193" cy="1505699"/>
                </a:xfrm>
              </p:grpSpPr>
              <p:sp>
                <p:nvSpPr>
                  <p:cNvPr id="174" name="Hexagon 173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5" name="Hexagon 174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6" name="Hexagon 175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7" name="Hexagon 176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2" name="Group 161"/>
                <p:cNvGrpSpPr/>
                <p:nvPr/>
              </p:nvGrpSpPr>
              <p:grpSpPr>
                <a:xfrm>
                  <a:off x="3012790" y="1948168"/>
                  <a:ext cx="756536" cy="1505699"/>
                  <a:chOff x="4123941" y="2209972"/>
                  <a:chExt cx="756536" cy="1505699"/>
                </a:xfrm>
              </p:grpSpPr>
              <p:sp>
                <p:nvSpPr>
                  <p:cNvPr id="171" name="Hexagon 170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2" name="Hexagon 171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3" name="Hexagon 172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244853" y="1948168"/>
                  <a:ext cx="754401" cy="1505699"/>
                  <a:chOff x="4374733" y="2209972"/>
                  <a:chExt cx="754401" cy="1505699"/>
                </a:xfrm>
              </p:grpSpPr>
              <p:sp>
                <p:nvSpPr>
                  <p:cNvPr id="168" name="Hexagon 167"/>
                  <p:cNvSpPr/>
                  <p:nvPr/>
                </p:nvSpPr>
                <p:spPr>
                  <a:xfrm rot="5400000">
                    <a:off x="4334444" y="2250261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9" name="Hexagon 168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0" name="Hexagon 169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4" name="Hexagon 163"/>
                <p:cNvSpPr/>
                <p:nvPr/>
              </p:nvSpPr>
              <p:spPr>
                <a:xfrm rot="5400000">
                  <a:off x="1207624" y="1074171"/>
                  <a:ext cx="584187" cy="503610"/>
                </a:xfrm>
                <a:prstGeom prst="hexagon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Hexagon 164"/>
                <p:cNvSpPr/>
                <p:nvPr/>
              </p:nvSpPr>
              <p:spPr>
                <a:xfrm rot="5400000">
                  <a:off x="2219114" y="1074171"/>
                  <a:ext cx="584187" cy="503610"/>
                </a:xfrm>
                <a:prstGeom prst="hexagon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Hexagon 165"/>
                <p:cNvSpPr/>
                <p:nvPr/>
              </p:nvSpPr>
              <p:spPr>
                <a:xfrm rot="5400000">
                  <a:off x="2211803" y="3835094"/>
                  <a:ext cx="584187" cy="503610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7" name="Hexagon 166"/>
                <p:cNvSpPr/>
                <p:nvPr/>
              </p:nvSpPr>
              <p:spPr>
                <a:xfrm rot="5400000">
                  <a:off x="1206607" y="3835095"/>
                  <a:ext cx="584187" cy="503610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>
              <a:xfrm>
                <a:off x="244852" y="1026657"/>
                <a:ext cx="3522340" cy="334872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4248700" y="2246759"/>
              <a:ext cx="4586060" cy="1528116"/>
              <a:chOff x="4177349" y="1596887"/>
              <a:chExt cx="6102864" cy="2033528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4177349" y="1596887"/>
                <a:ext cx="6102864" cy="2033528"/>
                <a:chOff x="3893792" y="1220659"/>
                <a:chExt cx="6102864" cy="2033528"/>
              </a:xfrm>
            </p:grpSpPr>
            <p:grpSp>
              <p:nvGrpSpPr>
                <p:cNvPr id="209" name="Group 208"/>
                <p:cNvGrpSpPr/>
                <p:nvPr/>
              </p:nvGrpSpPr>
              <p:grpSpPr>
                <a:xfrm rot="16200000">
                  <a:off x="6430518" y="976008"/>
                  <a:ext cx="1005193" cy="1505620"/>
                  <a:chOff x="4123941" y="2210051"/>
                  <a:chExt cx="1005193" cy="1505620"/>
                </a:xfrm>
                <a:solidFill>
                  <a:schemeClr val="accent3">
                    <a:lumMod val="75000"/>
                  </a:schemeClr>
                </a:solidFill>
              </p:grpSpPr>
              <p:sp>
                <p:nvSpPr>
                  <p:cNvPr id="257" name="Hexagon 256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Hexagon 257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9" name="Hexagon 258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0" name="Hexagon 259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0" name="Group 209"/>
                <p:cNvGrpSpPr/>
                <p:nvPr/>
              </p:nvGrpSpPr>
              <p:grpSpPr>
                <a:xfrm rot="16200000">
                  <a:off x="5515434" y="1487452"/>
                  <a:ext cx="1005193" cy="1505620"/>
                  <a:chOff x="4123941" y="2210051"/>
                  <a:chExt cx="1005193" cy="1505620"/>
                </a:xfrm>
                <a:solidFill>
                  <a:schemeClr val="accent2"/>
                </a:solidFill>
              </p:grpSpPr>
              <p:sp>
                <p:nvSpPr>
                  <p:cNvPr id="253" name="Hexagon 252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4" name="Hexagon 253"/>
                  <p:cNvSpPr/>
                  <p:nvPr/>
                </p:nvSpPr>
                <p:spPr>
                  <a:xfrm rot="5400000">
                    <a:off x="4336578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5" name="Hexagon 254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Hexagon 255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1" name="Group 210"/>
                <p:cNvGrpSpPr/>
                <p:nvPr/>
              </p:nvGrpSpPr>
              <p:grpSpPr>
                <a:xfrm rot="16200000">
                  <a:off x="7355525" y="1475177"/>
                  <a:ext cx="1005193" cy="1505620"/>
                  <a:chOff x="4123941" y="2210051"/>
                  <a:chExt cx="1005193" cy="1505620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249" name="Hexagon 248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0" name="Hexagon 249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1" name="Hexagon 250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2" name="Hexagon 251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2" name="Group 211"/>
                <p:cNvGrpSpPr/>
                <p:nvPr/>
              </p:nvGrpSpPr>
              <p:grpSpPr>
                <a:xfrm rot="16200000">
                  <a:off x="6430519" y="1979908"/>
                  <a:ext cx="1005193" cy="1505620"/>
                  <a:chOff x="4123941" y="2210051"/>
                  <a:chExt cx="1005193" cy="150562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45" name="Hexagon 244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6" name="Hexagon 245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7" name="Hexagon 246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8" name="Hexagon 247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3" name="Group 212"/>
                <p:cNvGrpSpPr/>
                <p:nvPr/>
              </p:nvGrpSpPr>
              <p:grpSpPr>
                <a:xfrm rot="16200000">
                  <a:off x="4594002" y="992080"/>
                  <a:ext cx="1005193" cy="1505620"/>
                  <a:chOff x="4123941" y="2210051"/>
                  <a:chExt cx="1005193" cy="150562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41" name="Hexagon 240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2" name="Hexagon 241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3" name="Hexagon 242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4" name="Hexagon 243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4" name="Group 213"/>
                <p:cNvGrpSpPr/>
                <p:nvPr/>
              </p:nvGrpSpPr>
              <p:grpSpPr>
                <a:xfrm rot="16200000">
                  <a:off x="8276959" y="970446"/>
                  <a:ext cx="1005193" cy="1505620"/>
                  <a:chOff x="4123941" y="2210051"/>
                  <a:chExt cx="1005193" cy="150562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37" name="Hexagon 236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Hexagon 237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9" name="Hexagon 238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Hexagon 239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5" name="Group 214"/>
                <p:cNvGrpSpPr/>
                <p:nvPr/>
              </p:nvGrpSpPr>
              <p:grpSpPr>
                <a:xfrm rot="16200000">
                  <a:off x="4601148" y="1996753"/>
                  <a:ext cx="1005193" cy="1505620"/>
                  <a:chOff x="4123941" y="2210051"/>
                  <a:chExt cx="1005193" cy="150562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33" name="Hexagon 232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4" name="Hexagon 233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" name="Hexagon 234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" name="Hexagon 235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6" name="Group 215"/>
                <p:cNvGrpSpPr/>
                <p:nvPr/>
              </p:nvGrpSpPr>
              <p:grpSpPr>
                <a:xfrm rot="16200000">
                  <a:off x="8284105" y="1975119"/>
                  <a:ext cx="1005193" cy="1505620"/>
                  <a:chOff x="4123941" y="2210051"/>
                  <a:chExt cx="1005193" cy="1505620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29" name="Hexagon 228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0" name="Hexagon 229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1" name="Hexagon 230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2" name="Hexagon 231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7" name="Group 216"/>
                <p:cNvGrpSpPr/>
                <p:nvPr/>
              </p:nvGrpSpPr>
              <p:grpSpPr>
                <a:xfrm rot="16200000">
                  <a:off x="8969821" y="1700602"/>
                  <a:ext cx="1005193" cy="1048476"/>
                  <a:chOff x="4123941" y="2210051"/>
                  <a:chExt cx="1005193" cy="1048476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26" name="Hexagon 225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7" name="Hexagon 226"/>
                  <p:cNvSpPr/>
                  <p:nvPr/>
                </p:nvSpPr>
                <p:spPr>
                  <a:xfrm rot="5400000">
                    <a:off x="4334444" y="2250340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8" name="Hexagon 227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8" name="Group 217"/>
                <p:cNvGrpSpPr/>
                <p:nvPr/>
              </p:nvGrpSpPr>
              <p:grpSpPr>
                <a:xfrm rot="16200000">
                  <a:off x="3911861" y="1719597"/>
                  <a:ext cx="1005193" cy="1041331"/>
                  <a:chOff x="4123941" y="2674340"/>
                  <a:chExt cx="1005193" cy="1041331"/>
                </a:xfrm>
                <a:solidFill>
                  <a:schemeClr val="accent1">
                    <a:lumMod val="40000"/>
                    <a:lumOff val="60000"/>
                  </a:schemeClr>
                </a:solidFill>
              </p:grpSpPr>
              <p:sp>
                <p:nvSpPr>
                  <p:cNvPr id="223" name="Hexagon 222"/>
                  <p:cNvSpPr/>
                  <p:nvPr/>
                </p:nvSpPr>
                <p:spPr>
                  <a:xfrm rot="5400000">
                    <a:off x="4083652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4" name="Hexagon 223"/>
                  <p:cNvSpPr/>
                  <p:nvPr/>
                </p:nvSpPr>
                <p:spPr>
                  <a:xfrm rot="5400000">
                    <a:off x="4585235" y="2714629"/>
                    <a:ext cx="584187" cy="503610"/>
                  </a:xfrm>
                  <a:prstGeom prst="hexagon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Hexagon 224"/>
                  <p:cNvSpPr/>
                  <p:nvPr/>
                </p:nvSpPr>
                <p:spPr>
                  <a:xfrm rot="5400000">
                    <a:off x="4336578" y="3171773"/>
                    <a:ext cx="584187" cy="503610"/>
                  </a:xfrm>
                  <a:prstGeom prst="hexagon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tIns="0" bIns="0"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9" name="Hexagon 218"/>
                <p:cNvSpPr/>
                <p:nvPr/>
              </p:nvSpPr>
              <p:spPr>
                <a:xfrm>
                  <a:off x="5729508" y="1234057"/>
                  <a:ext cx="584187" cy="503610"/>
                </a:xfrm>
                <a:prstGeom prst="hexagon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Hexagon 219"/>
                <p:cNvSpPr/>
                <p:nvPr/>
              </p:nvSpPr>
              <p:spPr>
                <a:xfrm>
                  <a:off x="7569600" y="1224195"/>
                  <a:ext cx="584187" cy="503610"/>
                </a:xfrm>
                <a:prstGeom prst="hexagon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Hexagon 220"/>
                <p:cNvSpPr/>
                <p:nvPr/>
              </p:nvSpPr>
              <p:spPr>
                <a:xfrm>
                  <a:off x="7569600" y="2728943"/>
                  <a:ext cx="584187" cy="503610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2" name="Hexagon 221"/>
                <p:cNvSpPr/>
                <p:nvPr/>
              </p:nvSpPr>
              <p:spPr>
                <a:xfrm>
                  <a:off x="5729507" y="2750577"/>
                  <a:ext cx="584187" cy="503610"/>
                </a:xfrm>
                <a:prstGeom prst="hexagon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tIns="0" bIns="0"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08" name="Rectangle 207"/>
              <p:cNvSpPr/>
              <p:nvPr/>
            </p:nvSpPr>
            <p:spPr>
              <a:xfrm>
                <a:off x="4177351" y="1600423"/>
                <a:ext cx="6102862" cy="202571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1" name="Straight Arrow Connector 260"/>
            <p:cNvCxnSpPr/>
            <p:nvPr/>
          </p:nvCxnSpPr>
          <p:spPr>
            <a:xfrm>
              <a:off x="3581400" y="3000600"/>
              <a:ext cx="457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9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 -0.12731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6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02657 -0.15301 " pathEditMode="relative" rAng="0" ptsTypes="AA">
                                      <p:cBhvr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-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" fill="hold"/>
                                        <p:tgtEl>
                                          <p:spTgt spid="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" fill="hold"/>
                                        <p:tgtEl>
                                          <p:spTgt spid="37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7149</TotalTime>
  <Words>2293</Words>
  <Application>Microsoft Office PowerPoint</Application>
  <PresentationFormat>On-screen Show (4:3)</PresentationFormat>
  <Paragraphs>373</Paragraphs>
  <Slides>21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Measure Twice, Cut Twice: Reliable Development through Overlapping Mechanisms</vt:lpstr>
      <vt:lpstr>Morphogenesis as homeostasis</vt:lpstr>
      <vt:lpstr>Controllers &amp; redundancy</vt:lpstr>
      <vt:lpstr>Body plans</vt:lpstr>
      <vt:lpstr>Normal neighbors patterning</vt:lpstr>
      <vt:lpstr>Pattern convergence</vt:lpstr>
      <vt:lpstr>Controlling shape</vt:lpstr>
      <vt:lpstr>Model background: Low-Fi “2½-D”</vt:lpstr>
      <vt:lpstr>Model background: Plastic flow</vt:lpstr>
      <vt:lpstr>Sensing curvature</vt:lpstr>
      <vt:lpstr>Actuating curvature</vt:lpstr>
      <vt:lpstr>Controlled curvatures</vt:lpstr>
      <vt:lpstr>Combining pieces: Relaxation</vt:lpstr>
      <vt:lpstr>Compound structures</vt:lpstr>
      <vt:lpstr>Breaking associativity</vt:lpstr>
      <vt:lpstr>How robust is it?</vt:lpstr>
      <vt:lpstr>How robust is it? (2)</vt:lpstr>
      <vt:lpstr>Recap: Mechanism summary</vt:lpstr>
      <vt:lpstr>Recap: Partial redundancy</vt:lpstr>
      <vt:lpstr>Selected references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Partial Redundancy and Morphological Homeostasis: Reliable Development through Overlapping Mechanisms</dc:title>
  <dc:creator>Micah Brodsky</dc:creator>
  <cp:lastModifiedBy>Micah Brodsky</cp:lastModifiedBy>
  <cp:revision>107</cp:revision>
  <cp:lastPrinted>2015-07-18T00:48:48Z</cp:lastPrinted>
  <dcterms:created xsi:type="dcterms:W3CDTF">2015-07-15T23:33:55Z</dcterms:created>
  <dcterms:modified xsi:type="dcterms:W3CDTF">2015-09-01T07:41:30Z</dcterms:modified>
</cp:coreProperties>
</file>