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tags/tag16.xml" ContentType="application/vnd.openxmlformats-officedocument.presentationml.tag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tags/tag14.xml" ContentType="application/vnd.openxmlformats-officedocument.presentationml.tags+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256" r:id="rId2"/>
    <p:sldId id="257" r:id="rId3"/>
    <p:sldId id="258" r:id="rId4"/>
    <p:sldId id="259" r:id="rId5"/>
    <p:sldId id="260" r:id="rId6"/>
    <p:sldId id="293" r:id="rId7"/>
    <p:sldId id="261" r:id="rId8"/>
    <p:sldId id="262" r:id="rId9"/>
    <p:sldId id="263" r:id="rId10"/>
    <p:sldId id="266" r:id="rId11"/>
    <p:sldId id="294" r:id="rId12"/>
    <p:sldId id="271" r:id="rId13"/>
    <p:sldId id="295" r:id="rId14"/>
    <p:sldId id="268" r:id="rId15"/>
    <p:sldId id="296" r:id="rId16"/>
    <p:sldId id="297" r:id="rId17"/>
    <p:sldId id="298" r:id="rId18"/>
    <p:sldId id="299" r:id="rId19"/>
    <p:sldId id="273" r:id="rId20"/>
    <p:sldId id="307" r:id="rId21"/>
    <p:sldId id="300" r:id="rId22"/>
    <p:sldId id="274" r:id="rId23"/>
    <p:sldId id="301" r:id="rId24"/>
    <p:sldId id="282" r:id="rId25"/>
    <p:sldId id="283" r:id="rId26"/>
    <p:sldId id="302" r:id="rId27"/>
    <p:sldId id="290" r:id="rId28"/>
    <p:sldId id="285" r:id="rId29"/>
    <p:sldId id="303" r:id="rId30"/>
    <p:sldId id="287" r:id="rId31"/>
    <p:sldId id="286" r:id="rId32"/>
    <p:sldId id="265" r:id="rId33"/>
    <p:sldId id="292" r:id="rId34"/>
    <p:sldId id="291" r:id="rId35"/>
    <p:sldId id="304" r:id="rId36"/>
    <p:sldId id="275" r:id="rId37"/>
    <p:sldId id="276" r:id="rId38"/>
    <p:sldId id="277" r:id="rId39"/>
    <p:sldId id="278" r:id="rId40"/>
    <p:sldId id="279" r:id="rId41"/>
    <p:sldId id="280" r:id="rId42"/>
    <p:sldId id="305" r:id="rId43"/>
    <p:sldId id="306"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CC0000"/>
    <a:srgbClr val="CCFF33"/>
    <a:srgbClr val="009900"/>
    <a:srgbClr val="00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39" autoAdjust="0"/>
    <p:restoredTop sz="84083" autoAdjust="0"/>
  </p:normalViewPr>
  <p:slideViewPr>
    <p:cSldViewPr>
      <p:cViewPr varScale="1">
        <p:scale>
          <a:sx n="92" d="100"/>
          <a:sy n="92" d="100"/>
        </p:scale>
        <p:origin x="-52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32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CE41DAE-00DC-4DA6-AA41-6D6941425088}" type="datetimeFigureOut">
              <a:rPr lang="en-US" smtClean="0"/>
              <a:pPr/>
              <a:t>6/19/2008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4C553FB-5870-4096-B071-FB8864B1317B}"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34789E-78F0-45BA-B286-5D211FEAFA76}" type="datetimeFigureOut">
              <a:rPr lang="en-US" smtClean="0"/>
              <a:pPr/>
              <a:t>6/19/2008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1772E2-6EEF-487E-8190-34E3580DB21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Good </a:t>
            </a:r>
            <a:r>
              <a:rPr lang="en-US" smtClean="0"/>
              <a:t>morning</a:t>
            </a:r>
            <a:r>
              <a:rPr lang="en-US" baseline="0" smtClean="0"/>
              <a:t>. </a:t>
            </a:r>
            <a:r>
              <a:rPr lang="en-US" baseline="0" dirty="0" smtClean="0"/>
              <a:t>Today I’m going to talk about conditional correlation analysis for safe region-based memory management.</a:t>
            </a:r>
            <a:endParaRPr lang="en-US" dirty="0"/>
          </a:p>
        </p:txBody>
      </p:sp>
      <p:sp>
        <p:nvSpPr>
          <p:cNvPr id="4" name="Slide Number Placeholder 3"/>
          <p:cNvSpPr>
            <a:spLocks noGrp="1"/>
          </p:cNvSpPr>
          <p:nvPr>
            <p:ph type="sldNum" sz="quarter" idx="10"/>
          </p:nvPr>
        </p:nvSpPr>
        <p:spPr/>
        <p:txBody>
          <a:bodyPr/>
          <a:lstStyle/>
          <a:p>
            <a:fld id="{D41772E2-6EEF-487E-8190-34E3580DB21B}"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Memory</a:t>
            </a:r>
            <a:r>
              <a:rPr lang="en-US" b="1" baseline="0" dirty="0" smtClean="0"/>
              <a:t> Region is a popular memory management scheme, it is widely used in many applications</a:t>
            </a:r>
            <a:r>
              <a:rPr lang="en-US" baseline="0" dirty="0" smtClean="0"/>
              <a:t> such as:</a:t>
            </a:r>
          </a:p>
          <a:p>
            <a:r>
              <a:rPr lang="en-US" baseline="0" dirty="0" smtClean="0"/>
              <a:t>Apache web server</a:t>
            </a:r>
          </a:p>
          <a:p>
            <a:r>
              <a:rPr lang="en-US" baseline="0" dirty="0" smtClean="0"/>
              <a:t>SVN version control system</a:t>
            </a:r>
          </a:p>
          <a:p>
            <a:r>
              <a:rPr lang="en-US" baseline="0" dirty="0" smtClean="0"/>
              <a:t>And</a:t>
            </a:r>
          </a:p>
          <a:p>
            <a:r>
              <a:rPr lang="en-US" baseline="0" dirty="0" smtClean="0"/>
              <a:t>RC compiler</a:t>
            </a:r>
            <a:endParaRPr lang="en-US" dirty="0"/>
          </a:p>
        </p:txBody>
      </p:sp>
      <p:sp>
        <p:nvSpPr>
          <p:cNvPr id="4" name="Slide Number Placeholder 3"/>
          <p:cNvSpPr>
            <a:spLocks noGrp="1"/>
          </p:cNvSpPr>
          <p:nvPr>
            <p:ph type="sldNum" sz="quarter" idx="10"/>
          </p:nvPr>
        </p:nvSpPr>
        <p:spPr/>
        <p:txBody>
          <a:bodyPr/>
          <a:lstStyle/>
          <a:p>
            <a:fld id="{D41772E2-6EEF-487E-8190-34E3580DB21B}"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a:t>
            </a:r>
            <a:r>
              <a:rPr lang="en-US" baseline="0" dirty="0" smtClean="0"/>
              <a:t> scheme,</a:t>
            </a:r>
          </a:p>
          <a:p>
            <a:r>
              <a:rPr lang="en-US" dirty="0" smtClean="0"/>
              <a:t>We can </a:t>
            </a:r>
            <a:r>
              <a:rPr lang="en-US" b="1" dirty="0" smtClean="0"/>
              <a:t>create a region</a:t>
            </a:r>
            <a:r>
              <a:rPr lang="en-US" dirty="0" smtClean="0"/>
              <a:t>, </a:t>
            </a:r>
          </a:p>
          <a:p>
            <a:r>
              <a:rPr lang="en-US" b="0" dirty="0" smtClean="0"/>
              <a:t>and</a:t>
            </a:r>
            <a:r>
              <a:rPr lang="en-US" b="1" dirty="0" smtClean="0"/>
              <a:t> allocate objects</a:t>
            </a:r>
            <a:r>
              <a:rPr lang="en-US" b="1" baseline="0" dirty="0" smtClean="0"/>
              <a:t> in the region</a:t>
            </a:r>
          </a:p>
          <a:p>
            <a:r>
              <a:rPr lang="en-US" baseline="0" dirty="0" smtClean="0"/>
              <a:t>So that </a:t>
            </a:r>
            <a:r>
              <a:rPr lang="en-US" b="1" baseline="0" dirty="0" smtClean="0"/>
              <a:t>the region owns the objects</a:t>
            </a:r>
          </a:p>
          <a:p>
            <a:r>
              <a:rPr lang="en-US" baseline="0" dirty="0" smtClean="0"/>
              <a:t>And </a:t>
            </a:r>
            <a:r>
              <a:rPr lang="en-US" b="1" baseline="0" dirty="0" smtClean="0"/>
              <a:t>when a region is destroyed, all the objects it owns get deleted</a:t>
            </a:r>
            <a:r>
              <a:rPr lang="en-US" baseline="0" dirty="0" smtClean="0"/>
              <a:t>.</a:t>
            </a:r>
          </a:p>
          <a:p>
            <a:endParaRPr lang="en-US" baseline="0" dirty="0" smtClean="0"/>
          </a:p>
        </p:txBody>
      </p:sp>
      <p:sp>
        <p:nvSpPr>
          <p:cNvPr id="4" name="Slide Number Placeholder 3"/>
          <p:cNvSpPr>
            <a:spLocks noGrp="1"/>
          </p:cNvSpPr>
          <p:nvPr>
            <p:ph type="sldNum" sz="quarter" idx="10"/>
          </p:nvPr>
        </p:nvSpPr>
        <p:spPr/>
        <p:txBody>
          <a:bodyPr/>
          <a:lstStyle/>
          <a:p>
            <a:fld id="{D41772E2-6EEF-487E-8190-34E3580DB21B}"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At the time of creation,</a:t>
            </a:r>
            <a:r>
              <a:rPr lang="en-US" b="1" baseline="0" dirty="0" smtClean="0"/>
              <a:t> a region can be specified to be a </a:t>
            </a:r>
            <a:r>
              <a:rPr lang="en-US" b="1" baseline="0" dirty="0" err="1" smtClean="0"/>
              <a:t>subregion</a:t>
            </a:r>
            <a:r>
              <a:rPr lang="en-US" b="1" baseline="0" dirty="0" smtClean="0"/>
              <a:t> of another existing region.</a:t>
            </a:r>
          </a:p>
          <a:p>
            <a:endParaRPr lang="en-US" baseline="0" dirty="0" smtClean="0"/>
          </a:p>
          <a:p>
            <a:r>
              <a:rPr lang="en-US" baseline="0" dirty="0" smtClean="0"/>
              <a:t>When a region is </a:t>
            </a:r>
            <a:r>
              <a:rPr lang="en-US" baseline="0" dirty="0" err="1" smtClean="0"/>
              <a:t>destoryed</a:t>
            </a:r>
            <a:r>
              <a:rPr lang="en-US" baseline="0" dirty="0" smtClean="0"/>
              <a:t>, all its </a:t>
            </a:r>
            <a:r>
              <a:rPr lang="en-US" baseline="0" dirty="0" err="1" smtClean="0"/>
              <a:t>subregion</a:t>
            </a:r>
            <a:r>
              <a:rPr lang="en-US" baseline="0" dirty="0" smtClean="0"/>
              <a:t> are also destroyed </a:t>
            </a:r>
            <a:r>
              <a:rPr lang="en-US" b="1" baseline="0" dirty="0" smtClean="0"/>
              <a:t>automatically</a:t>
            </a:r>
            <a:r>
              <a:rPr lang="en-US" baseline="0" dirty="0" smtClean="0"/>
              <a:t> and this can cause cascade destroying.</a:t>
            </a:r>
          </a:p>
          <a:p>
            <a:endParaRPr lang="en-US" baseline="0" dirty="0" smtClean="0"/>
          </a:p>
          <a:p>
            <a:r>
              <a:rPr lang="en-US" b="1" baseline="0" dirty="0" smtClean="0"/>
              <a:t>This guarantees that parent region lives longer than </a:t>
            </a:r>
            <a:r>
              <a:rPr lang="en-US" b="1" baseline="0" dirty="0" err="1" smtClean="0"/>
              <a:t>subregion</a:t>
            </a:r>
            <a:r>
              <a:rPr lang="en-US" b="1" baseline="0" dirty="0" smtClean="0"/>
              <a:t>, which can be used to control object lifetime and improve pointer safety.</a:t>
            </a:r>
          </a:p>
        </p:txBody>
      </p:sp>
      <p:sp>
        <p:nvSpPr>
          <p:cNvPr id="4" name="Slide Number Placeholder 3"/>
          <p:cNvSpPr>
            <a:spLocks noGrp="1"/>
          </p:cNvSpPr>
          <p:nvPr>
            <p:ph type="sldNum" sz="quarter" idx="10"/>
          </p:nvPr>
        </p:nvSpPr>
        <p:spPr/>
        <p:txBody>
          <a:bodyPr/>
          <a:lstStyle/>
          <a:p>
            <a:fld id="{D41772E2-6EEF-487E-8190-34E3580DB21B}"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baseline="0" dirty="0" smtClean="0"/>
              <a:t>Given that we have </a:t>
            </a:r>
            <a:r>
              <a:rPr lang="en-US" b="1" baseline="0" dirty="0" err="1" smtClean="0"/>
              <a:t>subregion</a:t>
            </a:r>
            <a:r>
              <a:rPr lang="en-US" b="1" baseline="0" dirty="0" smtClean="0"/>
              <a:t> mechanism, one can still misuse it and lose its benefits.</a:t>
            </a:r>
          </a:p>
          <a:p>
            <a:endParaRPr lang="en-US" baseline="0" dirty="0" smtClean="0"/>
          </a:p>
          <a:p>
            <a:r>
              <a:rPr lang="en-US" b="1" baseline="0" dirty="0" smtClean="0"/>
              <a:t>See one example:</a:t>
            </a:r>
          </a:p>
          <a:p>
            <a:endParaRPr lang="en-US" baseline="0" dirty="0" smtClean="0"/>
          </a:p>
          <a:p>
            <a:r>
              <a:rPr lang="en-US" baseline="0" dirty="0" smtClean="0"/>
              <a:t>In function </a:t>
            </a:r>
            <a:r>
              <a:rPr lang="en-US" baseline="0" dirty="0" err="1" smtClean="0"/>
              <a:t>foo</a:t>
            </a:r>
            <a:r>
              <a:rPr lang="en-US" baseline="0" dirty="0" smtClean="0"/>
              <a:t>, table is allocated in sub region while in function first, </a:t>
            </a:r>
            <a:r>
              <a:rPr lang="en-US" baseline="0" dirty="0" err="1" smtClean="0"/>
              <a:t>iterator</a:t>
            </a:r>
            <a:r>
              <a:rPr lang="en-US" baseline="0" dirty="0" smtClean="0"/>
              <a:t> is allocated in parent region.</a:t>
            </a:r>
          </a:p>
          <a:p>
            <a:endParaRPr lang="en-US" baseline="0" dirty="0" smtClean="0"/>
          </a:p>
          <a:p>
            <a:r>
              <a:rPr lang="en-US" baseline="0" dirty="0" err="1" smtClean="0"/>
              <a:t>Iterator</a:t>
            </a:r>
            <a:r>
              <a:rPr lang="en-US" baseline="0" dirty="0" smtClean="0"/>
              <a:t> can access table through field f.</a:t>
            </a:r>
          </a:p>
          <a:p>
            <a:endParaRPr lang="en-US" baseline="0" dirty="0" smtClean="0"/>
          </a:p>
          <a:p>
            <a:r>
              <a:rPr lang="en-US" baseline="0" dirty="0" smtClean="0"/>
              <a:t>When sub region gets destroyed while parent region still lives, the pointer from </a:t>
            </a:r>
            <a:r>
              <a:rPr lang="en-US" baseline="0" dirty="0" err="1" smtClean="0"/>
              <a:t>iterator</a:t>
            </a:r>
            <a:r>
              <a:rPr lang="en-US" baseline="0" dirty="0" smtClean="0"/>
              <a:t> to table become dangling. </a:t>
            </a:r>
            <a:r>
              <a:rPr lang="en-US" b="1" baseline="0" dirty="0" smtClean="0"/>
              <a:t>Putting </a:t>
            </a:r>
            <a:r>
              <a:rPr lang="en-US" b="1" baseline="0" dirty="0" err="1" smtClean="0"/>
              <a:t>iterator</a:t>
            </a:r>
            <a:r>
              <a:rPr lang="en-US" b="1" baseline="0" dirty="0" smtClean="0"/>
              <a:t> in a wrong region causes it may live longer than table and become dangling pointer</a:t>
            </a:r>
            <a:r>
              <a:rPr lang="en-US" baseline="0" dirty="0" smtClean="0"/>
              <a:t>.</a:t>
            </a:r>
          </a:p>
        </p:txBody>
      </p:sp>
      <p:sp>
        <p:nvSpPr>
          <p:cNvPr id="4" name="Slide Number Placeholder 3"/>
          <p:cNvSpPr>
            <a:spLocks noGrp="1"/>
          </p:cNvSpPr>
          <p:nvPr>
            <p:ph type="sldNum" sz="quarter" idx="10"/>
          </p:nvPr>
        </p:nvSpPr>
        <p:spPr/>
        <p:txBody>
          <a:bodyPr/>
          <a:lstStyle/>
          <a:p>
            <a:fld id="{D41772E2-6EEF-487E-8190-34E3580DB21B}"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Dangling pointer between regions can be harmful.</a:t>
            </a:r>
          </a:p>
          <a:p>
            <a:endParaRPr lang="en-US" baseline="0" dirty="0" smtClean="0"/>
          </a:p>
          <a:p>
            <a:r>
              <a:rPr lang="en-US" baseline="0" dirty="0" smtClean="0"/>
              <a:t>Further dereference of the pointer cause a crash.</a:t>
            </a:r>
          </a:p>
          <a:p>
            <a:endParaRPr lang="en-US" baseline="0" dirty="0" smtClean="0"/>
          </a:p>
          <a:p>
            <a:r>
              <a:rPr lang="en-US" baseline="0" dirty="0" smtClean="0"/>
              <a:t>Even if there is no dereference, the invalid pointer lives longer than the </a:t>
            </a:r>
            <a:r>
              <a:rPr lang="en-US" baseline="0" dirty="0" err="1" smtClean="0"/>
              <a:t>pointee</a:t>
            </a:r>
            <a:r>
              <a:rPr lang="en-US" baseline="0" dirty="0" smtClean="0"/>
              <a:t>, which is unnecessary and waste the memory space in its region.</a:t>
            </a:r>
          </a:p>
          <a:p>
            <a:endParaRPr lang="en-US" baseline="0" dirty="0" smtClean="0"/>
          </a:p>
          <a:p>
            <a:r>
              <a:rPr lang="en-US" baseline="0" dirty="0" smtClean="0"/>
              <a:t>This artificial example shows the general problem of dangling pointer caused by unsafe usage of regions. </a:t>
            </a:r>
            <a:r>
              <a:rPr lang="en-US" b="1" baseline="0" dirty="0" smtClean="0"/>
              <a:t>It’s simplified from real code of subversion</a:t>
            </a:r>
            <a:r>
              <a:rPr lang="en-US" baseline="0" dirty="0" smtClean="0"/>
              <a:t>, and the problem exists in other software.</a:t>
            </a:r>
          </a:p>
        </p:txBody>
      </p:sp>
      <p:sp>
        <p:nvSpPr>
          <p:cNvPr id="4" name="Slide Number Placeholder 3"/>
          <p:cNvSpPr>
            <a:spLocks noGrp="1"/>
          </p:cNvSpPr>
          <p:nvPr>
            <p:ph type="sldNum" sz="quarter" idx="10"/>
          </p:nvPr>
        </p:nvSpPr>
        <p:spPr/>
        <p:txBody>
          <a:bodyPr/>
          <a:lstStyle/>
          <a:p>
            <a:fld id="{D41772E2-6EEF-487E-8190-34E3580DB21B}"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This problem is not easy to solve</a:t>
            </a:r>
            <a:r>
              <a:rPr lang="en-US" baseline="0" dirty="0" smtClean="0"/>
              <a:t> because there’re 3 correlated relations involved: the ownership relation between regions and objects,  the </a:t>
            </a:r>
            <a:r>
              <a:rPr lang="en-US" baseline="0" dirty="0" err="1" smtClean="0"/>
              <a:t>subregion</a:t>
            </a:r>
            <a:r>
              <a:rPr lang="en-US" baseline="0" dirty="0" smtClean="0"/>
              <a:t> relation between regions and regions, and the access relation between objects and objects. These relations are complex themselves and to find the bug, one need to deal with their correlation.</a:t>
            </a:r>
          </a:p>
          <a:p>
            <a:endParaRPr lang="en-US" baseline="0" dirty="0" smtClean="0"/>
          </a:p>
          <a:p>
            <a:r>
              <a:rPr lang="en-US" b="1" baseline="0" dirty="0" smtClean="0"/>
              <a:t>Adding reference counting to regions</a:t>
            </a:r>
            <a:r>
              <a:rPr lang="en-US" baseline="0" dirty="0" smtClean="0"/>
              <a:t> can prevents dangling pointer but they cannot correct the wrong placement of object to region, and the memory waste is still a problem. </a:t>
            </a:r>
            <a:r>
              <a:rPr lang="en-US" b="1" baseline="0" dirty="0" smtClean="0"/>
              <a:t>There’re other existing work to resolve the problem but here we give a different solution</a:t>
            </a:r>
            <a:r>
              <a:rPr lang="en-US" baseline="0" dirty="0" smtClean="0"/>
              <a:t>.</a:t>
            </a:r>
          </a:p>
        </p:txBody>
      </p:sp>
      <p:sp>
        <p:nvSpPr>
          <p:cNvPr id="4" name="Slide Number Placeholder 3"/>
          <p:cNvSpPr>
            <a:spLocks noGrp="1"/>
          </p:cNvSpPr>
          <p:nvPr>
            <p:ph type="sldNum" sz="quarter" idx="10"/>
          </p:nvPr>
        </p:nvSpPr>
        <p:spPr/>
        <p:txBody>
          <a:bodyPr/>
          <a:lstStyle/>
          <a:p>
            <a:fld id="{D41772E2-6EEF-487E-8190-34E3580DB21B}"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To say it in the simplest way, our goal is to verify the following property</a:t>
            </a:r>
            <a:r>
              <a:rPr lang="en-US" baseline="0" dirty="0" smtClean="0"/>
              <a:t> of a program with regions: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Whenever an object P may access another object Q, P’s owner region must be a descendant of Q’s owner region. Here descendant is an just an extended concept of </a:t>
            </a:r>
            <a:r>
              <a:rPr lang="en-US" baseline="0" dirty="0" err="1" smtClean="0"/>
              <a:t>subregion</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If this property holds, no dangling pointer ever occurs. We call this a consistent conditional correlation.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order to verify this property, our tool, </a:t>
            </a:r>
            <a:r>
              <a:rPr lang="en-US" baseline="0" dirty="0" err="1" smtClean="0"/>
              <a:t>RegionWiz</a:t>
            </a:r>
            <a:r>
              <a:rPr lang="en-US" baseline="0" dirty="0" smtClean="0"/>
              <a:t>, do static analysis to infer the ownership relation, the </a:t>
            </a:r>
            <a:r>
              <a:rPr lang="en-US" baseline="0" dirty="0" err="1" smtClean="0"/>
              <a:t>subregion</a:t>
            </a:r>
            <a:r>
              <a:rPr lang="en-US" baseline="0" dirty="0" smtClean="0"/>
              <a:t> relation, and the access relation from source code. Based on the 3 relations </a:t>
            </a:r>
            <a:r>
              <a:rPr lang="en-US" baseline="0" dirty="0" err="1" smtClean="0"/>
              <a:t>RegionWiz</a:t>
            </a:r>
            <a:r>
              <a:rPr lang="en-US" baseline="0" dirty="0" smtClean="0"/>
              <a:t> can verify the consistency property or find those </a:t>
            </a:r>
            <a:r>
              <a:rPr lang="en-US" baseline="0" dirty="0" err="1" smtClean="0"/>
              <a:t>tuples</a:t>
            </a:r>
            <a:r>
              <a:rPr lang="en-US" baseline="0" dirty="0" smtClean="0"/>
              <a:t> of access relation that violate the consistency which may be potential dangling pointers.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To provide a more precise result, </a:t>
            </a:r>
            <a:r>
              <a:rPr lang="en-US" baseline="0" dirty="0" err="1" smtClean="0"/>
              <a:t>RegionWiz</a:t>
            </a:r>
            <a:r>
              <a:rPr lang="en-US" baseline="0" dirty="0" smtClean="0"/>
              <a:t> perform the static analysis context-sensitively with heap cloning.</a:t>
            </a:r>
          </a:p>
        </p:txBody>
      </p:sp>
      <p:sp>
        <p:nvSpPr>
          <p:cNvPr id="4" name="Slide Number Placeholder 3"/>
          <p:cNvSpPr>
            <a:spLocks noGrp="1"/>
          </p:cNvSpPr>
          <p:nvPr>
            <p:ph type="sldNum" sz="quarter" idx="10"/>
          </p:nvPr>
        </p:nvSpPr>
        <p:spPr/>
        <p:txBody>
          <a:bodyPr/>
          <a:lstStyle/>
          <a:p>
            <a:fld id="{D41772E2-6EEF-487E-8190-34E3580DB21B}"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baseline="0" dirty="0" smtClean="0"/>
              <a:t>Our work has the following highlights</a:t>
            </a:r>
            <a:r>
              <a:rPr lang="en-US" baseline="0" dirty="0" smtClean="0"/>
              <a:t>:</a:t>
            </a:r>
          </a:p>
          <a:p>
            <a:endParaRPr lang="en-US" baseline="0" dirty="0" smtClean="0"/>
          </a:p>
          <a:p>
            <a:r>
              <a:rPr lang="en-US" baseline="0" dirty="0" smtClean="0"/>
              <a:t>We give a framework of conditional correlation analysis and apply it to the safe region usage problem. </a:t>
            </a:r>
            <a:r>
              <a:rPr lang="en-US" b="1" baseline="0" dirty="0" smtClean="0"/>
              <a:t>I’ll introduce this framework later</a:t>
            </a:r>
            <a:r>
              <a:rPr lang="en-US" baseline="0" dirty="0" smtClean="0"/>
              <a:t>.</a:t>
            </a:r>
          </a:p>
          <a:p>
            <a:endParaRPr lang="en-US" baseline="0" dirty="0" smtClean="0"/>
          </a:p>
          <a:p>
            <a:r>
              <a:rPr lang="en-US" baseline="0" dirty="0" smtClean="0"/>
              <a:t>We do context-sensitive analysis with heap cloning and we find it necessary to this particular problem.</a:t>
            </a:r>
          </a:p>
          <a:p>
            <a:endParaRPr lang="en-US" baseline="0" dirty="0" smtClean="0"/>
          </a:p>
          <a:p>
            <a:r>
              <a:rPr lang="en-US" baseline="0" dirty="0" smtClean="0"/>
              <a:t>We successfully use </a:t>
            </a:r>
            <a:r>
              <a:rPr lang="en-US" baseline="0" dirty="0" err="1" smtClean="0"/>
              <a:t>RegionWiz</a:t>
            </a:r>
            <a:r>
              <a:rPr lang="en-US" baseline="0" dirty="0" smtClean="0"/>
              <a:t> to analyze 6 software packages with up to more than a hundred thousand lines of C code and find 12 potential dangling pointers along with 13 false alarms. </a:t>
            </a:r>
          </a:p>
          <a:p>
            <a:endParaRPr lang="en-US" baseline="0" dirty="0" smtClean="0"/>
          </a:p>
          <a:p>
            <a:r>
              <a:rPr lang="en-US" baseline="0" dirty="0" smtClean="0"/>
              <a:t>We’ve studied some of the typical bug cases and gained experience on how to use regions safely which I’d like to share with you.</a:t>
            </a:r>
          </a:p>
        </p:txBody>
      </p:sp>
      <p:sp>
        <p:nvSpPr>
          <p:cNvPr id="4" name="Slide Number Placeholder 3"/>
          <p:cNvSpPr>
            <a:spLocks noGrp="1"/>
          </p:cNvSpPr>
          <p:nvPr>
            <p:ph type="sldNum" sz="quarter" idx="10"/>
          </p:nvPr>
        </p:nvSpPr>
        <p:spPr/>
        <p:txBody>
          <a:bodyPr/>
          <a:lstStyle/>
          <a:p>
            <a:fld id="{D41772E2-6EEF-487E-8190-34E3580DB21B}"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OK,</a:t>
            </a:r>
            <a:r>
              <a:rPr lang="en-US" b="1" baseline="0" dirty="0" smtClean="0"/>
              <a:t> here is our framework</a:t>
            </a:r>
            <a:r>
              <a:rPr lang="en-US" baseline="0" dirty="0" smtClean="0"/>
              <a:t>:</a:t>
            </a:r>
          </a:p>
          <a:p>
            <a:endParaRPr lang="en-US" baseline="0" dirty="0" smtClean="0"/>
          </a:p>
          <a:p>
            <a:r>
              <a:rPr lang="en-US" baseline="0" dirty="0" smtClean="0"/>
              <a:t>Starting from the source code, we use Phoenix compiler plug-in to extract necessary program information such as function calls, assignments, and dereferences. We store these information as Database tables. These information is context-insensitive so we do context-cloning to generate new context-sensitive information. Then from the context-sensitive program information we use a </a:t>
            </a:r>
            <a:r>
              <a:rPr lang="en-US" baseline="0" dirty="0" err="1" smtClean="0"/>
              <a:t>datalog</a:t>
            </a:r>
            <a:r>
              <a:rPr lang="en-US" baseline="0" dirty="0" smtClean="0"/>
              <a:t> inference tool to infer the 3 important relations: Ownership, </a:t>
            </a:r>
            <a:r>
              <a:rPr lang="en-US" baseline="0" dirty="0" err="1" smtClean="0"/>
              <a:t>Subregion</a:t>
            </a:r>
            <a:r>
              <a:rPr lang="en-US" baseline="0" dirty="0" smtClean="0"/>
              <a:t> and Access relations. Then </a:t>
            </a:r>
            <a:r>
              <a:rPr lang="en-US" baseline="0" dirty="0" err="1" smtClean="0"/>
              <a:t>RegionWiz</a:t>
            </a:r>
            <a:r>
              <a:rPr lang="en-US" baseline="0" dirty="0" smtClean="0"/>
              <a:t> perform correlation analysis to verify whether the correlation the among the 3 relations is consistent, and find those </a:t>
            </a:r>
            <a:r>
              <a:rPr lang="en-US" baseline="0" dirty="0" err="1" smtClean="0"/>
              <a:t>tuples</a:t>
            </a:r>
            <a:r>
              <a:rPr lang="en-US" baseline="0" dirty="0" smtClean="0"/>
              <a:t> in Access relation that violates the consistency. Those </a:t>
            </a:r>
            <a:r>
              <a:rPr lang="en-US" baseline="0" dirty="0" err="1" smtClean="0"/>
              <a:t>tuples</a:t>
            </a:r>
            <a:r>
              <a:rPr lang="en-US" baseline="0" dirty="0" smtClean="0"/>
              <a:t> may be potential dangling pointers between regions, so after post processing we report them to the user.</a:t>
            </a:r>
          </a:p>
          <a:p>
            <a:endParaRPr lang="en-US" baseline="0" dirty="0" smtClean="0"/>
          </a:p>
          <a:p>
            <a:r>
              <a:rPr lang="en-US" b="1" baseline="0" dirty="0" smtClean="0"/>
              <a:t>I’ll explain some of these steps in the following talk</a:t>
            </a:r>
            <a:r>
              <a:rPr lang="en-US" baseline="0" dirty="0" smtClean="0"/>
              <a:t>. Details can be found in our paper.</a:t>
            </a:r>
          </a:p>
        </p:txBody>
      </p:sp>
      <p:sp>
        <p:nvSpPr>
          <p:cNvPr id="4" name="Slide Number Placeholder 3"/>
          <p:cNvSpPr>
            <a:spLocks noGrp="1"/>
          </p:cNvSpPr>
          <p:nvPr>
            <p:ph type="sldNum" sz="quarter" idx="10"/>
          </p:nvPr>
        </p:nvSpPr>
        <p:spPr/>
        <p:txBody>
          <a:bodyPr/>
          <a:lstStyle/>
          <a:p>
            <a:fld id="{D41772E2-6EEF-487E-8190-34E3580DB21B}"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This is the first step.</a:t>
            </a:r>
          </a:p>
        </p:txBody>
      </p:sp>
      <p:sp>
        <p:nvSpPr>
          <p:cNvPr id="4" name="Slide Number Placeholder 3"/>
          <p:cNvSpPr>
            <a:spLocks noGrp="1"/>
          </p:cNvSpPr>
          <p:nvPr>
            <p:ph type="sldNum" sz="quarter" idx="10"/>
          </p:nvPr>
        </p:nvSpPr>
        <p:spPr/>
        <p:txBody>
          <a:bodyPr/>
          <a:lstStyle/>
          <a:p>
            <a:fld id="{D41772E2-6EEF-487E-8190-34E3580DB21B}"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extract information of the program and represent them as database tables.</a:t>
            </a:r>
          </a:p>
          <a:p>
            <a:endParaRPr lang="en-US" dirty="0" smtClean="0"/>
          </a:p>
          <a:p>
            <a:r>
              <a:rPr lang="en-US" dirty="0" smtClean="0"/>
              <a:t>For example</a:t>
            </a:r>
            <a:r>
              <a:rPr lang="en-US" baseline="0" dirty="0" smtClean="0"/>
              <a:t> there is a table storing all the function calls. In our example, function </a:t>
            </a:r>
            <a:r>
              <a:rPr lang="en-US" baseline="0" dirty="0" err="1" smtClean="0"/>
              <a:t>foo</a:t>
            </a:r>
            <a:r>
              <a:rPr lang="en-US" baseline="0" dirty="0" smtClean="0"/>
              <a:t> calls first, and function first calls </a:t>
            </a:r>
            <a:r>
              <a:rPr lang="en-US" baseline="0" dirty="0" err="1" smtClean="0"/>
              <a:t>region_alloc</a:t>
            </a:r>
            <a:r>
              <a:rPr lang="en-US" baseline="0" dirty="0" smtClean="0"/>
              <a:t>, so there’s corresponding </a:t>
            </a:r>
            <a:r>
              <a:rPr lang="en-US" baseline="0" dirty="0" err="1" smtClean="0"/>
              <a:t>tuples</a:t>
            </a:r>
            <a:r>
              <a:rPr lang="en-US" baseline="0" dirty="0" smtClean="0"/>
              <a:t> in table “Call”.</a:t>
            </a:r>
            <a:endParaRPr lang="en-US" dirty="0"/>
          </a:p>
        </p:txBody>
      </p:sp>
      <p:sp>
        <p:nvSpPr>
          <p:cNvPr id="4" name="Slide Number Placeholder 3"/>
          <p:cNvSpPr>
            <a:spLocks noGrp="1"/>
          </p:cNvSpPr>
          <p:nvPr>
            <p:ph type="sldNum" sz="quarter" idx="10"/>
          </p:nvPr>
        </p:nvSpPr>
        <p:spPr/>
        <p:txBody>
          <a:bodyPr/>
          <a:lstStyle/>
          <a:p>
            <a:fld id="{D41772E2-6EEF-487E-8190-34E3580DB21B}"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The extracted program information is context-insensitive and we do context cloning to get the context-sensitive information.</a:t>
            </a:r>
          </a:p>
        </p:txBody>
      </p:sp>
      <p:sp>
        <p:nvSpPr>
          <p:cNvPr id="4" name="Slide Number Placeholder 3"/>
          <p:cNvSpPr>
            <a:spLocks noGrp="1"/>
          </p:cNvSpPr>
          <p:nvPr>
            <p:ph type="sldNum" sz="quarter" idx="10"/>
          </p:nvPr>
        </p:nvSpPr>
        <p:spPr/>
        <p:txBody>
          <a:bodyPr/>
          <a:lstStyle/>
          <a:p>
            <a:fld id="{D41772E2-6EEF-487E-8190-34E3580DB21B}"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comes our example. This time there is another function</a:t>
            </a:r>
            <a:r>
              <a:rPr lang="en-US" baseline="0" dirty="0" smtClean="0"/>
              <a:t> bar which calls the function make. On the right side shows the context-insensitive call graph.</a:t>
            </a:r>
            <a:endParaRPr lang="en-US" dirty="0"/>
          </a:p>
        </p:txBody>
      </p:sp>
      <p:sp>
        <p:nvSpPr>
          <p:cNvPr id="4" name="Slide Number Placeholder 3"/>
          <p:cNvSpPr>
            <a:spLocks noGrp="1"/>
          </p:cNvSpPr>
          <p:nvPr>
            <p:ph type="sldNum" sz="quarter" idx="10"/>
          </p:nvPr>
        </p:nvSpPr>
        <p:spPr/>
        <p:txBody>
          <a:bodyPr/>
          <a:lstStyle/>
          <a:p>
            <a:fld id="{D41772E2-6EEF-487E-8190-34E3580DB21B}"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should distinguish</a:t>
            </a:r>
            <a:r>
              <a:rPr lang="en-US" baseline="0" dirty="0" smtClean="0"/>
              <a:t> different context of function calls to get precise relations about objects and regions. So we do context cloning.</a:t>
            </a:r>
          </a:p>
          <a:p>
            <a:endParaRPr lang="en-US" baseline="0" dirty="0" smtClean="0"/>
          </a:p>
          <a:p>
            <a:r>
              <a:rPr lang="en-US" baseline="0" dirty="0" smtClean="0"/>
              <a:t>Function make is cloned to two copies, and function region </a:t>
            </a:r>
            <a:r>
              <a:rPr lang="en-US" baseline="0" dirty="0" err="1" smtClean="0"/>
              <a:t>alloc</a:t>
            </a:r>
            <a:r>
              <a:rPr lang="en-US" baseline="0" dirty="0" smtClean="0"/>
              <a:t> is cloned to four copies. So we get the context-sensitive call graph.</a:t>
            </a:r>
            <a:endParaRPr lang="en-US" dirty="0"/>
          </a:p>
        </p:txBody>
      </p:sp>
      <p:sp>
        <p:nvSpPr>
          <p:cNvPr id="4" name="Slide Number Placeholder 3"/>
          <p:cNvSpPr>
            <a:spLocks noGrp="1"/>
          </p:cNvSpPr>
          <p:nvPr>
            <p:ph type="sldNum" sz="quarter" idx="10"/>
          </p:nvPr>
        </p:nvSpPr>
        <p:spPr/>
        <p:txBody>
          <a:bodyPr/>
          <a:lstStyle/>
          <a:p>
            <a:fld id="{D41772E2-6EEF-487E-8190-34E3580DB21B}"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From the context-sensitive call graph we can distinguish different</a:t>
            </a:r>
            <a:r>
              <a:rPr lang="en-US" baseline="0" dirty="0" smtClean="0"/>
              <a:t> instances of variables under different contexts. And by considering different context of the function </a:t>
            </a:r>
            <a:r>
              <a:rPr lang="en-US" baseline="0" dirty="0" err="1" smtClean="0"/>
              <a:t>region_alloc</a:t>
            </a:r>
            <a:r>
              <a:rPr lang="en-US" baseline="0" dirty="0" smtClean="0"/>
              <a:t> we can distinguish heap objects under different contexts too. We call this technique heap cloning. Without context cloning we cannot distinguish between different instances of variable </a:t>
            </a:r>
            <a:r>
              <a:rPr lang="en-US" baseline="0" dirty="0" err="1" smtClean="0"/>
              <a:t>iterator</a:t>
            </a:r>
            <a:r>
              <a:rPr lang="en-US" baseline="0" dirty="0" smtClean="0"/>
              <a:t>. Without heap cloning different instances of </a:t>
            </a:r>
            <a:r>
              <a:rPr lang="en-US" baseline="0" dirty="0" err="1" smtClean="0"/>
              <a:t>iterator</a:t>
            </a:r>
            <a:r>
              <a:rPr lang="en-US" baseline="0" dirty="0" smtClean="0"/>
              <a:t> point to the same heap object. Only with context and heap cloning we can refine the relation of objects and get more precise analysis.</a:t>
            </a:r>
          </a:p>
        </p:txBody>
      </p:sp>
      <p:sp>
        <p:nvSpPr>
          <p:cNvPr id="4" name="Slide Number Placeholder 3"/>
          <p:cNvSpPr>
            <a:spLocks noGrp="1"/>
          </p:cNvSpPr>
          <p:nvPr>
            <p:ph type="sldNum" sz="quarter" idx="10"/>
          </p:nvPr>
        </p:nvSpPr>
        <p:spPr/>
        <p:txBody>
          <a:bodyPr/>
          <a:lstStyle/>
          <a:p>
            <a:fld id="{D41772E2-6EEF-487E-8190-34E3580DB21B}"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According</a:t>
            </a:r>
            <a:r>
              <a:rPr lang="en-US" baseline="0" dirty="0" smtClean="0"/>
              <a:t> to the context-sensitive call graph we decorate</a:t>
            </a:r>
            <a:r>
              <a:rPr lang="en-US" dirty="0" smtClean="0"/>
              <a:t> the program information in database tables with context information, and get tables of context-sensitive</a:t>
            </a:r>
            <a:r>
              <a:rPr lang="en-US" baseline="0" dirty="0" smtClean="0"/>
              <a:t> program information</a:t>
            </a:r>
            <a:endParaRPr lang="en-US" dirty="0"/>
          </a:p>
        </p:txBody>
      </p:sp>
      <p:sp>
        <p:nvSpPr>
          <p:cNvPr id="4" name="Slide Number Placeholder 3"/>
          <p:cNvSpPr>
            <a:spLocks noGrp="1"/>
          </p:cNvSpPr>
          <p:nvPr>
            <p:ph type="sldNum" sz="quarter" idx="10"/>
          </p:nvPr>
        </p:nvSpPr>
        <p:spPr/>
        <p:txBody>
          <a:bodyPr/>
          <a:lstStyle/>
          <a:p>
            <a:fld id="{D41772E2-6EEF-487E-8190-34E3580DB21B}"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Now we have the context-sensitive program information as database tables. With these tables as input we employ a </a:t>
            </a:r>
            <a:r>
              <a:rPr lang="en-US" baseline="0" dirty="0" err="1" smtClean="0"/>
              <a:t>datalog</a:t>
            </a:r>
            <a:r>
              <a:rPr lang="en-US" baseline="0" dirty="0" smtClean="0"/>
              <a:t> inference tool to compute the ownership, </a:t>
            </a:r>
            <a:r>
              <a:rPr lang="en-US" baseline="0" dirty="0" err="1" smtClean="0"/>
              <a:t>subregion</a:t>
            </a:r>
            <a:r>
              <a:rPr lang="en-US" baseline="0" dirty="0" smtClean="0"/>
              <a:t>, and access relations of the program.</a:t>
            </a:r>
          </a:p>
        </p:txBody>
      </p:sp>
      <p:sp>
        <p:nvSpPr>
          <p:cNvPr id="4" name="Slide Number Placeholder 3"/>
          <p:cNvSpPr>
            <a:spLocks noGrp="1"/>
          </p:cNvSpPr>
          <p:nvPr>
            <p:ph type="sldNum" sz="quarter" idx="10"/>
          </p:nvPr>
        </p:nvSpPr>
        <p:spPr/>
        <p:txBody>
          <a:bodyPr/>
          <a:lstStyle/>
          <a:p>
            <a:fld id="{D41772E2-6EEF-487E-8190-34E3580DB21B}"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a:t>
            </a:r>
            <a:r>
              <a:rPr lang="en-US" baseline="0" dirty="0" smtClean="0"/>
              <a:t> that we have program information as database tables. We write </a:t>
            </a:r>
            <a:r>
              <a:rPr lang="en-US" baseline="0" dirty="0" err="1" smtClean="0"/>
              <a:t>datalog</a:t>
            </a:r>
            <a:r>
              <a:rPr lang="en-US" baseline="0" dirty="0" smtClean="0"/>
              <a:t> rules to define how new relations can be computed from existing relations.</a:t>
            </a:r>
          </a:p>
          <a:p>
            <a:endParaRPr lang="en-US" baseline="0" dirty="0" smtClean="0"/>
          </a:p>
          <a:p>
            <a:r>
              <a:rPr lang="en-US" baseline="0" dirty="0" smtClean="0"/>
              <a:t>For example, there’re basic rules to define what is a new region creation and what is a new object allocation. The second rule is explained as: whenever function “</a:t>
            </a:r>
            <a:r>
              <a:rPr lang="en-US" baseline="0" dirty="0" err="1" smtClean="0"/>
              <a:t>region_alloc</a:t>
            </a:r>
            <a:r>
              <a:rPr lang="en-US" baseline="0" dirty="0" smtClean="0"/>
              <a:t>” under some context is called, we infer that a new object under the same context is allocated.</a:t>
            </a:r>
          </a:p>
          <a:p>
            <a:endParaRPr lang="en-US" baseline="0" dirty="0" smtClean="0"/>
          </a:p>
          <a:p>
            <a:r>
              <a:rPr lang="en-US" baseline="0" dirty="0" smtClean="0"/>
              <a:t>We can perform standard context and field sensitive points-to analysis in about 20 </a:t>
            </a:r>
            <a:r>
              <a:rPr lang="en-US" baseline="0" dirty="0" err="1" smtClean="0"/>
              <a:t>datalog</a:t>
            </a:r>
            <a:r>
              <a:rPr lang="en-US" baseline="0" dirty="0" smtClean="0"/>
              <a:t> rules.</a:t>
            </a:r>
          </a:p>
          <a:p>
            <a:endParaRPr lang="en-US" baseline="0" dirty="0" smtClean="0"/>
          </a:p>
          <a:p>
            <a:r>
              <a:rPr lang="en-US" baseline="0" dirty="0" smtClean="0"/>
              <a:t>Ownership and </a:t>
            </a:r>
            <a:r>
              <a:rPr lang="en-US" baseline="0" dirty="0" err="1" smtClean="0"/>
              <a:t>subregion</a:t>
            </a:r>
            <a:r>
              <a:rPr lang="en-US" baseline="0" dirty="0" smtClean="0"/>
              <a:t> relations can both be defined via </a:t>
            </a:r>
            <a:r>
              <a:rPr lang="en-US" baseline="0" dirty="0" err="1" smtClean="0"/>
              <a:t>datalog</a:t>
            </a:r>
            <a:r>
              <a:rPr lang="en-US" baseline="0" dirty="0" smtClean="0"/>
              <a:t> rules on top of points-to relation, they’re a bit complex so we omit the detail.</a:t>
            </a:r>
          </a:p>
          <a:p>
            <a:endParaRPr lang="en-US" baseline="0" dirty="0" smtClean="0"/>
          </a:p>
          <a:p>
            <a:r>
              <a:rPr lang="en-US" baseline="0" dirty="0" smtClean="0"/>
              <a:t>We use </a:t>
            </a:r>
            <a:r>
              <a:rPr lang="en-US" baseline="0" dirty="0" err="1" smtClean="0"/>
              <a:t>bddbddb</a:t>
            </a:r>
            <a:r>
              <a:rPr lang="en-US" baseline="0" dirty="0" smtClean="0"/>
              <a:t> to inference all the relations according to the rules and use context-sensitive program information tables as its source input.</a:t>
            </a:r>
          </a:p>
        </p:txBody>
      </p:sp>
      <p:sp>
        <p:nvSpPr>
          <p:cNvPr id="4" name="Slide Number Placeholder 3"/>
          <p:cNvSpPr>
            <a:spLocks noGrp="1"/>
          </p:cNvSpPr>
          <p:nvPr>
            <p:ph type="sldNum" sz="quarter" idx="10"/>
          </p:nvPr>
        </p:nvSpPr>
        <p:spPr/>
        <p:txBody>
          <a:bodyPr/>
          <a:lstStyle/>
          <a:p>
            <a:fld id="{D41772E2-6EEF-487E-8190-34E3580DB21B}"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41772E2-6EEF-487E-8190-34E3580DB21B}"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After we compute the ownership, </a:t>
            </a:r>
            <a:r>
              <a:rPr lang="en-US" baseline="0" dirty="0" err="1" smtClean="0"/>
              <a:t>subregion</a:t>
            </a:r>
            <a:r>
              <a:rPr lang="en-US" baseline="0" dirty="0" smtClean="0"/>
              <a:t> and access relations, we can verify their correlation </a:t>
            </a:r>
            <a:r>
              <a:rPr lang="en-US" baseline="0" dirty="0" err="1" smtClean="0"/>
              <a:t>straitly</a:t>
            </a:r>
            <a:r>
              <a:rPr lang="en-US" baseline="0" dirty="0" smtClean="0"/>
              <a:t>.</a:t>
            </a:r>
          </a:p>
        </p:txBody>
      </p:sp>
      <p:sp>
        <p:nvSpPr>
          <p:cNvPr id="4" name="Slide Number Placeholder 3"/>
          <p:cNvSpPr>
            <a:spLocks noGrp="1"/>
          </p:cNvSpPr>
          <p:nvPr>
            <p:ph type="sldNum" sz="quarter" idx="10"/>
          </p:nvPr>
        </p:nvSpPr>
        <p:spPr/>
        <p:txBody>
          <a:bodyPr/>
          <a:lstStyle/>
          <a:p>
            <a:fld id="{D41772E2-6EEF-487E-8190-34E3580DB21B}"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TODO</a:t>
            </a:r>
            <a:endParaRPr lang="en-US" dirty="0"/>
          </a:p>
        </p:txBody>
      </p:sp>
      <p:sp>
        <p:nvSpPr>
          <p:cNvPr id="4" name="Slide Number Placeholder 3"/>
          <p:cNvSpPr>
            <a:spLocks noGrp="1"/>
          </p:cNvSpPr>
          <p:nvPr>
            <p:ph type="sldNum" sz="quarter" idx="10"/>
          </p:nvPr>
        </p:nvSpPr>
        <p:spPr/>
        <p:txBody>
          <a:bodyPr/>
          <a:lstStyle/>
          <a:p>
            <a:fld id="{D41772E2-6EEF-487E-8190-34E3580DB21B}"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Now that our framework is explained. And</a:t>
            </a:r>
            <a:r>
              <a:rPr lang="en-US" b="1" baseline="0" dirty="0" smtClean="0"/>
              <a:t> we give experiment results</a:t>
            </a:r>
            <a:endParaRPr lang="en-US" baseline="0" dirty="0" smtClean="0"/>
          </a:p>
        </p:txBody>
      </p:sp>
      <p:sp>
        <p:nvSpPr>
          <p:cNvPr id="4" name="Slide Number Placeholder 3"/>
          <p:cNvSpPr>
            <a:spLocks noGrp="1"/>
          </p:cNvSpPr>
          <p:nvPr>
            <p:ph type="sldNum" sz="quarter" idx="10"/>
          </p:nvPr>
        </p:nvSpPr>
        <p:spPr/>
        <p:txBody>
          <a:bodyPr/>
          <a:lstStyle/>
          <a:p>
            <a:fld id="{D41772E2-6EEF-487E-8190-34E3580DB21B}"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The experiment</a:t>
            </a:r>
            <a:r>
              <a:rPr lang="en-US" altLang="zh-CN" baseline="0" dirty="0" smtClean="0"/>
              <a:t> is conducted on a very normal Intel server.</a:t>
            </a:r>
          </a:p>
          <a:p>
            <a:r>
              <a:rPr lang="en-US" altLang="zh-CN" baseline="0" dirty="0" smtClean="0"/>
              <a:t>All the tested software packages are their latest stable version which are assumed to have few bugs.</a:t>
            </a:r>
            <a:endParaRPr lang="zh-CN" altLang="en-US" dirty="0"/>
          </a:p>
        </p:txBody>
      </p:sp>
      <p:sp>
        <p:nvSpPr>
          <p:cNvPr id="4" name="灯片编号占位符 3"/>
          <p:cNvSpPr>
            <a:spLocks noGrp="1"/>
          </p:cNvSpPr>
          <p:nvPr>
            <p:ph type="sldNum" sz="quarter" idx="10"/>
          </p:nvPr>
        </p:nvSpPr>
        <p:spPr/>
        <p:txBody>
          <a:bodyPr/>
          <a:lstStyle/>
          <a:p>
            <a:fld id="{D41772E2-6EEF-487E-8190-34E3580DB21B}"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TODO: embracing</a:t>
            </a:r>
            <a:r>
              <a:rPr lang="en-US" baseline="0" dirty="0" smtClean="0"/>
              <a:t> box</a:t>
            </a:r>
          </a:p>
          <a:p>
            <a:endParaRPr lang="en-US" baseline="0" dirty="0" smtClean="0"/>
          </a:p>
          <a:p>
            <a:r>
              <a:rPr lang="en-US" baseline="0" dirty="0" smtClean="0"/>
              <a:t>delete #root cause</a:t>
            </a:r>
          </a:p>
          <a:p>
            <a:endParaRPr lang="en-US" baseline="0" dirty="0" smtClean="0"/>
          </a:p>
          <a:p>
            <a:r>
              <a:rPr lang="en-US" baseline="0" dirty="0" smtClean="0"/>
              <a:t>#unsafe pointers</a:t>
            </a:r>
          </a:p>
          <a:p>
            <a:endParaRPr lang="en-US" baseline="0" dirty="0" smtClean="0"/>
          </a:p>
          <a:p>
            <a:r>
              <a:rPr lang="en-US" baseline="0" dirty="0" smtClean="0"/>
              <a:t>Blank cells filled</a:t>
            </a:r>
            <a:endParaRPr lang="en-US" dirty="0" smtClean="0"/>
          </a:p>
          <a:p>
            <a:endParaRPr lang="en-US" dirty="0" smtClean="0"/>
          </a:p>
          <a:p>
            <a:r>
              <a:rPr lang="en-US" dirty="0" smtClean="0"/>
              <a:t>Of</a:t>
            </a:r>
            <a:r>
              <a:rPr lang="en-US" baseline="0" dirty="0" smtClean="0"/>
              <a:t> these 6 software packages we’ve get a total of 25 high-ranked warnings.</a:t>
            </a:r>
          </a:p>
          <a:p>
            <a:r>
              <a:rPr lang="en-US" baseline="0" dirty="0" smtClean="0"/>
              <a:t>With the help of </a:t>
            </a:r>
            <a:r>
              <a:rPr lang="en-US" baseline="0" dirty="0" err="1" smtClean="0"/>
              <a:t>RegionWiz</a:t>
            </a:r>
            <a:r>
              <a:rPr lang="en-US" baseline="0" dirty="0" smtClean="0"/>
              <a:t> we locate all their root causes and confirm that 12 of them are real inconsistencies.</a:t>
            </a:r>
          </a:p>
          <a:p>
            <a:endParaRPr lang="en-US" dirty="0" smtClean="0"/>
          </a:p>
          <a:p>
            <a:r>
              <a:rPr lang="en-US" dirty="0" smtClean="0"/>
              <a:t>Not every warnings</a:t>
            </a:r>
            <a:r>
              <a:rPr lang="en-US" baseline="0" dirty="0" smtClean="0"/>
              <a:t> have distinct root cause. Some of them may share one same root cause.</a:t>
            </a:r>
          </a:p>
          <a:p>
            <a:endParaRPr lang="en-US" baseline="0" dirty="0" smtClean="0"/>
          </a:p>
          <a:p>
            <a:r>
              <a:rPr lang="en-US" baseline="0" dirty="0" smtClean="0"/>
              <a:t>SVN contributes the most part of inconsistencies. It has the largest number of Lines of code, reflecting most complex logic and structure. But </a:t>
            </a:r>
            <a:r>
              <a:rPr lang="en-US" baseline="0" dirty="0" err="1" smtClean="0"/>
              <a:t>freeswitch</a:t>
            </a:r>
            <a:r>
              <a:rPr lang="en-US" baseline="0" dirty="0" smtClean="0"/>
              <a:t> and </a:t>
            </a:r>
            <a:r>
              <a:rPr lang="en-US" baseline="0" dirty="0" err="1" smtClean="0"/>
              <a:t>jxta</a:t>
            </a:r>
            <a:r>
              <a:rPr lang="en-US" baseline="0" dirty="0" smtClean="0"/>
              <a:t>-c at similar scale have no inconsistencies, even not a single warning! We guess that there may be some misunderstanding of region usage in SVN.</a:t>
            </a:r>
          </a:p>
        </p:txBody>
      </p:sp>
      <p:sp>
        <p:nvSpPr>
          <p:cNvPr id="4" name="Slide Number Placeholder 3"/>
          <p:cNvSpPr>
            <a:spLocks noGrp="1"/>
          </p:cNvSpPr>
          <p:nvPr>
            <p:ph type="sldNum" sz="quarter" idx="10"/>
          </p:nvPr>
        </p:nvSpPr>
        <p:spPr/>
        <p:txBody>
          <a:bodyPr/>
          <a:lstStyle/>
          <a:p>
            <a:fld id="{D41772E2-6EEF-487E-8190-34E3580DB21B}"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TODO: embracing</a:t>
            </a:r>
            <a:r>
              <a:rPr lang="en-US" baseline="0" dirty="0" smtClean="0"/>
              <a:t> box</a:t>
            </a:r>
          </a:p>
          <a:p>
            <a:endParaRPr lang="en-US" baseline="0" dirty="0" smtClean="0"/>
          </a:p>
          <a:p>
            <a:r>
              <a:rPr lang="en-US" baseline="0" dirty="0" smtClean="0"/>
              <a:t>delete #root cause</a:t>
            </a:r>
          </a:p>
          <a:p>
            <a:endParaRPr lang="en-US" baseline="0" dirty="0" smtClean="0"/>
          </a:p>
          <a:p>
            <a:r>
              <a:rPr lang="en-US" baseline="0" dirty="0" smtClean="0"/>
              <a:t>#unsafe pointers</a:t>
            </a:r>
          </a:p>
          <a:p>
            <a:endParaRPr lang="en-US" baseline="0" dirty="0" smtClean="0"/>
          </a:p>
          <a:p>
            <a:r>
              <a:rPr lang="en-US" baseline="0" dirty="0" smtClean="0"/>
              <a:t>Blank cells filled</a:t>
            </a:r>
            <a:endParaRPr lang="en-US" dirty="0" smtClean="0"/>
          </a:p>
          <a:p>
            <a:endParaRPr lang="en-US" dirty="0" smtClean="0"/>
          </a:p>
          <a:p>
            <a:r>
              <a:rPr lang="en-US" dirty="0" smtClean="0"/>
              <a:t>Of</a:t>
            </a:r>
            <a:r>
              <a:rPr lang="en-US" baseline="0" dirty="0" smtClean="0"/>
              <a:t> these 6 software packages we’ve get a total of 25 high-ranked warnings.</a:t>
            </a:r>
          </a:p>
          <a:p>
            <a:r>
              <a:rPr lang="en-US" baseline="0" dirty="0" smtClean="0"/>
              <a:t>With the help of </a:t>
            </a:r>
            <a:r>
              <a:rPr lang="en-US" baseline="0" dirty="0" err="1" smtClean="0"/>
              <a:t>RegionWiz</a:t>
            </a:r>
            <a:r>
              <a:rPr lang="en-US" baseline="0" dirty="0" smtClean="0"/>
              <a:t> we locate all their root causes and confirm that 12 of them are real inconsistencies.</a:t>
            </a:r>
          </a:p>
          <a:p>
            <a:endParaRPr lang="en-US" dirty="0" smtClean="0"/>
          </a:p>
          <a:p>
            <a:r>
              <a:rPr lang="en-US" dirty="0" smtClean="0"/>
              <a:t>Not every warnings</a:t>
            </a:r>
            <a:r>
              <a:rPr lang="en-US" baseline="0" dirty="0" smtClean="0"/>
              <a:t> have distinct root cause. Some of them may share one same root cause.</a:t>
            </a:r>
          </a:p>
          <a:p>
            <a:endParaRPr lang="en-US" baseline="0" dirty="0" smtClean="0"/>
          </a:p>
          <a:p>
            <a:r>
              <a:rPr lang="en-US" baseline="0" dirty="0" smtClean="0"/>
              <a:t>SVN contributes the most part of inconsistencies. It has the largest number of Lines of code, reflecting most complex logic and structure. But </a:t>
            </a:r>
            <a:r>
              <a:rPr lang="en-US" baseline="0" dirty="0" err="1" smtClean="0"/>
              <a:t>freeswitch</a:t>
            </a:r>
            <a:r>
              <a:rPr lang="en-US" baseline="0" dirty="0" smtClean="0"/>
              <a:t> and </a:t>
            </a:r>
            <a:r>
              <a:rPr lang="en-US" baseline="0" dirty="0" err="1" smtClean="0"/>
              <a:t>jxta</a:t>
            </a:r>
            <a:r>
              <a:rPr lang="en-US" baseline="0" dirty="0" smtClean="0"/>
              <a:t>-c at similar scale have no inconsistencies, even not a single warning! We guess that there may be some misunderstanding of region usage in SVN.</a:t>
            </a:r>
          </a:p>
        </p:txBody>
      </p:sp>
      <p:sp>
        <p:nvSpPr>
          <p:cNvPr id="4" name="Slide Number Placeholder 3"/>
          <p:cNvSpPr>
            <a:spLocks noGrp="1"/>
          </p:cNvSpPr>
          <p:nvPr>
            <p:ph type="sldNum" sz="quarter" idx="10"/>
          </p:nvPr>
        </p:nvSpPr>
        <p:spPr/>
        <p:txBody>
          <a:bodyPr/>
          <a:lstStyle/>
          <a:p>
            <a:fld id="{D41772E2-6EEF-487E-8190-34E3580DB21B}"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smtClean="0"/>
          </a:p>
          <a:p>
            <a:r>
              <a:rPr lang="en-US" dirty="0" smtClean="0"/>
              <a:t>OK, now I want to introduce some of</a:t>
            </a:r>
            <a:r>
              <a:rPr lang="en-US" baseline="0" dirty="0" smtClean="0"/>
              <a:t> the inconsistencies found.</a:t>
            </a:r>
          </a:p>
          <a:p>
            <a:endParaRPr lang="en-US" baseline="0" dirty="0" smtClean="0"/>
          </a:p>
          <a:p>
            <a:r>
              <a:rPr lang="en-US" baseline="0" dirty="0" smtClean="0"/>
              <a:t>The example we’ve used a lot is a real inconsistency found in SVN. It put the hash table </a:t>
            </a:r>
            <a:r>
              <a:rPr lang="en-US" baseline="0" dirty="0" err="1" smtClean="0"/>
              <a:t>iterator</a:t>
            </a:r>
            <a:r>
              <a:rPr lang="en-US" baseline="0" dirty="0" smtClean="0"/>
              <a:t> to a parent region of the region containing the hash table. The </a:t>
            </a:r>
            <a:r>
              <a:rPr lang="en-US" baseline="0" dirty="0" err="1" smtClean="0"/>
              <a:t>iterator</a:t>
            </a:r>
            <a:r>
              <a:rPr lang="en-US" baseline="0" dirty="0" smtClean="0"/>
              <a:t> lives longer than necessary and wastes memory.</a:t>
            </a:r>
          </a:p>
          <a:p>
            <a:endParaRPr lang="en-US" baseline="0" dirty="0" smtClean="0"/>
          </a:p>
          <a:p>
            <a:r>
              <a:rPr lang="en-US" dirty="0" smtClean="0"/>
              <a:t>In Apache code</a:t>
            </a:r>
            <a:r>
              <a:rPr lang="en-US" baseline="0" dirty="0" smtClean="0"/>
              <a:t> that also use the same hash table library, we haven’t found any inconsistency like this. Apache code always put </a:t>
            </a:r>
            <a:r>
              <a:rPr lang="en-US" baseline="0" dirty="0" err="1" smtClean="0"/>
              <a:t>iterator</a:t>
            </a:r>
            <a:r>
              <a:rPr lang="en-US" baseline="0" dirty="0" smtClean="0"/>
              <a:t> in the same region as hash table, or </a:t>
            </a:r>
            <a:r>
              <a:rPr lang="en-US" baseline="0" dirty="0" err="1" smtClean="0"/>
              <a:t>subregion</a:t>
            </a:r>
            <a:r>
              <a:rPr lang="en-US" baseline="0" dirty="0" smtClean="0"/>
              <a:t> of the hash table’s region, so it maintains the region lifetime consistency correctly.</a:t>
            </a:r>
          </a:p>
          <a:p>
            <a:endParaRPr lang="en-US" baseline="0" dirty="0" smtClean="0"/>
          </a:p>
          <a:p>
            <a:r>
              <a:rPr lang="en-US" dirty="0" smtClean="0"/>
              <a:t>We suggest that programmers intentionally follow some discipline to make sure the safe usage of regions.</a:t>
            </a:r>
            <a:r>
              <a:rPr lang="en-US" baseline="0" dirty="0" smtClean="0"/>
              <a:t> For those who don’t have enough time to do it all by hand, at least </a:t>
            </a:r>
            <a:r>
              <a:rPr lang="en-US" dirty="0" smtClean="0"/>
              <a:t>use </a:t>
            </a:r>
            <a:r>
              <a:rPr lang="en-US" dirty="0" err="1" smtClean="0"/>
              <a:t>RegionWiz</a:t>
            </a:r>
            <a:r>
              <a:rPr lang="en-US" dirty="0" smtClean="0"/>
              <a:t> to find region</a:t>
            </a:r>
            <a:r>
              <a:rPr lang="en-US" baseline="0" dirty="0" smtClean="0"/>
              <a:t> inconsistency bugs.</a:t>
            </a:r>
            <a:endParaRPr lang="en-US" dirty="0" smtClean="0"/>
          </a:p>
        </p:txBody>
      </p:sp>
      <p:sp>
        <p:nvSpPr>
          <p:cNvPr id="4" name="Slide Number Placeholder 3"/>
          <p:cNvSpPr>
            <a:spLocks noGrp="1"/>
          </p:cNvSpPr>
          <p:nvPr>
            <p:ph type="sldNum" sz="quarter" idx="10"/>
          </p:nvPr>
        </p:nvSpPr>
        <p:spPr/>
        <p:txBody>
          <a:bodyPr/>
          <a:lstStyle/>
          <a:p>
            <a:fld id="{D41772E2-6EEF-487E-8190-34E3580DB21B}"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TODO: string reference, small</a:t>
            </a:r>
            <a:r>
              <a:rPr lang="en-US" baseline="0" dirty="0" smtClean="0"/>
              <a:t> code example</a:t>
            </a:r>
            <a:endParaRPr lang="en-US" dirty="0" smtClean="0"/>
          </a:p>
          <a:p>
            <a:endParaRPr lang="en-US" dirty="0" smtClean="0"/>
          </a:p>
          <a:p>
            <a:r>
              <a:rPr lang="en-US" dirty="0" smtClean="0"/>
              <a:t>We’ve found only</a:t>
            </a:r>
            <a:r>
              <a:rPr lang="en-US" baseline="0" dirty="0" smtClean="0"/>
              <a:t> one inconsistency in RCC. In order to reason about its root cause, we found that about 10 functions get involved. It’s very hard to find it by hand.</a:t>
            </a:r>
          </a:p>
          <a:p>
            <a:endParaRPr lang="en-US" baseline="0" dirty="0" smtClean="0"/>
          </a:p>
          <a:p>
            <a:r>
              <a:rPr lang="en-US" dirty="0" smtClean="0"/>
              <a:t>In this case, a</a:t>
            </a:r>
            <a:r>
              <a:rPr lang="en-US" baseline="0" dirty="0" smtClean="0"/>
              <a:t>n object contains a pointer to one string. Because the object and the string are in two independent regions, if the string’s region is destroyed before the object’s region, a dangling pointer will occur.</a:t>
            </a:r>
          </a:p>
          <a:p>
            <a:endParaRPr lang="en-US" baseline="0" dirty="0" smtClean="0"/>
          </a:p>
          <a:p>
            <a:r>
              <a:rPr lang="en-US" baseline="0" dirty="0" smtClean="0"/>
              <a:t>But coincidentally the two regions are never destroyed at all so this does not cause crash. But the object user should not assume that the string it points-to is always in such a long-living region. A better way is to make a private copy of the string in the object’s own region.</a:t>
            </a:r>
            <a:endParaRPr lang="en-US" dirty="0"/>
          </a:p>
        </p:txBody>
      </p:sp>
      <p:sp>
        <p:nvSpPr>
          <p:cNvPr id="4" name="Slide Number Placeholder 3"/>
          <p:cNvSpPr>
            <a:spLocks noGrp="1"/>
          </p:cNvSpPr>
          <p:nvPr>
            <p:ph type="sldNum" sz="quarter" idx="10"/>
          </p:nvPr>
        </p:nvSpPr>
        <p:spPr/>
        <p:txBody>
          <a:bodyPr/>
          <a:lstStyle/>
          <a:p>
            <a:fld id="{D41772E2-6EEF-487E-8190-34E3580DB21B}"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TODO: string reference, small</a:t>
            </a:r>
            <a:r>
              <a:rPr lang="en-US" baseline="0" dirty="0" smtClean="0"/>
              <a:t> code example</a:t>
            </a:r>
            <a:endParaRPr lang="en-US" dirty="0" smtClean="0"/>
          </a:p>
          <a:p>
            <a:endParaRPr lang="en-US" dirty="0" smtClean="0"/>
          </a:p>
          <a:p>
            <a:r>
              <a:rPr lang="en-US" dirty="0" smtClean="0"/>
              <a:t>We’ve found only</a:t>
            </a:r>
            <a:r>
              <a:rPr lang="en-US" baseline="0" dirty="0" smtClean="0"/>
              <a:t> one inconsistency in RCC. In order to reason about its root cause, we found that about 10 functions get involved. It’s very hard to find it by hand.</a:t>
            </a:r>
          </a:p>
          <a:p>
            <a:endParaRPr lang="en-US" baseline="0" dirty="0" smtClean="0"/>
          </a:p>
          <a:p>
            <a:r>
              <a:rPr lang="en-US" dirty="0" smtClean="0"/>
              <a:t>In this case, a</a:t>
            </a:r>
            <a:r>
              <a:rPr lang="en-US" baseline="0" dirty="0" smtClean="0"/>
              <a:t>n object contains a pointer to one string. Because the object and the string are in two independent regions, if the string’s region is destroyed before the object’s region, a dangling pointer will occur.</a:t>
            </a:r>
          </a:p>
          <a:p>
            <a:endParaRPr lang="en-US" baseline="0" dirty="0" smtClean="0"/>
          </a:p>
          <a:p>
            <a:r>
              <a:rPr lang="en-US" baseline="0" dirty="0" smtClean="0"/>
              <a:t>But coincidentally the two regions are never destroyed at all so this does not cause crash. But the object user should not assume that the string it points-to is always in such a long-living region. A better way is to make a private copy of the string in the object’s own region.</a:t>
            </a:r>
            <a:endParaRPr lang="en-US" dirty="0"/>
          </a:p>
        </p:txBody>
      </p:sp>
      <p:sp>
        <p:nvSpPr>
          <p:cNvPr id="4" name="Slide Number Placeholder 3"/>
          <p:cNvSpPr>
            <a:spLocks noGrp="1"/>
          </p:cNvSpPr>
          <p:nvPr>
            <p:ph type="sldNum" sz="quarter" idx="10"/>
          </p:nvPr>
        </p:nvSpPr>
        <p:spPr/>
        <p:txBody>
          <a:bodyPr/>
          <a:lstStyle/>
          <a:p>
            <a:fld id="{D41772E2-6EEF-487E-8190-34E3580DB21B}"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Unsafe usage of </a:t>
            </a:r>
            <a:endParaRPr lang="en-US" dirty="0"/>
          </a:p>
        </p:txBody>
      </p:sp>
      <p:sp>
        <p:nvSpPr>
          <p:cNvPr id="4" name="Slide Number Placeholder 3"/>
          <p:cNvSpPr>
            <a:spLocks noGrp="1"/>
          </p:cNvSpPr>
          <p:nvPr>
            <p:ph type="sldNum" sz="quarter" idx="10"/>
          </p:nvPr>
        </p:nvSpPr>
        <p:spPr/>
        <p:txBody>
          <a:bodyPr/>
          <a:lstStyle/>
          <a:p>
            <a:fld id="{D41772E2-6EEF-487E-8190-34E3580DB21B}"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They’re many research in</a:t>
            </a:r>
            <a:r>
              <a:rPr lang="en-US" baseline="0" dirty="0" smtClean="0"/>
              <a:t> language support for regions</a:t>
            </a:r>
            <a:endParaRPr lang="en-US" dirty="0" smtClean="0"/>
          </a:p>
          <a:p>
            <a:r>
              <a:rPr lang="en-US" dirty="0" smtClean="0"/>
              <a:t>Berger and Zorn studied the memory waste</a:t>
            </a:r>
            <a:r>
              <a:rPr lang="en-US" baseline="0" dirty="0" smtClean="0"/>
              <a:t> problem caused by pointers that lives longer-than-necessary and propose Reap, regions in which individual object can be deleted. Cyclone is a C dialect which enables developers to add region annotation in a restricted discipline to source code and performs type checking to statically detect dangling pointers. RC provides reference counting to regions and use static analysis to reduce the overhead of runtime check. </a:t>
            </a:r>
            <a:r>
              <a:rPr lang="en-US" baseline="0" dirty="0" err="1" smtClean="0"/>
              <a:t>Boyapati</a:t>
            </a:r>
            <a:r>
              <a:rPr lang="en-US" baseline="0" dirty="0" smtClean="0"/>
              <a:t> make use of the strict object encapsulation model in Real Time Java and propose a safe region-based memory management for Real Time Java.</a:t>
            </a:r>
          </a:p>
          <a:p>
            <a:r>
              <a:rPr lang="en-US" baseline="0" dirty="0" smtClean="0"/>
              <a:t>Our work differs from all these work in that we detect dangling pointer between regions for real-world C program with practical region interfaces and we don’t need region annotations or lexically scoped region lifetime.</a:t>
            </a:r>
          </a:p>
          <a:p>
            <a:endParaRPr lang="en-US" baseline="0" dirty="0" smtClean="0"/>
          </a:p>
          <a:p>
            <a:r>
              <a:rPr lang="en-US" dirty="0" smtClean="0"/>
              <a:t>Correlation Analysis is another interesting</a:t>
            </a:r>
            <a:r>
              <a:rPr lang="en-US" baseline="0" dirty="0" smtClean="0"/>
              <a:t> topic. Locksmith and Chord use it to model the race-free property of a program and detect data races. And we apply correlation analysis to region usage problem.</a:t>
            </a:r>
          </a:p>
          <a:p>
            <a:endParaRPr lang="en-US" baseline="0" dirty="0" smtClean="0"/>
          </a:p>
          <a:p>
            <a:r>
              <a:rPr lang="en-US" baseline="0" dirty="0" err="1" smtClean="0"/>
              <a:t>RegionWiz</a:t>
            </a:r>
            <a:r>
              <a:rPr lang="en-US" baseline="0" dirty="0" smtClean="0"/>
              <a:t> perform cloning-based context-sensitive analysis and employ </a:t>
            </a:r>
            <a:r>
              <a:rPr lang="en-US" baseline="0" dirty="0" err="1" smtClean="0"/>
              <a:t>bddbddb</a:t>
            </a:r>
            <a:r>
              <a:rPr lang="en-US" baseline="0" dirty="0" smtClean="0"/>
              <a:t>, the state-of-art </a:t>
            </a:r>
            <a:r>
              <a:rPr lang="en-US" baseline="0" dirty="0" err="1" smtClean="0"/>
              <a:t>datalog</a:t>
            </a:r>
            <a:r>
              <a:rPr lang="en-US" baseline="0" dirty="0" smtClean="0"/>
              <a:t> inference tool that support Binary Decision Diagram to store the relations. We must acknowledge the excellent work by Whaley and Lam on cloning-based context-sensitive analysis.</a:t>
            </a:r>
            <a:endParaRPr lang="en-US" dirty="0"/>
          </a:p>
        </p:txBody>
      </p:sp>
      <p:sp>
        <p:nvSpPr>
          <p:cNvPr id="4" name="Slide Number Placeholder 3"/>
          <p:cNvSpPr>
            <a:spLocks noGrp="1"/>
          </p:cNvSpPr>
          <p:nvPr>
            <p:ph type="sldNum" sz="quarter" idx="10"/>
          </p:nvPr>
        </p:nvSpPr>
        <p:spPr/>
        <p:txBody>
          <a:bodyPr/>
          <a:lstStyle/>
          <a:p>
            <a:fld id="{D41772E2-6EEF-487E-8190-34E3580DB21B}"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last comes the conclusion</a:t>
            </a:r>
          </a:p>
          <a:p>
            <a:endParaRPr lang="en-US" dirty="0" smtClean="0"/>
          </a:p>
          <a:p>
            <a:r>
              <a:rPr lang="en-US" dirty="0" smtClean="0"/>
              <a:t>Safe usage of regions is important for program</a:t>
            </a:r>
            <a:r>
              <a:rPr lang="en-US" baseline="0" dirty="0" smtClean="0"/>
              <a:t> dependability. Dangling pointer problem caused by unsafe usage of region is easy to occur in large software and hard to find by hand.</a:t>
            </a:r>
          </a:p>
          <a:p>
            <a:endParaRPr lang="en-US" baseline="0" dirty="0" smtClean="0"/>
          </a:p>
          <a:p>
            <a:r>
              <a:rPr lang="en-US" baseline="0" dirty="0" smtClean="0"/>
              <a:t>We can detect this kind of problem by static conditional correlation analysis. This approach works for real program and find real bugs. We believe that there’re other hard problems that can be solved by conditional correlation analysis.</a:t>
            </a:r>
          </a:p>
          <a:p>
            <a:endParaRPr lang="en-US" baseline="0" dirty="0" smtClean="0"/>
          </a:p>
          <a:p>
            <a:r>
              <a:rPr lang="en-US" baseline="0" dirty="0" smtClean="0"/>
              <a:t>And that ends my presentation for today. Thank you for your attention! Thank you very much!</a:t>
            </a:r>
            <a:endParaRPr lang="en-US" dirty="0"/>
          </a:p>
        </p:txBody>
      </p:sp>
      <p:sp>
        <p:nvSpPr>
          <p:cNvPr id="4" name="Slide Number Placeholder 3"/>
          <p:cNvSpPr>
            <a:spLocks noGrp="1"/>
          </p:cNvSpPr>
          <p:nvPr>
            <p:ph type="sldNum" sz="quarter" idx="10"/>
          </p:nvPr>
        </p:nvSpPr>
        <p:spPr/>
        <p:txBody>
          <a:bodyPr/>
          <a:lstStyle/>
          <a:p>
            <a:fld id="{D41772E2-6EEF-487E-8190-34E3580DB21B}"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r>
              <a:rPr lang="en-US" altLang="zh-CN" smtClean="0"/>
              <a:t> (compared with manual free, GC)</a:t>
            </a:r>
            <a:endParaRPr lang="en-US" smtClean="0"/>
          </a:p>
        </p:txBody>
      </p:sp>
      <p:sp>
        <p:nvSpPr>
          <p:cNvPr id="8499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67710F2-E0C3-468B-BB1A-A030A5B2B969}" type="slidenum">
              <a:rPr lang="en-US" altLang="zh-CN" sz="1200"/>
              <a:pPr algn="r"/>
              <a:t>37</a:t>
            </a:fld>
            <a:endParaRPr lang="en-US" altLang="zh-CN"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r>
              <a:rPr lang="en-US" altLang="zh-CN" smtClean="0"/>
              <a:t> (compared with manual free, GC)</a:t>
            </a:r>
            <a:endParaRPr lang="en-US" smtClean="0"/>
          </a:p>
        </p:txBody>
      </p:sp>
      <p:sp>
        <p:nvSpPr>
          <p:cNvPr id="8499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67710F2-E0C3-468B-BB1A-A030A5B2B969}" type="slidenum">
              <a:rPr lang="en-US" altLang="zh-CN" sz="1200"/>
              <a:pPr algn="r"/>
              <a:t>38</a:t>
            </a:fld>
            <a:endParaRPr lang="en-US" altLang="zh-CN"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r>
              <a:rPr lang="en-US" altLang="zh-CN" smtClean="0"/>
              <a:t> (compared with manual free, GC)</a:t>
            </a:r>
            <a:endParaRPr lang="en-US" smtClean="0"/>
          </a:p>
        </p:txBody>
      </p:sp>
      <p:sp>
        <p:nvSpPr>
          <p:cNvPr id="8499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67710F2-E0C3-468B-BB1A-A030A5B2B969}" type="slidenum">
              <a:rPr lang="en-US" altLang="zh-CN" sz="1200"/>
              <a:pPr algn="r"/>
              <a:t>39</a:t>
            </a:fld>
            <a:endParaRPr lang="en-US" altLang="zh-CN" sz="12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r>
              <a:rPr lang="en-US" altLang="zh-CN" smtClean="0"/>
              <a:t> (compared with manual free, GC)</a:t>
            </a:r>
            <a:endParaRPr lang="en-US" smtClean="0"/>
          </a:p>
        </p:txBody>
      </p:sp>
      <p:sp>
        <p:nvSpPr>
          <p:cNvPr id="8499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67710F2-E0C3-468B-BB1A-A030A5B2B969}" type="slidenum">
              <a:rPr lang="en-US" altLang="zh-CN" sz="1200"/>
              <a:pPr algn="r"/>
              <a:t>40</a:t>
            </a:fld>
            <a:endParaRPr lang="en-US" altLang="zh-CN" sz="12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From the context-sensitive call graph we can distinguish different</a:t>
            </a:r>
            <a:r>
              <a:rPr lang="en-US" baseline="0" dirty="0" smtClean="0"/>
              <a:t> instances of variables under different contexts. And by considering different context of the function </a:t>
            </a:r>
            <a:r>
              <a:rPr lang="en-US" baseline="0" dirty="0" err="1" smtClean="0"/>
              <a:t>region_alloc</a:t>
            </a:r>
            <a:r>
              <a:rPr lang="en-US" baseline="0" dirty="0" smtClean="0"/>
              <a:t> we can distinguish heap objects under different contexts too. We call this technique heap cloning. Without context cloning we cannot distinguish between different instances of variable </a:t>
            </a:r>
            <a:r>
              <a:rPr lang="en-US" baseline="0" dirty="0" err="1" smtClean="0"/>
              <a:t>iterator</a:t>
            </a:r>
            <a:r>
              <a:rPr lang="en-US" baseline="0" dirty="0" smtClean="0"/>
              <a:t>. Without heap cloning different instances of </a:t>
            </a:r>
            <a:r>
              <a:rPr lang="en-US" baseline="0" dirty="0" err="1" smtClean="0"/>
              <a:t>iterator</a:t>
            </a:r>
            <a:r>
              <a:rPr lang="en-US" baseline="0" dirty="0" smtClean="0"/>
              <a:t> point to the same heap object. Only with context and heap cloning we can refine the relation of objects and get more precise analysis.</a:t>
            </a:r>
          </a:p>
        </p:txBody>
      </p:sp>
      <p:sp>
        <p:nvSpPr>
          <p:cNvPr id="4" name="Slide Number Placeholder 3"/>
          <p:cNvSpPr>
            <a:spLocks noGrp="1"/>
          </p:cNvSpPr>
          <p:nvPr>
            <p:ph type="sldNum" sz="quarter" idx="10"/>
          </p:nvPr>
        </p:nvSpPr>
        <p:spPr/>
        <p:txBody>
          <a:bodyPr/>
          <a:lstStyle/>
          <a:p>
            <a:fld id="{D41772E2-6EEF-487E-8190-34E3580DB21B}" type="slidenum">
              <a:rPr lang="en-US" smtClean="0"/>
              <a:pPr/>
              <a:t>42</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From the context-sensitive call graph we can distinguish different</a:t>
            </a:r>
            <a:r>
              <a:rPr lang="en-US" baseline="0" dirty="0" smtClean="0"/>
              <a:t> instances of variables under different contexts. And by considering different context of the function </a:t>
            </a:r>
            <a:r>
              <a:rPr lang="en-US" baseline="0" dirty="0" err="1" smtClean="0"/>
              <a:t>region_alloc</a:t>
            </a:r>
            <a:r>
              <a:rPr lang="en-US" baseline="0" dirty="0" smtClean="0"/>
              <a:t> we can distinguish heap objects under different contexts too. We call this technique heap cloning. Without context cloning we cannot distinguish between different instances of variable </a:t>
            </a:r>
            <a:r>
              <a:rPr lang="en-US" baseline="0" dirty="0" err="1" smtClean="0"/>
              <a:t>iterator</a:t>
            </a:r>
            <a:r>
              <a:rPr lang="en-US" baseline="0" dirty="0" smtClean="0"/>
              <a:t>. Without heap cloning different instances of </a:t>
            </a:r>
            <a:r>
              <a:rPr lang="en-US" baseline="0" dirty="0" err="1" smtClean="0"/>
              <a:t>iterator</a:t>
            </a:r>
            <a:r>
              <a:rPr lang="en-US" baseline="0" dirty="0" smtClean="0"/>
              <a:t> point to the same heap object. Only with context and heap cloning we can refine the relation of objects and get more precise analysis.</a:t>
            </a:r>
          </a:p>
        </p:txBody>
      </p:sp>
      <p:sp>
        <p:nvSpPr>
          <p:cNvPr id="4" name="Slide Number Placeholder 3"/>
          <p:cNvSpPr>
            <a:spLocks noGrp="1"/>
          </p:cNvSpPr>
          <p:nvPr>
            <p:ph type="sldNum" sz="quarter" idx="10"/>
          </p:nvPr>
        </p:nvSpPr>
        <p:spPr/>
        <p:txBody>
          <a:bodyPr/>
          <a:lstStyle/>
          <a:p>
            <a:fld id="{D41772E2-6EEF-487E-8190-34E3580DB21B}" type="slidenum">
              <a:rPr lang="en-US" smtClean="0"/>
              <a:pPr/>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9D6FCC-7ABD-4546-BD5C-53DA10F8F757}" type="datetimeFigureOut">
              <a:rPr lang="en-US" smtClean="0"/>
              <a:pPr/>
              <a:t>6/19/2008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B313EF-EF7D-4CAD-B219-243BD15E1BF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9D6FCC-7ABD-4546-BD5C-53DA10F8F757}" type="datetimeFigureOut">
              <a:rPr lang="en-US" smtClean="0"/>
              <a:pPr/>
              <a:t>6/19/2008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B313EF-EF7D-4CAD-B219-243BD15E1BF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9D6FCC-7ABD-4546-BD5C-53DA10F8F757}" type="datetimeFigureOut">
              <a:rPr lang="en-US" smtClean="0"/>
              <a:pPr/>
              <a:t>6/19/2008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B313EF-EF7D-4CAD-B219-243BD15E1BF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9D6FCC-7ABD-4546-BD5C-53DA10F8F757}" type="datetimeFigureOut">
              <a:rPr lang="en-US" smtClean="0"/>
              <a:pPr/>
              <a:t>6/19/2008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B313EF-EF7D-4CAD-B219-243BD15E1BF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9D6FCC-7ABD-4546-BD5C-53DA10F8F757}" type="datetimeFigureOut">
              <a:rPr lang="en-US" smtClean="0"/>
              <a:pPr/>
              <a:t>6/19/2008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B313EF-EF7D-4CAD-B219-243BD15E1BF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9D6FCC-7ABD-4546-BD5C-53DA10F8F757}" type="datetimeFigureOut">
              <a:rPr lang="en-US" smtClean="0"/>
              <a:pPr/>
              <a:t>6/19/2008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B313EF-EF7D-4CAD-B219-243BD15E1BF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9D6FCC-7ABD-4546-BD5C-53DA10F8F757}" type="datetimeFigureOut">
              <a:rPr lang="en-US" smtClean="0"/>
              <a:pPr/>
              <a:t>6/19/2008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B313EF-EF7D-4CAD-B219-243BD15E1BF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9D6FCC-7ABD-4546-BD5C-53DA10F8F757}" type="datetimeFigureOut">
              <a:rPr lang="en-US" smtClean="0"/>
              <a:pPr/>
              <a:t>6/19/2008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B313EF-EF7D-4CAD-B219-243BD15E1BF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9D6FCC-7ABD-4546-BD5C-53DA10F8F757}" type="datetimeFigureOut">
              <a:rPr lang="en-US" smtClean="0"/>
              <a:pPr/>
              <a:t>6/19/2008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B313EF-EF7D-4CAD-B219-243BD15E1BF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9D6FCC-7ABD-4546-BD5C-53DA10F8F757}" type="datetimeFigureOut">
              <a:rPr lang="en-US" smtClean="0"/>
              <a:pPr/>
              <a:t>6/19/2008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B313EF-EF7D-4CAD-B219-243BD15E1BF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9D6FCC-7ABD-4546-BD5C-53DA10F8F757}" type="datetimeFigureOut">
              <a:rPr lang="en-US" smtClean="0"/>
              <a:pPr/>
              <a:t>6/19/2008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B313EF-EF7D-4CAD-B219-243BD15E1BF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9D6FCC-7ABD-4546-BD5C-53DA10F8F757}" type="datetimeFigureOut">
              <a:rPr lang="en-US" smtClean="0"/>
              <a:pPr/>
              <a:t>6/19/2008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B313EF-EF7D-4CAD-B219-243BD15E1BF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04800"/>
            <a:ext cx="9296400" cy="2990851"/>
          </a:xfrm>
        </p:spPr>
        <p:txBody>
          <a:bodyPr>
            <a:normAutofit/>
          </a:bodyPr>
          <a:lstStyle/>
          <a:p>
            <a:r>
              <a:rPr lang="en-US" altLang="zh-CN" sz="4000" dirty="0" smtClean="0"/>
              <a:t>Conditional Correlation Analysis</a:t>
            </a:r>
            <a:r>
              <a:rPr lang="en-US" altLang="zh-CN" sz="4000" dirty="0"/>
              <a:t> </a:t>
            </a:r>
            <a:r>
              <a:rPr lang="en-US" altLang="zh-CN" sz="4000" dirty="0" smtClean="0"/>
              <a:t>for</a:t>
            </a:r>
            <a:br>
              <a:rPr lang="en-US" altLang="zh-CN" sz="4000" dirty="0" smtClean="0"/>
            </a:br>
            <a:r>
              <a:rPr lang="en-US" altLang="zh-CN" sz="4000" dirty="0" smtClean="0"/>
              <a:t>Safe Region-based Memory Management</a:t>
            </a:r>
            <a:endParaRPr lang="en-US" sz="4000" dirty="0"/>
          </a:p>
        </p:txBody>
      </p:sp>
      <p:sp>
        <p:nvSpPr>
          <p:cNvPr id="3" name="Subtitle 2"/>
          <p:cNvSpPr>
            <a:spLocks noGrp="1"/>
          </p:cNvSpPr>
          <p:nvPr>
            <p:ph type="subTitle" idx="1"/>
          </p:nvPr>
        </p:nvSpPr>
        <p:spPr>
          <a:xfrm>
            <a:off x="990600" y="3276600"/>
            <a:ext cx="7315200" cy="2895600"/>
          </a:xfrm>
        </p:spPr>
        <p:txBody>
          <a:bodyPr>
            <a:noAutofit/>
          </a:bodyPr>
          <a:lstStyle/>
          <a:p>
            <a:r>
              <a:rPr lang="en-US" altLang="zh-CN" sz="2400" dirty="0">
                <a:solidFill>
                  <a:schemeClr val="tx1"/>
                </a:solidFill>
                <a:latin typeface="+mj-lt"/>
                <a:ea typeface="+mj-ea"/>
                <a:cs typeface="+mj-cs"/>
              </a:rPr>
              <a:t>Xi Wang, </a:t>
            </a:r>
            <a:r>
              <a:rPr lang="en-US" altLang="zh-CN" sz="2400" b="1" dirty="0">
                <a:solidFill>
                  <a:schemeClr val="tx1"/>
                </a:solidFill>
                <a:latin typeface="+mj-lt"/>
                <a:ea typeface="+mj-ea"/>
                <a:cs typeface="+mj-cs"/>
              </a:rPr>
              <a:t>Zhilei Xu</a:t>
            </a:r>
            <a:r>
              <a:rPr lang="en-US" altLang="zh-CN" sz="2400" dirty="0">
                <a:solidFill>
                  <a:schemeClr val="tx1"/>
                </a:solidFill>
                <a:latin typeface="+mj-lt"/>
                <a:ea typeface="+mj-ea"/>
                <a:cs typeface="+mj-cs"/>
              </a:rPr>
              <a:t>, Xuezheng </a:t>
            </a:r>
            <a:r>
              <a:rPr lang="en-US" altLang="zh-CN" sz="2400" dirty="0" smtClean="0">
                <a:solidFill>
                  <a:schemeClr val="tx1"/>
                </a:solidFill>
                <a:latin typeface="+mj-lt"/>
                <a:ea typeface="+mj-ea"/>
                <a:cs typeface="+mj-cs"/>
              </a:rPr>
              <a:t>Liu,</a:t>
            </a:r>
          </a:p>
          <a:p>
            <a:r>
              <a:rPr lang="en-US" altLang="zh-CN" sz="2400" dirty="0" smtClean="0">
                <a:solidFill>
                  <a:schemeClr val="tx1"/>
                </a:solidFill>
                <a:latin typeface="+mj-lt"/>
                <a:ea typeface="+mj-ea"/>
                <a:cs typeface="+mj-cs"/>
              </a:rPr>
              <a:t>Zhenyu Guo, </a:t>
            </a:r>
            <a:r>
              <a:rPr lang="en-US" altLang="zh-CN" sz="2400" dirty="0" err="1" smtClean="0">
                <a:solidFill>
                  <a:schemeClr val="tx1"/>
                </a:solidFill>
                <a:latin typeface="+mj-lt"/>
                <a:ea typeface="+mj-ea"/>
                <a:cs typeface="+mj-cs"/>
              </a:rPr>
              <a:t>Xiaoge</a:t>
            </a:r>
            <a:r>
              <a:rPr lang="en-US" altLang="zh-CN" sz="2400" dirty="0" smtClean="0">
                <a:solidFill>
                  <a:schemeClr val="tx1"/>
                </a:solidFill>
                <a:latin typeface="+mj-lt"/>
                <a:ea typeface="+mj-ea"/>
                <a:cs typeface="+mj-cs"/>
              </a:rPr>
              <a:t> Wang, Zheng Zhang</a:t>
            </a:r>
          </a:p>
          <a:p>
            <a:endParaRPr lang="en-US" altLang="zh-CN" sz="800" dirty="0" smtClean="0">
              <a:solidFill>
                <a:schemeClr val="tx1"/>
              </a:solidFill>
              <a:latin typeface="Arial Narrow" pitchFamily="34" charset="0"/>
              <a:ea typeface="+mj-ea"/>
              <a:cs typeface="+mj-cs"/>
            </a:endParaRPr>
          </a:p>
          <a:p>
            <a:r>
              <a:rPr lang="en-US" altLang="zh-CN" sz="2400" dirty="0" smtClean="0">
                <a:solidFill>
                  <a:schemeClr val="tx1"/>
                </a:solidFill>
                <a:latin typeface="Arial Narrow" pitchFamily="34" charset="0"/>
                <a:ea typeface="+mj-ea"/>
                <a:cs typeface="+mj-cs"/>
              </a:rPr>
              <a:t>Microsoft Research Asia, </a:t>
            </a:r>
            <a:r>
              <a:rPr lang="en-US" altLang="zh-CN" sz="2400" dirty="0" err="1" smtClean="0">
                <a:solidFill>
                  <a:schemeClr val="tx1"/>
                </a:solidFill>
                <a:latin typeface="Arial Narrow" pitchFamily="34" charset="0"/>
                <a:ea typeface="+mj-ea"/>
                <a:cs typeface="+mj-cs"/>
              </a:rPr>
              <a:t>Tsinghua</a:t>
            </a:r>
            <a:r>
              <a:rPr lang="en-US" altLang="zh-CN" sz="2400" dirty="0" smtClean="0">
                <a:solidFill>
                  <a:schemeClr val="tx1"/>
                </a:solidFill>
                <a:latin typeface="Arial Narrow" pitchFamily="34" charset="0"/>
                <a:ea typeface="+mj-ea"/>
                <a:cs typeface="+mj-cs"/>
              </a:rPr>
              <a:t> University</a:t>
            </a:r>
          </a:p>
          <a:p>
            <a:r>
              <a:rPr lang="en-US" altLang="zh-CN" sz="2400" dirty="0" smtClean="0">
                <a:solidFill>
                  <a:schemeClr val="tx1"/>
                </a:solidFill>
                <a:latin typeface="Arial" pitchFamily="34" charset="0"/>
                <a:ea typeface="+mj-ea"/>
                <a:cs typeface="Arial" pitchFamily="34" charset="0"/>
              </a:rPr>
              <a:t/>
            </a:r>
            <a:br>
              <a:rPr lang="en-US" altLang="zh-CN" sz="2400" dirty="0" smtClean="0">
                <a:solidFill>
                  <a:schemeClr val="tx1"/>
                </a:solidFill>
                <a:latin typeface="Arial" pitchFamily="34" charset="0"/>
                <a:ea typeface="+mj-ea"/>
                <a:cs typeface="Arial" pitchFamily="34" charset="0"/>
              </a:rPr>
            </a:br>
            <a:r>
              <a:rPr lang="en-US" altLang="zh-CN" sz="2400" dirty="0" smtClean="0">
                <a:solidFill>
                  <a:schemeClr val="tx1"/>
                </a:solidFill>
                <a:latin typeface="Arial" pitchFamily="34" charset="0"/>
                <a:ea typeface="+mj-ea"/>
                <a:cs typeface="Arial" pitchFamily="34" charset="0"/>
              </a:rPr>
              <a:t>PLDI, June 9</a:t>
            </a:r>
            <a:r>
              <a:rPr lang="en-US" altLang="zh-CN" sz="2400" baseline="30000" dirty="0" smtClean="0">
                <a:solidFill>
                  <a:schemeClr val="tx1"/>
                </a:solidFill>
                <a:latin typeface="Arial" pitchFamily="34" charset="0"/>
                <a:ea typeface="+mj-ea"/>
                <a:cs typeface="Arial" pitchFamily="34" charset="0"/>
              </a:rPr>
              <a:t>th</a:t>
            </a:r>
            <a:r>
              <a:rPr lang="en-US" altLang="zh-CN" sz="2400" dirty="0">
                <a:solidFill>
                  <a:schemeClr val="tx1"/>
                </a:solidFill>
                <a:latin typeface="Arial" pitchFamily="34" charset="0"/>
                <a:ea typeface="+mj-ea"/>
                <a:cs typeface="Arial" pitchFamily="34" charset="0"/>
              </a:rPr>
              <a:t> </a:t>
            </a:r>
            <a:r>
              <a:rPr lang="en-US" altLang="zh-CN" sz="2400" dirty="0" smtClean="0">
                <a:solidFill>
                  <a:schemeClr val="tx1"/>
                </a:solidFill>
                <a:latin typeface="Arial" pitchFamily="34" charset="0"/>
                <a:ea typeface="+mj-ea"/>
                <a:cs typeface="Arial" pitchFamily="34" charset="0"/>
              </a:rPr>
              <a:t>2008, Tucson</a:t>
            </a:r>
            <a:endParaRPr lang="en-US" altLang="zh-CN" sz="2400" dirty="0">
              <a:solidFill>
                <a:schemeClr val="tx1"/>
              </a:solidFill>
              <a:latin typeface="Arial" pitchFamily="34" charset="0"/>
              <a:ea typeface="+mj-ea"/>
              <a:cs typeface="Arial" pitchFamily="34" charset="0"/>
            </a:endParaRPr>
          </a:p>
        </p:txBody>
      </p:sp>
    </p:spTree>
  </p:cSld>
  <p:clrMapOvr>
    <a:masterClrMapping/>
  </p:clrMapOvr>
  <p:transition advTm="14524"/>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Region-based Memory Management</a:t>
            </a:r>
            <a:endParaRPr lang="en-US" dirty="0"/>
          </a:p>
        </p:txBody>
      </p:sp>
      <p:sp>
        <p:nvSpPr>
          <p:cNvPr id="3" name="Content Placeholder 2"/>
          <p:cNvSpPr>
            <a:spLocks noGrp="1"/>
          </p:cNvSpPr>
          <p:nvPr>
            <p:ph idx="1"/>
          </p:nvPr>
        </p:nvSpPr>
        <p:spPr/>
        <p:txBody>
          <a:bodyPr/>
          <a:lstStyle/>
          <a:p>
            <a:r>
              <a:rPr lang="en-US" dirty="0" smtClean="0"/>
              <a:t>Memory Region (a.k.a. </a:t>
            </a:r>
            <a:r>
              <a:rPr lang="en-US" dirty="0"/>
              <a:t>P</a:t>
            </a:r>
            <a:r>
              <a:rPr lang="en-US" dirty="0" smtClean="0"/>
              <a:t>ool) is widely used</a:t>
            </a:r>
          </a:p>
          <a:p>
            <a:pPr lvl="1"/>
            <a:r>
              <a:rPr lang="en-US" dirty="0" smtClean="0"/>
              <a:t>Apache web server</a:t>
            </a:r>
          </a:p>
          <a:p>
            <a:pPr lvl="1"/>
            <a:r>
              <a:rPr lang="en-US" dirty="0" smtClean="0"/>
              <a:t>SVN</a:t>
            </a:r>
            <a:r>
              <a:rPr lang="en-US" sz="3200" dirty="0">
                <a:solidFill>
                  <a:prstClr val="black"/>
                </a:solidFill>
              </a:rPr>
              <a:t> </a:t>
            </a:r>
            <a:r>
              <a:rPr lang="en-US" sz="2000" dirty="0">
                <a:solidFill>
                  <a:prstClr val="black"/>
                </a:solidFill>
              </a:rPr>
              <a:t>(subversion)</a:t>
            </a:r>
            <a:r>
              <a:rPr lang="en-US" dirty="0" smtClean="0"/>
              <a:t> version control system</a:t>
            </a:r>
          </a:p>
          <a:p>
            <a:pPr lvl="1"/>
            <a:r>
              <a:rPr lang="en-US" dirty="0" smtClean="0"/>
              <a:t>RC compiler</a:t>
            </a:r>
          </a:p>
          <a:p>
            <a:pPr lvl="1"/>
            <a:r>
              <a:rPr lang="en-US" dirty="0" smtClean="0"/>
              <a:t>…</a:t>
            </a:r>
            <a:endParaRPr lang="en-US" dirty="0"/>
          </a:p>
        </p:txBody>
      </p:sp>
    </p:spTree>
  </p:cSld>
  <p:clrMapOvr>
    <a:masterClrMapping/>
  </p:clrMapOvr>
  <p:transition advTm="11372"/>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4114800" y="4520625"/>
            <a:ext cx="3426194" cy="584775"/>
          </a:xfrm>
          <a:prstGeom prst="rect">
            <a:avLst/>
          </a:prstGeom>
        </p:spPr>
        <p:txBody>
          <a:bodyPr wrap="none">
            <a:spAutoFit/>
          </a:bodyPr>
          <a:lstStyle/>
          <a:p>
            <a:r>
              <a:rPr lang="en-US" altLang="zh-CN" sz="3200" b="1" dirty="0" smtClean="0"/>
              <a:t>Ownership</a:t>
            </a:r>
            <a:r>
              <a:rPr lang="en-US" altLang="zh-CN" sz="3200" dirty="0" smtClean="0"/>
              <a:t> relation</a:t>
            </a:r>
            <a:endParaRPr lang="zh-CN" altLang="en-US" sz="3200" dirty="0" smtClean="0"/>
          </a:p>
        </p:txBody>
      </p:sp>
      <p:sp>
        <p:nvSpPr>
          <p:cNvPr id="2" name="Title 1"/>
          <p:cNvSpPr>
            <a:spLocks noGrp="1"/>
          </p:cNvSpPr>
          <p:nvPr>
            <p:ph type="title"/>
          </p:nvPr>
        </p:nvSpPr>
        <p:spPr/>
        <p:txBody>
          <a:bodyPr/>
          <a:lstStyle/>
          <a:p>
            <a:r>
              <a:rPr lang="en-US" dirty="0" smtClean="0"/>
              <a:t>Region Usage</a:t>
            </a:r>
            <a:endParaRPr lang="en-US" dirty="0"/>
          </a:p>
        </p:txBody>
      </p:sp>
      <p:sp>
        <p:nvSpPr>
          <p:cNvPr id="4" name="TextBox 4"/>
          <p:cNvSpPr txBox="1">
            <a:spLocks noChangeArrowheads="1"/>
          </p:cNvSpPr>
          <p:nvPr/>
        </p:nvSpPr>
        <p:spPr bwMode="auto">
          <a:xfrm>
            <a:off x="733424" y="3505200"/>
            <a:ext cx="2238376" cy="2246769"/>
          </a:xfrm>
          <a:prstGeom prst="rect">
            <a:avLst/>
          </a:prstGeom>
          <a:noFill/>
          <a:ln w="9525">
            <a:solidFill>
              <a:schemeClr val="accent1"/>
            </a:solidFill>
            <a:miter lim="800000"/>
            <a:headEnd/>
            <a:tailEnd/>
          </a:ln>
        </p:spPr>
        <p:txBody>
          <a:bodyPr wrap="square">
            <a:spAutoFit/>
          </a:bodyPr>
          <a:lstStyle/>
          <a:p>
            <a:r>
              <a:rPr lang="en-US" sz="2000" dirty="0">
                <a:solidFill>
                  <a:srgbClr val="FF0000"/>
                </a:solidFill>
                <a:latin typeface="Arial" charset="0"/>
                <a:ea typeface="宋体" pitchFamily="2" charset="-122"/>
              </a:rPr>
              <a:t>r</a:t>
            </a:r>
            <a:r>
              <a:rPr lang="en-US" sz="2000" dirty="0" smtClean="0"/>
              <a:t> = </a:t>
            </a:r>
            <a:r>
              <a:rPr lang="en-US" sz="2000" b="1" dirty="0" err="1" smtClean="0"/>
              <a:t>region_create</a:t>
            </a:r>
            <a:r>
              <a:rPr lang="en-US" sz="2000" dirty="0" smtClean="0"/>
              <a:t>();</a:t>
            </a:r>
          </a:p>
          <a:p>
            <a:endParaRPr lang="en-US" sz="2000" dirty="0" smtClean="0"/>
          </a:p>
          <a:p>
            <a:r>
              <a:rPr lang="en-US" sz="2000" dirty="0" smtClean="0">
                <a:solidFill>
                  <a:srgbClr val="000099"/>
                </a:solidFill>
                <a:latin typeface="Arial" charset="0"/>
                <a:ea typeface="宋体" pitchFamily="2" charset="-122"/>
              </a:rPr>
              <a:t>a</a:t>
            </a:r>
            <a:r>
              <a:rPr lang="en-US" sz="2000" dirty="0" smtClean="0"/>
              <a:t> = </a:t>
            </a:r>
            <a:r>
              <a:rPr lang="en-US" sz="2000" b="1" dirty="0" err="1" smtClean="0"/>
              <a:t>region_alloc</a:t>
            </a:r>
            <a:r>
              <a:rPr lang="en-US" sz="2000" dirty="0" smtClean="0"/>
              <a:t>(</a:t>
            </a:r>
            <a:r>
              <a:rPr lang="en-US" sz="2000" dirty="0" smtClean="0">
                <a:solidFill>
                  <a:srgbClr val="FF0000"/>
                </a:solidFill>
                <a:latin typeface="Arial" charset="0"/>
                <a:ea typeface="宋体" pitchFamily="2" charset="-122"/>
              </a:rPr>
              <a:t>r</a:t>
            </a:r>
            <a:r>
              <a:rPr lang="en-US" sz="2000" dirty="0" smtClean="0"/>
              <a:t>);</a:t>
            </a:r>
          </a:p>
          <a:p>
            <a:r>
              <a:rPr lang="en-US" sz="2000" dirty="0" smtClean="0">
                <a:solidFill>
                  <a:srgbClr val="000099"/>
                </a:solidFill>
                <a:latin typeface="Arial" charset="0"/>
                <a:ea typeface="宋体" pitchFamily="2" charset="-122"/>
              </a:rPr>
              <a:t>b</a:t>
            </a:r>
            <a:r>
              <a:rPr lang="en-US" sz="2000" dirty="0" smtClean="0"/>
              <a:t> = </a:t>
            </a:r>
            <a:r>
              <a:rPr lang="en-US" sz="2000" b="1" dirty="0" err="1" smtClean="0"/>
              <a:t>region_alloc</a:t>
            </a:r>
            <a:r>
              <a:rPr lang="en-US" sz="2000" dirty="0" smtClean="0"/>
              <a:t>(</a:t>
            </a:r>
            <a:r>
              <a:rPr lang="en-US" sz="2000" dirty="0" smtClean="0">
                <a:solidFill>
                  <a:srgbClr val="FF0000"/>
                </a:solidFill>
                <a:latin typeface="Arial" charset="0"/>
                <a:ea typeface="宋体" pitchFamily="2" charset="-122"/>
              </a:rPr>
              <a:t>r</a:t>
            </a:r>
            <a:r>
              <a:rPr lang="en-US" sz="2000" dirty="0" smtClean="0"/>
              <a:t>);</a:t>
            </a:r>
          </a:p>
          <a:p>
            <a:r>
              <a:rPr lang="en-US" sz="2000" dirty="0" smtClean="0">
                <a:solidFill>
                  <a:srgbClr val="000099"/>
                </a:solidFill>
                <a:latin typeface="Arial" charset="0"/>
                <a:ea typeface="宋体" pitchFamily="2" charset="-122"/>
              </a:rPr>
              <a:t>c</a:t>
            </a:r>
            <a:r>
              <a:rPr lang="en-US" sz="2000" dirty="0" smtClean="0"/>
              <a:t> = </a:t>
            </a:r>
            <a:r>
              <a:rPr lang="en-US" sz="2000" b="1" dirty="0" err="1" smtClean="0"/>
              <a:t>region_alloc</a:t>
            </a:r>
            <a:r>
              <a:rPr lang="en-US" sz="2000" dirty="0" smtClean="0"/>
              <a:t>(</a:t>
            </a:r>
            <a:r>
              <a:rPr lang="en-US" sz="2000" dirty="0">
                <a:solidFill>
                  <a:srgbClr val="FF0000"/>
                </a:solidFill>
                <a:latin typeface="Arial" charset="0"/>
                <a:ea typeface="宋体" pitchFamily="2" charset="-122"/>
              </a:rPr>
              <a:t>r</a:t>
            </a:r>
            <a:r>
              <a:rPr lang="en-US" sz="2000" dirty="0" smtClean="0"/>
              <a:t>);</a:t>
            </a:r>
          </a:p>
          <a:p>
            <a:endParaRPr lang="en-US" sz="2000" dirty="0" smtClean="0"/>
          </a:p>
          <a:p>
            <a:r>
              <a:rPr lang="en-US" sz="2000" b="1" dirty="0" err="1" smtClean="0"/>
              <a:t>region_destroy</a:t>
            </a:r>
            <a:r>
              <a:rPr lang="en-US" sz="2000" dirty="0" smtClean="0"/>
              <a:t>(</a:t>
            </a:r>
            <a:r>
              <a:rPr lang="en-US" sz="2000" dirty="0" smtClean="0">
                <a:solidFill>
                  <a:srgbClr val="FF0000"/>
                </a:solidFill>
                <a:latin typeface="Arial" charset="0"/>
                <a:ea typeface="宋体" pitchFamily="2" charset="-122"/>
              </a:rPr>
              <a:t>r</a:t>
            </a:r>
            <a:r>
              <a:rPr lang="en-US" sz="2000" dirty="0" smtClean="0"/>
              <a:t>);</a:t>
            </a:r>
            <a:endParaRPr lang="en-US" sz="2000" dirty="0"/>
          </a:p>
        </p:txBody>
      </p:sp>
      <p:sp>
        <p:nvSpPr>
          <p:cNvPr id="5" name="Content Placeholder 2"/>
          <p:cNvSpPr>
            <a:spLocks noGrp="1"/>
          </p:cNvSpPr>
          <p:nvPr>
            <p:ph idx="1"/>
          </p:nvPr>
        </p:nvSpPr>
        <p:spPr>
          <a:xfrm>
            <a:off x="685800" y="1295400"/>
            <a:ext cx="7620000" cy="2209800"/>
          </a:xfrm>
        </p:spPr>
        <p:txBody>
          <a:bodyPr>
            <a:normAutofit/>
          </a:bodyPr>
          <a:lstStyle/>
          <a:p>
            <a:pPr eaLnBrk="1" hangingPunct="1">
              <a:defRPr/>
            </a:pPr>
            <a:r>
              <a:rPr lang="en-US" altLang="zh-CN" dirty="0" smtClean="0"/>
              <a:t>Allocate objects in regions</a:t>
            </a:r>
          </a:p>
          <a:p>
            <a:pPr>
              <a:defRPr/>
            </a:pPr>
            <a:r>
              <a:rPr lang="en-US" altLang="zh-CN" dirty="0" smtClean="0"/>
              <a:t>A region </a:t>
            </a:r>
            <a:r>
              <a:rPr lang="en-US" altLang="zh-CN" b="1" dirty="0" smtClean="0"/>
              <a:t>Owns</a:t>
            </a:r>
            <a:r>
              <a:rPr lang="en-US" altLang="zh-CN" dirty="0" smtClean="0"/>
              <a:t> objects</a:t>
            </a:r>
          </a:p>
          <a:p>
            <a:pPr>
              <a:defRPr/>
            </a:pPr>
            <a:r>
              <a:rPr lang="en-US" altLang="zh-CN" dirty="0" smtClean="0"/>
              <a:t>Destroy a region, delete all objects it owns</a:t>
            </a:r>
          </a:p>
        </p:txBody>
      </p:sp>
      <p:sp>
        <p:nvSpPr>
          <p:cNvPr id="6" name="Rectangle 5"/>
          <p:cNvSpPr/>
          <p:nvPr/>
        </p:nvSpPr>
        <p:spPr>
          <a:xfrm>
            <a:off x="5497533" y="3514395"/>
            <a:ext cx="598467"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smtClean="0">
                <a:solidFill>
                  <a:srgbClr val="FF0000"/>
                </a:solidFill>
              </a:rPr>
              <a:t>r</a:t>
            </a:r>
            <a:endParaRPr lang="en-US" sz="2000" dirty="0"/>
          </a:p>
        </p:txBody>
      </p:sp>
      <p:sp>
        <p:nvSpPr>
          <p:cNvPr id="7" name="Oval 6"/>
          <p:cNvSpPr/>
          <p:nvPr/>
        </p:nvSpPr>
        <p:spPr>
          <a:xfrm>
            <a:off x="4267200" y="5457825"/>
            <a:ext cx="714375" cy="714375"/>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solidFill>
                  <a:srgbClr val="000099"/>
                </a:solidFill>
              </a:rPr>
              <a:t>a</a:t>
            </a:r>
            <a:endParaRPr lang="en-US" sz="2000" dirty="0"/>
          </a:p>
        </p:txBody>
      </p:sp>
      <p:sp>
        <p:nvSpPr>
          <p:cNvPr id="8" name="Oval 7"/>
          <p:cNvSpPr/>
          <p:nvPr/>
        </p:nvSpPr>
        <p:spPr>
          <a:xfrm>
            <a:off x="5610225" y="5457825"/>
            <a:ext cx="714375" cy="714375"/>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smtClean="0">
                <a:solidFill>
                  <a:srgbClr val="000099"/>
                </a:solidFill>
              </a:rPr>
              <a:t>b</a:t>
            </a:r>
            <a:endParaRPr lang="en-US" sz="2000" dirty="0"/>
          </a:p>
        </p:txBody>
      </p:sp>
      <p:sp>
        <p:nvSpPr>
          <p:cNvPr id="9" name="Oval 8"/>
          <p:cNvSpPr/>
          <p:nvPr/>
        </p:nvSpPr>
        <p:spPr>
          <a:xfrm>
            <a:off x="7058025" y="5457825"/>
            <a:ext cx="714375" cy="714375"/>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smtClean="0">
                <a:solidFill>
                  <a:srgbClr val="000099"/>
                </a:solidFill>
              </a:rPr>
              <a:t>c</a:t>
            </a:r>
            <a:endParaRPr lang="en-US" sz="2000" dirty="0"/>
          </a:p>
        </p:txBody>
      </p:sp>
      <p:cxnSp>
        <p:nvCxnSpPr>
          <p:cNvPr id="10" name="Straight Arrow Connector 9"/>
          <p:cNvCxnSpPr>
            <a:stCxn id="7" idx="0"/>
          </p:cNvCxnSpPr>
          <p:nvPr/>
        </p:nvCxnSpPr>
        <p:spPr>
          <a:xfrm rot="5400000" flipH="1" flipV="1">
            <a:off x="4345783" y="4317206"/>
            <a:ext cx="1419225" cy="862014"/>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8" idx="0"/>
            <a:endCxn id="6" idx="2"/>
          </p:cNvCxnSpPr>
          <p:nvPr/>
        </p:nvCxnSpPr>
        <p:spPr>
          <a:xfrm rot="16200000" flipV="1">
            <a:off x="5172478" y="4662890"/>
            <a:ext cx="1419225" cy="170646"/>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9" idx="0"/>
          </p:cNvCxnSpPr>
          <p:nvPr/>
        </p:nvCxnSpPr>
        <p:spPr>
          <a:xfrm rot="16200000" flipV="1">
            <a:off x="6045995" y="4088606"/>
            <a:ext cx="1419225" cy="1319213"/>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ransition advTm="2429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0"/>
                                  </p:iterate>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par>
                          <p:cTn id="7" fill="hold">
                            <p:stCondLst>
                              <p:cond delay="0"/>
                            </p:stCondLst>
                            <p:childTnLst>
                              <p:par>
                                <p:cTn id="8" presetID="34" presetClass="emph" presetSubtype="0" fill="hold" nodeType="afterEffect">
                                  <p:stCondLst>
                                    <p:cond delay="0"/>
                                  </p:stCondLst>
                                  <p:iterate type="lt">
                                    <p:tmPct val="10000"/>
                                  </p:iterate>
                                  <p:childTnLst>
                                    <p:animMotion origin="layout" path="M 0.0 0.0 L 0.0 -0.07213" pathEditMode="relative" ptsTypes="">
                                      <p:cBhvr>
                                        <p:cTn id="9" dur="250" accel="50000" decel="50000" autoRev="1" fill="hold">
                                          <p:stCondLst>
                                            <p:cond delay="0"/>
                                          </p:stCondLst>
                                        </p:cTn>
                                        <p:tgtEl>
                                          <p:spTgt spid="4">
                                            <p:txEl>
                                              <p:pRg st="0" end="0"/>
                                            </p:txEl>
                                          </p:spTgt>
                                        </p:tgtEl>
                                        <p:attrNameLst>
                                          <p:attrName>ppt_x</p:attrName>
                                          <p:attrName>ppt_y</p:attrName>
                                        </p:attrNameLst>
                                      </p:cBhvr>
                                    </p:animMotion>
                                    <p:animRot by="1500000">
                                      <p:cBhvr>
                                        <p:cTn id="10" dur="125" fill="hold">
                                          <p:stCondLst>
                                            <p:cond delay="0"/>
                                          </p:stCondLst>
                                        </p:cTn>
                                        <p:tgtEl>
                                          <p:spTgt spid="4">
                                            <p:txEl>
                                              <p:pRg st="0" end="0"/>
                                            </p:txEl>
                                          </p:spTgt>
                                        </p:tgtEl>
                                        <p:attrNameLst>
                                          <p:attrName>r</p:attrName>
                                        </p:attrNameLst>
                                      </p:cBhvr>
                                    </p:animRot>
                                    <p:animRot by="-1500000">
                                      <p:cBhvr>
                                        <p:cTn id="11" dur="125" fill="hold">
                                          <p:stCondLst>
                                            <p:cond delay="125"/>
                                          </p:stCondLst>
                                        </p:cTn>
                                        <p:tgtEl>
                                          <p:spTgt spid="4">
                                            <p:txEl>
                                              <p:pRg st="0" end="0"/>
                                            </p:txEl>
                                          </p:spTgt>
                                        </p:tgtEl>
                                        <p:attrNameLst>
                                          <p:attrName>r</p:attrName>
                                        </p:attrNameLst>
                                      </p:cBhvr>
                                    </p:animRot>
                                    <p:animRot by="-1500000">
                                      <p:cBhvr>
                                        <p:cTn id="12" dur="125" fill="hold">
                                          <p:stCondLst>
                                            <p:cond delay="250"/>
                                          </p:stCondLst>
                                        </p:cTn>
                                        <p:tgtEl>
                                          <p:spTgt spid="4">
                                            <p:txEl>
                                              <p:pRg st="0" end="0"/>
                                            </p:txEl>
                                          </p:spTgt>
                                        </p:tgtEl>
                                        <p:attrNameLst>
                                          <p:attrName>r</p:attrName>
                                        </p:attrNameLst>
                                      </p:cBhvr>
                                    </p:animRot>
                                    <p:animRot by="1500000">
                                      <p:cBhvr>
                                        <p:cTn id="13" dur="125" fill="hold">
                                          <p:stCondLst>
                                            <p:cond delay="375"/>
                                          </p:stCondLst>
                                        </p:cTn>
                                        <p:tgtEl>
                                          <p:spTgt spid="4">
                                            <p:txEl>
                                              <p:pRg st="0" end="0"/>
                                            </p:txEl>
                                          </p:spTgt>
                                        </p:tgtEl>
                                        <p:attrNameLst>
                                          <p:attrName>r</p:attrName>
                                        </p:attrNameLst>
                                      </p:cBhvr>
                                    </p:animRot>
                                  </p:childTnLst>
                                </p:cTn>
                              </p:par>
                            </p:childTnLst>
                          </p:cTn>
                        </p:par>
                        <p:par>
                          <p:cTn id="14" fill="hold">
                            <p:stCondLst>
                              <p:cond delay="1350"/>
                            </p:stCondLst>
                            <p:childTnLst>
                              <p:par>
                                <p:cTn id="15" presetID="1"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iterate type="lt">
                                    <p:tmAbs val="0"/>
                                  </p:iterate>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iterate type="lt">
                                    <p:tmAbs val="0"/>
                                  </p:iterate>
                                  <p:childTnLst>
                                    <p:set>
                                      <p:cBhvr>
                                        <p:cTn id="22" dur="1" fill="hold">
                                          <p:stCondLst>
                                            <p:cond delay="0"/>
                                          </p:stCondLst>
                                        </p:cTn>
                                        <p:tgtEl>
                                          <p:spTgt spid="4">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iterate type="lt">
                                    <p:tmAbs val="0"/>
                                  </p:iterate>
                                  <p:childTnLst>
                                    <p:set>
                                      <p:cBhvr>
                                        <p:cTn id="24" dur="1" fill="hold">
                                          <p:stCondLst>
                                            <p:cond delay="0"/>
                                          </p:stCondLst>
                                        </p:cTn>
                                        <p:tgtEl>
                                          <p:spTgt spid="4">
                                            <p:txEl>
                                              <p:pRg st="4" end="4"/>
                                            </p:txEl>
                                          </p:spTgt>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5">
                                            <p:txEl>
                                              <p:pRg st="0" end="0"/>
                                            </p:txEl>
                                          </p:spTgt>
                                        </p:tgtEl>
                                        <p:attrNameLst>
                                          <p:attrName>style.visibility</p:attrName>
                                        </p:attrNameLst>
                                      </p:cBhvr>
                                      <p:to>
                                        <p:strVal val="visible"/>
                                      </p:to>
                                    </p:set>
                                  </p:childTnLst>
                                </p:cTn>
                              </p:par>
                              <p:par>
                                <p:cTn id="28" presetID="34" presetClass="emph" presetSubtype="0" fill="hold" nodeType="withEffect">
                                  <p:stCondLst>
                                    <p:cond delay="0"/>
                                  </p:stCondLst>
                                  <p:iterate type="lt">
                                    <p:tmPct val="10000"/>
                                  </p:iterate>
                                  <p:childTnLst>
                                    <p:animMotion origin="layout" path="M 0.0 0.0 L 0.0 -0.07213" pathEditMode="relative" ptsTypes="">
                                      <p:cBhvr>
                                        <p:cTn id="29" dur="250" accel="50000" decel="50000" autoRev="1" fill="hold">
                                          <p:stCondLst>
                                            <p:cond delay="0"/>
                                          </p:stCondLst>
                                        </p:cTn>
                                        <p:tgtEl>
                                          <p:spTgt spid="4">
                                            <p:txEl>
                                              <p:pRg st="2" end="2"/>
                                            </p:txEl>
                                          </p:spTgt>
                                        </p:tgtEl>
                                        <p:attrNameLst>
                                          <p:attrName>ppt_x</p:attrName>
                                          <p:attrName>ppt_y</p:attrName>
                                        </p:attrNameLst>
                                      </p:cBhvr>
                                    </p:animMotion>
                                    <p:animRot by="1500000">
                                      <p:cBhvr>
                                        <p:cTn id="30" dur="125" fill="hold">
                                          <p:stCondLst>
                                            <p:cond delay="0"/>
                                          </p:stCondLst>
                                        </p:cTn>
                                        <p:tgtEl>
                                          <p:spTgt spid="4">
                                            <p:txEl>
                                              <p:pRg st="2" end="2"/>
                                            </p:txEl>
                                          </p:spTgt>
                                        </p:tgtEl>
                                        <p:attrNameLst>
                                          <p:attrName>r</p:attrName>
                                        </p:attrNameLst>
                                      </p:cBhvr>
                                    </p:animRot>
                                    <p:animRot by="-1500000">
                                      <p:cBhvr>
                                        <p:cTn id="31" dur="125" fill="hold">
                                          <p:stCondLst>
                                            <p:cond delay="125"/>
                                          </p:stCondLst>
                                        </p:cTn>
                                        <p:tgtEl>
                                          <p:spTgt spid="4">
                                            <p:txEl>
                                              <p:pRg st="2" end="2"/>
                                            </p:txEl>
                                          </p:spTgt>
                                        </p:tgtEl>
                                        <p:attrNameLst>
                                          <p:attrName>r</p:attrName>
                                        </p:attrNameLst>
                                      </p:cBhvr>
                                    </p:animRot>
                                    <p:animRot by="-1500000">
                                      <p:cBhvr>
                                        <p:cTn id="32" dur="125" fill="hold">
                                          <p:stCondLst>
                                            <p:cond delay="250"/>
                                          </p:stCondLst>
                                        </p:cTn>
                                        <p:tgtEl>
                                          <p:spTgt spid="4">
                                            <p:txEl>
                                              <p:pRg st="2" end="2"/>
                                            </p:txEl>
                                          </p:spTgt>
                                        </p:tgtEl>
                                        <p:attrNameLst>
                                          <p:attrName>r</p:attrName>
                                        </p:attrNameLst>
                                      </p:cBhvr>
                                    </p:animRot>
                                    <p:animRot by="1500000">
                                      <p:cBhvr>
                                        <p:cTn id="33" dur="125" fill="hold">
                                          <p:stCondLst>
                                            <p:cond delay="375"/>
                                          </p:stCondLst>
                                        </p:cTn>
                                        <p:tgtEl>
                                          <p:spTgt spid="4">
                                            <p:txEl>
                                              <p:pRg st="2" end="2"/>
                                            </p:txEl>
                                          </p:spTgt>
                                        </p:tgtEl>
                                        <p:attrNameLst>
                                          <p:attrName>r</p:attrName>
                                        </p:attrNameLst>
                                      </p:cBhvr>
                                    </p:animRot>
                                  </p:childTnLst>
                                </p:cTn>
                              </p:par>
                              <p:par>
                                <p:cTn id="34" presetID="34" presetClass="emph" presetSubtype="0" fill="hold" nodeType="withEffect">
                                  <p:stCondLst>
                                    <p:cond delay="0"/>
                                  </p:stCondLst>
                                  <p:iterate type="lt">
                                    <p:tmPct val="10000"/>
                                  </p:iterate>
                                  <p:childTnLst>
                                    <p:animMotion origin="layout" path="M 0.0 0.0 L 0.0 -0.07213" pathEditMode="relative" ptsTypes="">
                                      <p:cBhvr>
                                        <p:cTn id="35" dur="250" accel="50000" decel="50000" autoRev="1" fill="hold">
                                          <p:stCondLst>
                                            <p:cond delay="0"/>
                                          </p:stCondLst>
                                        </p:cTn>
                                        <p:tgtEl>
                                          <p:spTgt spid="4">
                                            <p:txEl>
                                              <p:pRg st="3" end="3"/>
                                            </p:txEl>
                                          </p:spTgt>
                                        </p:tgtEl>
                                        <p:attrNameLst>
                                          <p:attrName>ppt_x</p:attrName>
                                          <p:attrName>ppt_y</p:attrName>
                                        </p:attrNameLst>
                                      </p:cBhvr>
                                    </p:animMotion>
                                    <p:animRot by="1500000">
                                      <p:cBhvr>
                                        <p:cTn id="36" dur="125" fill="hold">
                                          <p:stCondLst>
                                            <p:cond delay="0"/>
                                          </p:stCondLst>
                                        </p:cTn>
                                        <p:tgtEl>
                                          <p:spTgt spid="4">
                                            <p:txEl>
                                              <p:pRg st="3" end="3"/>
                                            </p:txEl>
                                          </p:spTgt>
                                        </p:tgtEl>
                                        <p:attrNameLst>
                                          <p:attrName>r</p:attrName>
                                        </p:attrNameLst>
                                      </p:cBhvr>
                                    </p:animRot>
                                    <p:animRot by="-1500000">
                                      <p:cBhvr>
                                        <p:cTn id="37" dur="125" fill="hold">
                                          <p:stCondLst>
                                            <p:cond delay="125"/>
                                          </p:stCondLst>
                                        </p:cTn>
                                        <p:tgtEl>
                                          <p:spTgt spid="4">
                                            <p:txEl>
                                              <p:pRg st="3" end="3"/>
                                            </p:txEl>
                                          </p:spTgt>
                                        </p:tgtEl>
                                        <p:attrNameLst>
                                          <p:attrName>r</p:attrName>
                                        </p:attrNameLst>
                                      </p:cBhvr>
                                    </p:animRot>
                                    <p:animRot by="-1500000">
                                      <p:cBhvr>
                                        <p:cTn id="38" dur="125" fill="hold">
                                          <p:stCondLst>
                                            <p:cond delay="250"/>
                                          </p:stCondLst>
                                        </p:cTn>
                                        <p:tgtEl>
                                          <p:spTgt spid="4">
                                            <p:txEl>
                                              <p:pRg st="3" end="3"/>
                                            </p:txEl>
                                          </p:spTgt>
                                        </p:tgtEl>
                                        <p:attrNameLst>
                                          <p:attrName>r</p:attrName>
                                        </p:attrNameLst>
                                      </p:cBhvr>
                                    </p:animRot>
                                    <p:animRot by="1500000">
                                      <p:cBhvr>
                                        <p:cTn id="39" dur="125" fill="hold">
                                          <p:stCondLst>
                                            <p:cond delay="375"/>
                                          </p:stCondLst>
                                        </p:cTn>
                                        <p:tgtEl>
                                          <p:spTgt spid="4">
                                            <p:txEl>
                                              <p:pRg st="3" end="3"/>
                                            </p:txEl>
                                          </p:spTgt>
                                        </p:tgtEl>
                                        <p:attrNameLst>
                                          <p:attrName>r</p:attrName>
                                        </p:attrNameLst>
                                      </p:cBhvr>
                                    </p:animRot>
                                  </p:childTnLst>
                                </p:cTn>
                              </p:par>
                              <p:par>
                                <p:cTn id="40" presetID="34" presetClass="emph" presetSubtype="0" fill="hold" nodeType="withEffect">
                                  <p:stCondLst>
                                    <p:cond delay="0"/>
                                  </p:stCondLst>
                                  <p:iterate type="lt">
                                    <p:tmPct val="10000"/>
                                  </p:iterate>
                                  <p:childTnLst>
                                    <p:animMotion origin="layout" path="M 0.0 0.0 L 0.0 -0.07213" pathEditMode="relative" ptsTypes="">
                                      <p:cBhvr>
                                        <p:cTn id="41" dur="250" accel="50000" decel="50000" autoRev="1" fill="hold">
                                          <p:stCondLst>
                                            <p:cond delay="0"/>
                                          </p:stCondLst>
                                        </p:cTn>
                                        <p:tgtEl>
                                          <p:spTgt spid="4">
                                            <p:txEl>
                                              <p:pRg st="4" end="4"/>
                                            </p:txEl>
                                          </p:spTgt>
                                        </p:tgtEl>
                                        <p:attrNameLst>
                                          <p:attrName>ppt_x</p:attrName>
                                          <p:attrName>ppt_y</p:attrName>
                                        </p:attrNameLst>
                                      </p:cBhvr>
                                    </p:animMotion>
                                    <p:animRot by="1500000">
                                      <p:cBhvr>
                                        <p:cTn id="42" dur="125" fill="hold">
                                          <p:stCondLst>
                                            <p:cond delay="0"/>
                                          </p:stCondLst>
                                        </p:cTn>
                                        <p:tgtEl>
                                          <p:spTgt spid="4">
                                            <p:txEl>
                                              <p:pRg st="4" end="4"/>
                                            </p:txEl>
                                          </p:spTgt>
                                        </p:tgtEl>
                                        <p:attrNameLst>
                                          <p:attrName>r</p:attrName>
                                        </p:attrNameLst>
                                      </p:cBhvr>
                                    </p:animRot>
                                    <p:animRot by="-1500000">
                                      <p:cBhvr>
                                        <p:cTn id="43" dur="125" fill="hold">
                                          <p:stCondLst>
                                            <p:cond delay="125"/>
                                          </p:stCondLst>
                                        </p:cTn>
                                        <p:tgtEl>
                                          <p:spTgt spid="4">
                                            <p:txEl>
                                              <p:pRg st="4" end="4"/>
                                            </p:txEl>
                                          </p:spTgt>
                                        </p:tgtEl>
                                        <p:attrNameLst>
                                          <p:attrName>r</p:attrName>
                                        </p:attrNameLst>
                                      </p:cBhvr>
                                    </p:animRot>
                                    <p:animRot by="-1500000">
                                      <p:cBhvr>
                                        <p:cTn id="44" dur="125" fill="hold">
                                          <p:stCondLst>
                                            <p:cond delay="250"/>
                                          </p:stCondLst>
                                        </p:cTn>
                                        <p:tgtEl>
                                          <p:spTgt spid="4">
                                            <p:txEl>
                                              <p:pRg st="4" end="4"/>
                                            </p:txEl>
                                          </p:spTgt>
                                        </p:tgtEl>
                                        <p:attrNameLst>
                                          <p:attrName>r</p:attrName>
                                        </p:attrNameLst>
                                      </p:cBhvr>
                                    </p:animRot>
                                    <p:animRot by="1500000">
                                      <p:cBhvr>
                                        <p:cTn id="45" dur="125" fill="hold">
                                          <p:stCondLst>
                                            <p:cond delay="375"/>
                                          </p:stCondLst>
                                        </p:cTn>
                                        <p:tgtEl>
                                          <p:spTgt spid="4">
                                            <p:txEl>
                                              <p:pRg st="4" end="4"/>
                                            </p:txEl>
                                          </p:spTgt>
                                        </p:tgtEl>
                                        <p:attrNameLst>
                                          <p:attrName>r</p:attrName>
                                        </p:attrNameLst>
                                      </p:cBhvr>
                                    </p:animRot>
                                  </p:childTnLst>
                                </p:cTn>
                              </p:par>
                            </p:childTnLst>
                          </p:cTn>
                        </p:par>
                        <p:par>
                          <p:cTn id="46" fill="hold">
                            <p:stCondLst>
                              <p:cond delay="1350"/>
                            </p:stCondLst>
                            <p:childTnLst>
                              <p:par>
                                <p:cTn id="47" presetID="1" presetClass="entr" presetSubtype="0"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5">
                                            <p:txEl>
                                              <p:pRg st="1" end="1"/>
                                            </p:txEl>
                                          </p:spTgt>
                                        </p:tgtEl>
                                        <p:attrNameLst>
                                          <p:attrName>style.visibility</p:attrName>
                                        </p:attrNameLst>
                                      </p:cBhvr>
                                      <p:to>
                                        <p:strVal val="visible"/>
                                      </p:to>
                                    </p:set>
                                  </p:childTnLst>
                                </p:cTn>
                              </p:par>
                              <p:par>
                                <p:cTn id="57" presetID="22" presetClass="entr" presetSubtype="4" fill="hold" nodeType="with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down)">
                                      <p:cBhvr>
                                        <p:cTn id="59" dur="500"/>
                                        <p:tgtEl>
                                          <p:spTgt spid="10"/>
                                        </p:tgtEl>
                                      </p:cBhvr>
                                    </p:animEffect>
                                  </p:childTnLst>
                                </p:cTn>
                              </p:par>
                              <p:par>
                                <p:cTn id="60" presetID="22" presetClass="entr" presetSubtype="4" fill="hold"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down)">
                                      <p:cBhvr>
                                        <p:cTn id="62" dur="500"/>
                                        <p:tgtEl>
                                          <p:spTgt spid="13"/>
                                        </p:tgtEl>
                                      </p:cBhvr>
                                    </p:animEffect>
                                  </p:childTnLst>
                                </p:cTn>
                              </p:par>
                              <p:par>
                                <p:cTn id="63" presetID="22" presetClass="entr" presetSubtype="4" fill="hold"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down)">
                                      <p:cBhvr>
                                        <p:cTn id="65" dur="500"/>
                                        <p:tgtEl>
                                          <p:spTgt spid="16"/>
                                        </p:tgtEl>
                                      </p:cBhvr>
                                    </p:animEffect>
                                  </p:childTnLst>
                                </p:cTn>
                              </p:par>
                            </p:childTnLst>
                          </p:cTn>
                        </p:par>
                        <p:par>
                          <p:cTn id="66" fill="hold">
                            <p:stCondLst>
                              <p:cond delay="500"/>
                            </p:stCondLst>
                            <p:childTnLst>
                              <p:par>
                                <p:cTn id="67" presetID="1" presetClass="entr" presetSubtype="0" fill="hold" grpId="0" nodeType="afterEffect">
                                  <p:stCondLst>
                                    <p:cond delay="0"/>
                                  </p:stCondLst>
                                  <p:iterate type="lt">
                                    <p:tmAbs val="0"/>
                                  </p:iterate>
                                  <p:childTnLst>
                                    <p:set>
                                      <p:cBhvr>
                                        <p:cTn id="68" dur="1" fill="hold">
                                          <p:stCondLst>
                                            <p:cond delay="0"/>
                                          </p:stCondLst>
                                        </p:cTn>
                                        <p:tgtEl>
                                          <p:spTgt spid="14"/>
                                        </p:tgtEl>
                                        <p:attrNameLst>
                                          <p:attrName>style.visibility</p:attrName>
                                        </p:attrNameLst>
                                      </p:cBhvr>
                                      <p:to>
                                        <p:strVal val="visible"/>
                                      </p:to>
                                    </p:set>
                                  </p:childTnLst>
                                </p:cTn>
                              </p:par>
                            </p:childTnLst>
                          </p:cTn>
                        </p:par>
                        <p:par>
                          <p:cTn id="69" fill="hold">
                            <p:stCondLst>
                              <p:cond delay="500"/>
                            </p:stCondLst>
                            <p:childTnLst>
                              <p:par>
                                <p:cTn id="70" presetID="26" presetClass="emph" presetSubtype="0" fill="hold" grpId="1" nodeType="afterEffect">
                                  <p:stCondLst>
                                    <p:cond delay="0"/>
                                  </p:stCondLst>
                                  <p:iterate type="lt">
                                    <p:tmPct val="0"/>
                                  </p:iterate>
                                  <p:childTnLst>
                                    <p:animEffect transition="out" filter="fade">
                                      <p:cBhvr>
                                        <p:cTn id="71" dur="500" tmFilter="0, 0; .2, .5; .8, .5; 1, 0"/>
                                        <p:tgtEl>
                                          <p:spTgt spid="14"/>
                                        </p:tgtEl>
                                      </p:cBhvr>
                                    </p:animEffect>
                                    <p:animScale>
                                      <p:cBhvr>
                                        <p:cTn id="72" dur="250" autoRev="1" fill="hold"/>
                                        <p:tgtEl>
                                          <p:spTgt spid="14"/>
                                        </p:tgtEl>
                                      </p:cBhvr>
                                      <p:by x="105000" y="105000"/>
                                    </p:animScale>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iterate type="lt">
                                    <p:tmAbs val="0"/>
                                  </p:iterate>
                                  <p:childTnLst>
                                    <p:set>
                                      <p:cBhvr>
                                        <p:cTn id="76" dur="1" fill="hold">
                                          <p:stCondLst>
                                            <p:cond delay="0"/>
                                          </p:stCondLst>
                                        </p:cTn>
                                        <p:tgtEl>
                                          <p:spTgt spid="4">
                                            <p:txEl>
                                              <p:pRg st="6" end="6"/>
                                            </p:txEl>
                                          </p:spTgt>
                                        </p:tgtEl>
                                        <p:attrNameLst>
                                          <p:attrName>style.visibility</p:attrName>
                                        </p:attrNameLst>
                                      </p:cBhvr>
                                      <p:to>
                                        <p:strVal val="visible"/>
                                      </p:to>
                                    </p:set>
                                  </p:childTnLst>
                                </p:cTn>
                              </p:par>
                            </p:childTnLst>
                          </p:cTn>
                        </p:par>
                        <p:par>
                          <p:cTn id="77" fill="hold">
                            <p:stCondLst>
                              <p:cond delay="0"/>
                            </p:stCondLst>
                            <p:childTnLst>
                              <p:par>
                                <p:cTn id="78" presetID="1" presetClass="entr" presetSubtype="0" fill="hold" nodeType="afterEffect">
                                  <p:stCondLst>
                                    <p:cond delay="0"/>
                                  </p:stCondLst>
                                  <p:childTnLst>
                                    <p:set>
                                      <p:cBhvr>
                                        <p:cTn id="79" dur="1" fill="hold">
                                          <p:stCondLst>
                                            <p:cond delay="0"/>
                                          </p:stCondLst>
                                        </p:cTn>
                                        <p:tgtEl>
                                          <p:spTgt spid="5">
                                            <p:txEl>
                                              <p:pRg st="2" end="2"/>
                                            </p:txEl>
                                          </p:spTgt>
                                        </p:tgtEl>
                                        <p:attrNameLst>
                                          <p:attrName>style.visibility</p:attrName>
                                        </p:attrNameLst>
                                      </p:cBhvr>
                                      <p:to>
                                        <p:strVal val="visible"/>
                                      </p:to>
                                    </p:set>
                                  </p:childTnLst>
                                </p:cTn>
                              </p:par>
                              <p:par>
                                <p:cTn id="80" presetID="34" presetClass="emph" presetSubtype="0" fill="hold" nodeType="withEffect">
                                  <p:stCondLst>
                                    <p:cond delay="0"/>
                                  </p:stCondLst>
                                  <p:iterate type="lt">
                                    <p:tmPct val="10000"/>
                                  </p:iterate>
                                  <p:childTnLst>
                                    <p:animMotion origin="layout" path="M 0.0 0.0 L 0.0 -0.07213" pathEditMode="relative" ptsTypes="">
                                      <p:cBhvr>
                                        <p:cTn id="81" dur="250" accel="50000" decel="50000" autoRev="1" fill="hold">
                                          <p:stCondLst>
                                            <p:cond delay="0"/>
                                          </p:stCondLst>
                                        </p:cTn>
                                        <p:tgtEl>
                                          <p:spTgt spid="4">
                                            <p:txEl>
                                              <p:pRg st="6" end="6"/>
                                            </p:txEl>
                                          </p:spTgt>
                                        </p:tgtEl>
                                        <p:attrNameLst>
                                          <p:attrName>ppt_x</p:attrName>
                                          <p:attrName>ppt_y</p:attrName>
                                        </p:attrNameLst>
                                      </p:cBhvr>
                                    </p:animMotion>
                                    <p:animRot by="1500000">
                                      <p:cBhvr>
                                        <p:cTn id="82" dur="125" fill="hold">
                                          <p:stCondLst>
                                            <p:cond delay="0"/>
                                          </p:stCondLst>
                                        </p:cTn>
                                        <p:tgtEl>
                                          <p:spTgt spid="4">
                                            <p:txEl>
                                              <p:pRg st="6" end="6"/>
                                            </p:txEl>
                                          </p:spTgt>
                                        </p:tgtEl>
                                        <p:attrNameLst>
                                          <p:attrName>r</p:attrName>
                                        </p:attrNameLst>
                                      </p:cBhvr>
                                    </p:animRot>
                                    <p:animRot by="-1500000">
                                      <p:cBhvr>
                                        <p:cTn id="83" dur="125" fill="hold">
                                          <p:stCondLst>
                                            <p:cond delay="125"/>
                                          </p:stCondLst>
                                        </p:cTn>
                                        <p:tgtEl>
                                          <p:spTgt spid="4">
                                            <p:txEl>
                                              <p:pRg st="6" end="6"/>
                                            </p:txEl>
                                          </p:spTgt>
                                        </p:tgtEl>
                                        <p:attrNameLst>
                                          <p:attrName>r</p:attrName>
                                        </p:attrNameLst>
                                      </p:cBhvr>
                                    </p:animRot>
                                    <p:animRot by="-1500000">
                                      <p:cBhvr>
                                        <p:cTn id="84" dur="125" fill="hold">
                                          <p:stCondLst>
                                            <p:cond delay="250"/>
                                          </p:stCondLst>
                                        </p:cTn>
                                        <p:tgtEl>
                                          <p:spTgt spid="4">
                                            <p:txEl>
                                              <p:pRg st="6" end="6"/>
                                            </p:txEl>
                                          </p:spTgt>
                                        </p:tgtEl>
                                        <p:attrNameLst>
                                          <p:attrName>r</p:attrName>
                                        </p:attrNameLst>
                                      </p:cBhvr>
                                    </p:animRot>
                                    <p:animRot by="1500000">
                                      <p:cBhvr>
                                        <p:cTn id="85" dur="125" fill="hold">
                                          <p:stCondLst>
                                            <p:cond delay="375"/>
                                          </p:stCondLst>
                                        </p:cTn>
                                        <p:tgtEl>
                                          <p:spTgt spid="4">
                                            <p:txEl>
                                              <p:pRg st="6" end="6"/>
                                            </p:txEl>
                                          </p:spTgt>
                                        </p:tgtEl>
                                        <p:attrNameLst>
                                          <p:attrName>r</p:attrName>
                                        </p:attrNameLst>
                                      </p:cBhvr>
                                    </p:animRot>
                                  </p:childTnLst>
                                </p:cTn>
                              </p:par>
                            </p:childTnLst>
                          </p:cTn>
                        </p:par>
                        <p:par>
                          <p:cTn id="86" fill="hold">
                            <p:stCondLst>
                              <p:cond delay="1350"/>
                            </p:stCondLst>
                            <p:childTnLst>
                              <p:par>
                                <p:cTn id="87" presetID="9" presetClass="exit" presetSubtype="0" fill="hold" grpId="1" nodeType="afterEffect">
                                  <p:stCondLst>
                                    <p:cond delay="0"/>
                                  </p:stCondLst>
                                  <p:childTnLst>
                                    <p:animEffect transition="out" filter="dissolve">
                                      <p:cBhvr>
                                        <p:cTn id="88" dur="500"/>
                                        <p:tgtEl>
                                          <p:spTgt spid="7"/>
                                        </p:tgtEl>
                                      </p:cBhvr>
                                    </p:animEffect>
                                    <p:set>
                                      <p:cBhvr>
                                        <p:cTn id="89" dur="1" fill="hold">
                                          <p:stCondLst>
                                            <p:cond delay="499"/>
                                          </p:stCondLst>
                                        </p:cTn>
                                        <p:tgtEl>
                                          <p:spTgt spid="7"/>
                                        </p:tgtEl>
                                        <p:attrNameLst>
                                          <p:attrName>style.visibility</p:attrName>
                                        </p:attrNameLst>
                                      </p:cBhvr>
                                      <p:to>
                                        <p:strVal val="hidden"/>
                                      </p:to>
                                    </p:set>
                                  </p:childTnLst>
                                </p:cTn>
                              </p:par>
                              <p:par>
                                <p:cTn id="90" presetID="9" presetClass="exit" presetSubtype="0" fill="hold" nodeType="withEffect">
                                  <p:stCondLst>
                                    <p:cond delay="0"/>
                                  </p:stCondLst>
                                  <p:childTnLst>
                                    <p:animEffect transition="out" filter="dissolve">
                                      <p:cBhvr>
                                        <p:cTn id="91" dur="500"/>
                                        <p:tgtEl>
                                          <p:spTgt spid="10"/>
                                        </p:tgtEl>
                                      </p:cBhvr>
                                    </p:animEffect>
                                    <p:set>
                                      <p:cBhvr>
                                        <p:cTn id="92" dur="1" fill="hold">
                                          <p:stCondLst>
                                            <p:cond delay="499"/>
                                          </p:stCondLst>
                                        </p:cTn>
                                        <p:tgtEl>
                                          <p:spTgt spid="10"/>
                                        </p:tgtEl>
                                        <p:attrNameLst>
                                          <p:attrName>style.visibility</p:attrName>
                                        </p:attrNameLst>
                                      </p:cBhvr>
                                      <p:to>
                                        <p:strVal val="hidden"/>
                                      </p:to>
                                    </p:set>
                                  </p:childTnLst>
                                </p:cTn>
                              </p:par>
                              <p:par>
                                <p:cTn id="93" presetID="9" presetClass="exit" presetSubtype="0" fill="hold" grpId="1" nodeType="withEffect">
                                  <p:stCondLst>
                                    <p:cond delay="0"/>
                                  </p:stCondLst>
                                  <p:childTnLst>
                                    <p:animEffect transition="out" filter="dissolve">
                                      <p:cBhvr>
                                        <p:cTn id="94" dur="500"/>
                                        <p:tgtEl>
                                          <p:spTgt spid="8"/>
                                        </p:tgtEl>
                                      </p:cBhvr>
                                    </p:animEffect>
                                    <p:set>
                                      <p:cBhvr>
                                        <p:cTn id="95" dur="1" fill="hold">
                                          <p:stCondLst>
                                            <p:cond delay="499"/>
                                          </p:stCondLst>
                                        </p:cTn>
                                        <p:tgtEl>
                                          <p:spTgt spid="8"/>
                                        </p:tgtEl>
                                        <p:attrNameLst>
                                          <p:attrName>style.visibility</p:attrName>
                                        </p:attrNameLst>
                                      </p:cBhvr>
                                      <p:to>
                                        <p:strVal val="hidden"/>
                                      </p:to>
                                    </p:set>
                                  </p:childTnLst>
                                </p:cTn>
                              </p:par>
                              <p:par>
                                <p:cTn id="96" presetID="9" presetClass="exit" presetSubtype="0" fill="hold" nodeType="withEffect">
                                  <p:stCondLst>
                                    <p:cond delay="0"/>
                                  </p:stCondLst>
                                  <p:childTnLst>
                                    <p:animEffect transition="out" filter="dissolve">
                                      <p:cBhvr>
                                        <p:cTn id="97" dur="500"/>
                                        <p:tgtEl>
                                          <p:spTgt spid="13"/>
                                        </p:tgtEl>
                                      </p:cBhvr>
                                    </p:animEffect>
                                    <p:set>
                                      <p:cBhvr>
                                        <p:cTn id="98" dur="1" fill="hold">
                                          <p:stCondLst>
                                            <p:cond delay="499"/>
                                          </p:stCondLst>
                                        </p:cTn>
                                        <p:tgtEl>
                                          <p:spTgt spid="13"/>
                                        </p:tgtEl>
                                        <p:attrNameLst>
                                          <p:attrName>style.visibility</p:attrName>
                                        </p:attrNameLst>
                                      </p:cBhvr>
                                      <p:to>
                                        <p:strVal val="hidden"/>
                                      </p:to>
                                    </p:set>
                                  </p:childTnLst>
                                </p:cTn>
                              </p:par>
                              <p:par>
                                <p:cTn id="99" presetID="9" presetClass="exit" presetSubtype="0" fill="hold" grpId="1" nodeType="withEffect">
                                  <p:stCondLst>
                                    <p:cond delay="0"/>
                                  </p:stCondLst>
                                  <p:childTnLst>
                                    <p:animEffect transition="out" filter="dissolve">
                                      <p:cBhvr>
                                        <p:cTn id="100" dur="500"/>
                                        <p:tgtEl>
                                          <p:spTgt spid="9"/>
                                        </p:tgtEl>
                                      </p:cBhvr>
                                    </p:animEffect>
                                    <p:set>
                                      <p:cBhvr>
                                        <p:cTn id="101" dur="1" fill="hold">
                                          <p:stCondLst>
                                            <p:cond delay="499"/>
                                          </p:stCondLst>
                                        </p:cTn>
                                        <p:tgtEl>
                                          <p:spTgt spid="9"/>
                                        </p:tgtEl>
                                        <p:attrNameLst>
                                          <p:attrName>style.visibility</p:attrName>
                                        </p:attrNameLst>
                                      </p:cBhvr>
                                      <p:to>
                                        <p:strVal val="hidden"/>
                                      </p:to>
                                    </p:set>
                                  </p:childTnLst>
                                </p:cTn>
                              </p:par>
                              <p:par>
                                <p:cTn id="102" presetID="9" presetClass="exit" presetSubtype="0" fill="hold" nodeType="withEffect">
                                  <p:stCondLst>
                                    <p:cond delay="0"/>
                                  </p:stCondLst>
                                  <p:childTnLst>
                                    <p:animEffect transition="out" filter="dissolve">
                                      <p:cBhvr>
                                        <p:cTn id="103" dur="500"/>
                                        <p:tgtEl>
                                          <p:spTgt spid="16"/>
                                        </p:tgtEl>
                                      </p:cBhvr>
                                    </p:animEffect>
                                    <p:set>
                                      <p:cBhvr>
                                        <p:cTn id="104" dur="1" fill="hold">
                                          <p:stCondLst>
                                            <p:cond delay="499"/>
                                          </p:stCondLst>
                                        </p:cTn>
                                        <p:tgtEl>
                                          <p:spTgt spid="16"/>
                                        </p:tgtEl>
                                        <p:attrNameLst>
                                          <p:attrName>style.visibility</p:attrName>
                                        </p:attrNameLst>
                                      </p:cBhvr>
                                      <p:to>
                                        <p:strVal val="hidden"/>
                                      </p:to>
                                    </p:set>
                                  </p:childTnLst>
                                </p:cTn>
                              </p:par>
                            </p:childTnLst>
                          </p:cTn>
                        </p:par>
                        <p:par>
                          <p:cTn id="105" fill="hold">
                            <p:stCondLst>
                              <p:cond delay="1850"/>
                            </p:stCondLst>
                            <p:childTnLst>
                              <p:par>
                                <p:cTn id="106" presetID="1" presetClass="entr" presetSubtype="0" fill="hold" grpId="3" nodeType="afterEffect">
                                  <p:stCondLst>
                                    <p:cond delay="0"/>
                                  </p:stCondLst>
                                  <p:childTnLst>
                                    <p:set>
                                      <p:cBhvr>
                                        <p:cTn id="107" dur="1" fill="hold">
                                          <p:stCondLst>
                                            <p:cond delay="0"/>
                                          </p:stCondLst>
                                        </p:cTn>
                                        <p:tgtEl>
                                          <p:spTgt spid="7"/>
                                        </p:tgtEl>
                                        <p:attrNameLst>
                                          <p:attrName>style.visibility</p:attrName>
                                        </p:attrNameLst>
                                      </p:cBhvr>
                                      <p:to>
                                        <p:strVal val="visible"/>
                                      </p:to>
                                    </p:set>
                                  </p:childTnLst>
                                </p:cTn>
                              </p:par>
                              <p:par>
                                <p:cTn id="108" presetID="1" presetClass="entr" presetSubtype="0" fill="hold" nodeType="withEffect">
                                  <p:stCondLst>
                                    <p:cond delay="0"/>
                                  </p:stCondLst>
                                  <p:childTnLst>
                                    <p:set>
                                      <p:cBhvr>
                                        <p:cTn id="109" dur="1" fill="hold">
                                          <p:stCondLst>
                                            <p:cond delay="0"/>
                                          </p:stCondLst>
                                        </p:cTn>
                                        <p:tgtEl>
                                          <p:spTgt spid="10"/>
                                        </p:tgtEl>
                                        <p:attrNameLst>
                                          <p:attrName>style.visibility</p:attrName>
                                        </p:attrNameLst>
                                      </p:cBhvr>
                                      <p:to>
                                        <p:strVal val="visible"/>
                                      </p:to>
                                    </p:set>
                                  </p:childTnLst>
                                </p:cTn>
                              </p:par>
                              <p:par>
                                <p:cTn id="110" presetID="1" presetClass="entr" presetSubtype="0" fill="hold" grpId="3" nodeType="withEffect">
                                  <p:stCondLst>
                                    <p:cond delay="0"/>
                                  </p:stCondLst>
                                  <p:childTnLst>
                                    <p:set>
                                      <p:cBhvr>
                                        <p:cTn id="111" dur="1" fill="hold">
                                          <p:stCondLst>
                                            <p:cond delay="0"/>
                                          </p:stCondLst>
                                        </p:cTn>
                                        <p:tgtEl>
                                          <p:spTgt spid="8"/>
                                        </p:tgtEl>
                                        <p:attrNameLst>
                                          <p:attrName>style.visibility</p:attrName>
                                        </p:attrNameLst>
                                      </p:cBhvr>
                                      <p:to>
                                        <p:strVal val="visible"/>
                                      </p:to>
                                    </p:set>
                                  </p:childTnLst>
                                </p:cTn>
                              </p:par>
                              <p:par>
                                <p:cTn id="112" presetID="1" presetClass="entr" presetSubtype="0" fill="hold" nodeType="withEffect">
                                  <p:stCondLst>
                                    <p:cond delay="0"/>
                                  </p:stCondLst>
                                  <p:childTnLst>
                                    <p:set>
                                      <p:cBhvr>
                                        <p:cTn id="113" dur="1" fill="hold">
                                          <p:stCondLst>
                                            <p:cond delay="0"/>
                                          </p:stCondLst>
                                        </p:cTn>
                                        <p:tgtEl>
                                          <p:spTgt spid="13"/>
                                        </p:tgtEl>
                                        <p:attrNameLst>
                                          <p:attrName>style.visibility</p:attrName>
                                        </p:attrNameLst>
                                      </p:cBhvr>
                                      <p:to>
                                        <p:strVal val="visible"/>
                                      </p:to>
                                    </p:set>
                                  </p:childTnLst>
                                </p:cTn>
                              </p:par>
                              <p:par>
                                <p:cTn id="114" presetID="1" presetClass="entr" presetSubtype="0" fill="hold" grpId="3" nodeType="withEffect">
                                  <p:stCondLst>
                                    <p:cond delay="0"/>
                                  </p:stCondLst>
                                  <p:childTnLst>
                                    <p:set>
                                      <p:cBhvr>
                                        <p:cTn id="115" dur="1" fill="hold">
                                          <p:stCondLst>
                                            <p:cond delay="0"/>
                                          </p:stCondLst>
                                        </p:cTn>
                                        <p:tgtEl>
                                          <p:spTgt spid="9"/>
                                        </p:tgtEl>
                                        <p:attrNameLst>
                                          <p:attrName>style.visibility</p:attrName>
                                        </p:attrNameLst>
                                      </p:cBhvr>
                                      <p:to>
                                        <p:strVal val="visible"/>
                                      </p:to>
                                    </p:set>
                                  </p:childTnLst>
                                </p:cTn>
                              </p:par>
                              <p:par>
                                <p:cTn id="116" presetID="1" presetClass="entr" presetSubtype="0" fill="hold" nodeType="withEffect">
                                  <p:stCondLst>
                                    <p:cond delay="0"/>
                                  </p:stCondLst>
                                  <p:childTnLst>
                                    <p:set>
                                      <p:cBhvr>
                                        <p:cTn id="117" dur="1" fill="hold">
                                          <p:stCondLst>
                                            <p:cond delay="0"/>
                                          </p:stCondLst>
                                        </p:cTn>
                                        <p:tgtEl>
                                          <p:spTgt spid="16"/>
                                        </p:tgtEl>
                                        <p:attrNameLst>
                                          <p:attrName>style.visibility</p:attrName>
                                        </p:attrNameLst>
                                      </p:cBhvr>
                                      <p:to>
                                        <p:strVal val="visible"/>
                                      </p:to>
                                    </p:set>
                                  </p:childTnLst>
                                </p:cTn>
                              </p:par>
                            </p:childTnLst>
                          </p:cTn>
                        </p:par>
                        <p:par>
                          <p:cTn id="118" fill="hold">
                            <p:stCondLst>
                              <p:cond delay="1850"/>
                            </p:stCondLst>
                            <p:childTnLst>
                              <p:par>
                                <p:cTn id="119" presetID="9" presetClass="emph" presetSubtype="0" grpId="2" nodeType="afterEffect">
                                  <p:stCondLst>
                                    <p:cond delay="0"/>
                                  </p:stCondLst>
                                  <p:childTnLst>
                                    <p:set>
                                      <p:cBhvr rctx="PPT">
                                        <p:cTn id="120" dur="indefinite"/>
                                        <p:tgtEl>
                                          <p:spTgt spid="7"/>
                                        </p:tgtEl>
                                        <p:attrNameLst>
                                          <p:attrName>style.opacity</p:attrName>
                                        </p:attrNameLst>
                                      </p:cBhvr>
                                      <p:to>
                                        <p:strVal val="0.25"/>
                                      </p:to>
                                    </p:set>
                                    <p:animEffect filter="image" prLst="opacity: 0.25">
                                      <p:cBhvr rctx="IE">
                                        <p:cTn id="121" dur="indefinite"/>
                                        <p:tgtEl>
                                          <p:spTgt spid="7"/>
                                        </p:tgtEl>
                                      </p:cBhvr>
                                    </p:animEffect>
                                  </p:childTnLst>
                                </p:cTn>
                              </p:par>
                              <p:par>
                                <p:cTn id="122" presetID="9" presetClass="emph" presetSubtype="0" nodeType="withEffect">
                                  <p:stCondLst>
                                    <p:cond delay="0"/>
                                  </p:stCondLst>
                                  <p:childTnLst>
                                    <p:set>
                                      <p:cBhvr rctx="PPT">
                                        <p:cTn id="123" dur="indefinite"/>
                                        <p:tgtEl>
                                          <p:spTgt spid="10"/>
                                        </p:tgtEl>
                                        <p:attrNameLst>
                                          <p:attrName>style.opacity</p:attrName>
                                        </p:attrNameLst>
                                      </p:cBhvr>
                                      <p:to>
                                        <p:strVal val="0.25"/>
                                      </p:to>
                                    </p:set>
                                    <p:animEffect filter="image" prLst="opacity: 0.25">
                                      <p:cBhvr rctx="IE">
                                        <p:cTn id="124" dur="indefinite"/>
                                        <p:tgtEl>
                                          <p:spTgt spid="10"/>
                                        </p:tgtEl>
                                      </p:cBhvr>
                                    </p:animEffect>
                                  </p:childTnLst>
                                </p:cTn>
                              </p:par>
                              <p:par>
                                <p:cTn id="125" presetID="9" presetClass="emph" presetSubtype="0" grpId="2" nodeType="withEffect">
                                  <p:stCondLst>
                                    <p:cond delay="0"/>
                                  </p:stCondLst>
                                  <p:childTnLst>
                                    <p:set>
                                      <p:cBhvr rctx="PPT">
                                        <p:cTn id="126" dur="indefinite"/>
                                        <p:tgtEl>
                                          <p:spTgt spid="8"/>
                                        </p:tgtEl>
                                        <p:attrNameLst>
                                          <p:attrName>style.opacity</p:attrName>
                                        </p:attrNameLst>
                                      </p:cBhvr>
                                      <p:to>
                                        <p:strVal val="0.25"/>
                                      </p:to>
                                    </p:set>
                                    <p:animEffect filter="image" prLst="opacity: 0.25">
                                      <p:cBhvr rctx="IE">
                                        <p:cTn id="127" dur="indefinite"/>
                                        <p:tgtEl>
                                          <p:spTgt spid="8"/>
                                        </p:tgtEl>
                                      </p:cBhvr>
                                    </p:animEffect>
                                  </p:childTnLst>
                                </p:cTn>
                              </p:par>
                              <p:par>
                                <p:cTn id="128" presetID="9" presetClass="emph" presetSubtype="0" nodeType="withEffect">
                                  <p:stCondLst>
                                    <p:cond delay="0"/>
                                  </p:stCondLst>
                                  <p:childTnLst>
                                    <p:set>
                                      <p:cBhvr rctx="PPT">
                                        <p:cTn id="129" dur="indefinite"/>
                                        <p:tgtEl>
                                          <p:spTgt spid="13"/>
                                        </p:tgtEl>
                                        <p:attrNameLst>
                                          <p:attrName>style.opacity</p:attrName>
                                        </p:attrNameLst>
                                      </p:cBhvr>
                                      <p:to>
                                        <p:strVal val="0.25"/>
                                      </p:to>
                                    </p:set>
                                    <p:animEffect filter="image" prLst="opacity: 0.25">
                                      <p:cBhvr rctx="IE">
                                        <p:cTn id="130" dur="indefinite"/>
                                        <p:tgtEl>
                                          <p:spTgt spid="13"/>
                                        </p:tgtEl>
                                      </p:cBhvr>
                                    </p:animEffect>
                                  </p:childTnLst>
                                </p:cTn>
                              </p:par>
                              <p:par>
                                <p:cTn id="131" presetID="9" presetClass="emph" presetSubtype="0" grpId="2" nodeType="withEffect">
                                  <p:stCondLst>
                                    <p:cond delay="0"/>
                                  </p:stCondLst>
                                  <p:childTnLst>
                                    <p:set>
                                      <p:cBhvr rctx="PPT">
                                        <p:cTn id="132" dur="indefinite"/>
                                        <p:tgtEl>
                                          <p:spTgt spid="9"/>
                                        </p:tgtEl>
                                        <p:attrNameLst>
                                          <p:attrName>style.opacity</p:attrName>
                                        </p:attrNameLst>
                                      </p:cBhvr>
                                      <p:to>
                                        <p:strVal val="0.25"/>
                                      </p:to>
                                    </p:set>
                                    <p:animEffect filter="image" prLst="opacity: 0.25">
                                      <p:cBhvr rctx="IE">
                                        <p:cTn id="133" dur="indefinite"/>
                                        <p:tgtEl>
                                          <p:spTgt spid="9"/>
                                        </p:tgtEl>
                                      </p:cBhvr>
                                    </p:animEffect>
                                  </p:childTnLst>
                                </p:cTn>
                              </p:par>
                              <p:par>
                                <p:cTn id="134" presetID="9" presetClass="emph" presetSubtype="0" nodeType="withEffect">
                                  <p:stCondLst>
                                    <p:cond delay="0"/>
                                  </p:stCondLst>
                                  <p:childTnLst>
                                    <p:set>
                                      <p:cBhvr rctx="PPT">
                                        <p:cTn id="135" dur="indefinite"/>
                                        <p:tgtEl>
                                          <p:spTgt spid="16"/>
                                        </p:tgtEl>
                                        <p:attrNameLst>
                                          <p:attrName>style.opacity</p:attrName>
                                        </p:attrNameLst>
                                      </p:cBhvr>
                                      <p:to>
                                        <p:strVal val="0.25"/>
                                      </p:to>
                                    </p:set>
                                    <p:animEffect filter="image" prLst="opacity: 0.25">
                                      <p:cBhvr rctx="IE">
                                        <p:cTn id="136" dur="indefinite"/>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6" grpId="0" animBg="1"/>
      <p:bldP spid="7" grpId="0" animBg="1"/>
      <p:bldP spid="7" grpId="1" animBg="1"/>
      <p:bldP spid="7" grpId="2" animBg="1"/>
      <p:bldP spid="7" grpId="3" animBg="1"/>
      <p:bldP spid="8" grpId="0" animBg="1"/>
      <p:bldP spid="8" grpId="1" animBg="1"/>
      <p:bldP spid="8" grpId="2" animBg="1"/>
      <p:bldP spid="8" grpId="3" animBg="1"/>
      <p:bldP spid="9" grpId="0" animBg="1"/>
      <p:bldP spid="9" grpId="1" animBg="1"/>
      <p:bldP spid="9" grpId="2" animBg="1"/>
      <p:bldP spid="9" grpId="3"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Subregion</a:t>
            </a:r>
            <a:endParaRPr lang="en-US" dirty="0"/>
          </a:p>
        </p:txBody>
      </p:sp>
      <p:sp>
        <p:nvSpPr>
          <p:cNvPr id="4" name="TextBox 4"/>
          <p:cNvSpPr txBox="1">
            <a:spLocks noChangeArrowheads="1"/>
          </p:cNvSpPr>
          <p:nvPr/>
        </p:nvSpPr>
        <p:spPr bwMode="auto">
          <a:xfrm>
            <a:off x="733424" y="3607475"/>
            <a:ext cx="3152776" cy="1631216"/>
          </a:xfrm>
          <a:prstGeom prst="rect">
            <a:avLst/>
          </a:prstGeom>
          <a:noFill/>
          <a:ln w="9525">
            <a:solidFill>
              <a:schemeClr val="accent1"/>
            </a:solidFill>
            <a:miter lim="800000"/>
            <a:headEnd/>
            <a:tailEnd/>
          </a:ln>
        </p:spPr>
        <p:txBody>
          <a:bodyPr wrap="square">
            <a:spAutoFit/>
          </a:bodyPr>
          <a:lstStyle/>
          <a:p>
            <a:r>
              <a:rPr lang="en-US" sz="2000" dirty="0" smtClean="0">
                <a:solidFill>
                  <a:srgbClr val="FF0000"/>
                </a:solidFill>
                <a:latin typeface="Arial" charset="0"/>
                <a:ea typeface="宋体" pitchFamily="2" charset="-122"/>
              </a:rPr>
              <a:t>y</a:t>
            </a:r>
            <a:r>
              <a:rPr lang="en-US" sz="2000" dirty="0" smtClean="0"/>
              <a:t> = </a:t>
            </a:r>
            <a:r>
              <a:rPr lang="en-US" sz="2000" b="1" dirty="0" err="1" smtClean="0"/>
              <a:t>region_create</a:t>
            </a:r>
            <a:r>
              <a:rPr lang="en-US" sz="2000" dirty="0" smtClean="0"/>
              <a:t>(</a:t>
            </a:r>
            <a:r>
              <a:rPr lang="en-US" sz="2000" dirty="0" smtClean="0">
                <a:solidFill>
                  <a:srgbClr val="FF0000"/>
                </a:solidFill>
                <a:latin typeface="Arial" charset="0"/>
                <a:ea typeface="宋体" pitchFamily="2" charset="-122"/>
              </a:rPr>
              <a:t>x</a:t>
            </a:r>
            <a:r>
              <a:rPr lang="en-US" sz="2000" dirty="0" smtClean="0"/>
              <a:t>);</a:t>
            </a:r>
          </a:p>
          <a:p>
            <a:r>
              <a:rPr lang="en-US" sz="2000" dirty="0" smtClean="0">
                <a:solidFill>
                  <a:srgbClr val="FF0000"/>
                </a:solidFill>
                <a:latin typeface="Arial" charset="0"/>
                <a:ea typeface="宋体" pitchFamily="2" charset="-122"/>
              </a:rPr>
              <a:t>z</a:t>
            </a:r>
            <a:r>
              <a:rPr lang="en-US" sz="2000" dirty="0" smtClean="0"/>
              <a:t> = </a:t>
            </a:r>
            <a:r>
              <a:rPr lang="en-US" sz="2000" b="1" dirty="0" err="1" smtClean="0"/>
              <a:t>region_create</a:t>
            </a:r>
            <a:r>
              <a:rPr lang="en-US" sz="2000" dirty="0" smtClean="0"/>
              <a:t>(</a:t>
            </a:r>
            <a:r>
              <a:rPr lang="en-US" sz="2000" dirty="0" smtClean="0">
                <a:solidFill>
                  <a:srgbClr val="FF0000"/>
                </a:solidFill>
                <a:latin typeface="Arial" charset="0"/>
                <a:ea typeface="宋体" pitchFamily="2" charset="-122"/>
              </a:rPr>
              <a:t>x</a:t>
            </a:r>
            <a:r>
              <a:rPr lang="en-US" sz="2000" dirty="0" smtClean="0"/>
              <a:t>);</a:t>
            </a:r>
          </a:p>
          <a:p>
            <a:r>
              <a:rPr lang="en-US" sz="2000" dirty="0" smtClean="0">
                <a:solidFill>
                  <a:srgbClr val="FF0000"/>
                </a:solidFill>
                <a:latin typeface="Arial" charset="0"/>
                <a:ea typeface="宋体" pitchFamily="2" charset="-122"/>
              </a:rPr>
              <a:t>w</a:t>
            </a:r>
            <a:r>
              <a:rPr lang="en-US" sz="2000" dirty="0" smtClean="0"/>
              <a:t> = </a:t>
            </a:r>
            <a:r>
              <a:rPr lang="en-US" sz="2000" b="1" dirty="0" err="1" smtClean="0"/>
              <a:t>region_create</a:t>
            </a:r>
            <a:r>
              <a:rPr lang="en-US" sz="2000" dirty="0" smtClean="0"/>
              <a:t>(</a:t>
            </a:r>
            <a:r>
              <a:rPr lang="en-US" sz="2000" dirty="0" smtClean="0">
                <a:solidFill>
                  <a:srgbClr val="FF0000"/>
                </a:solidFill>
                <a:latin typeface="Arial" charset="0"/>
                <a:ea typeface="宋体" pitchFamily="2" charset="-122"/>
              </a:rPr>
              <a:t>y</a:t>
            </a:r>
            <a:r>
              <a:rPr lang="en-US" sz="2000" dirty="0" smtClean="0"/>
              <a:t>);</a:t>
            </a:r>
          </a:p>
          <a:p>
            <a:endParaRPr lang="en-US" sz="2000" dirty="0" smtClean="0"/>
          </a:p>
          <a:p>
            <a:r>
              <a:rPr lang="en-US" sz="2000" b="1" dirty="0" err="1" smtClean="0"/>
              <a:t>region_destroy</a:t>
            </a:r>
            <a:r>
              <a:rPr lang="en-US" sz="2000" dirty="0" smtClean="0"/>
              <a:t>(</a:t>
            </a:r>
            <a:r>
              <a:rPr lang="en-US" sz="2000" dirty="0" smtClean="0">
                <a:solidFill>
                  <a:srgbClr val="FF0000"/>
                </a:solidFill>
                <a:latin typeface="Arial" charset="0"/>
                <a:ea typeface="宋体" pitchFamily="2" charset="-122"/>
              </a:rPr>
              <a:t>x</a:t>
            </a:r>
            <a:r>
              <a:rPr lang="en-US" sz="2000" dirty="0" smtClean="0"/>
              <a:t>);</a:t>
            </a:r>
            <a:endParaRPr lang="en-US" sz="2000" dirty="0"/>
          </a:p>
        </p:txBody>
      </p:sp>
      <p:sp>
        <p:nvSpPr>
          <p:cNvPr id="5" name="Content Placeholder 2"/>
          <p:cNvSpPr>
            <a:spLocks noGrp="1"/>
          </p:cNvSpPr>
          <p:nvPr>
            <p:ph idx="1"/>
          </p:nvPr>
        </p:nvSpPr>
        <p:spPr>
          <a:xfrm>
            <a:off x="685800" y="1295400"/>
            <a:ext cx="7543800" cy="1752600"/>
          </a:xfrm>
        </p:spPr>
        <p:txBody>
          <a:bodyPr>
            <a:normAutofit/>
          </a:bodyPr>
          <a:lstStyle/>
          <a:p>
            <a:pPr eaLnBrk="1" hangingPunct="1">
              <a:defRPr/>
            </a:pPr>
            <a:r>
              <a:rPr lang="en-US" altLang="zh-CN" dirty="0" smtClean="0"/>
              <a:t>One region can be </a:t>
            </a:r>
            <a:r>
              <a:rPr lang="en-US" altLang="zh-CN" b="1" dirty="0" err="1" smtClean="0"/>
              <a:t>Subregion</a:t>
            </a:r>
            <a:r>
              <a:rPr lang="en-US" altLang="zh-CN" dirty="0" smtClean="0"/>
              <a:t> of its parent</a:t>
            </a:r>
            <a:endParaRPr lang="en-US" altLang="zh-CN" b="1" i="1" dirty="0" smtClean="0"/>
          </a:p>
          <a:p>
            <a:pPr eaLnBrk="1" hangingPunct="1">
              <a:defRPr/>
            </a:pPr>
            <a:r>
              <a:rPr lang="en-US" altLang="zh-CN" dirty="0" err="1" smtClean="0"/>
              <a:t>Detroy</a:t>
            </a:r>
            <a:r>
              <a:rPr lang="en-US" altLang="zh-CN" dirty="0" smtClean="0"/>
              <a:t> a parent, destroy all its </a:t>
            </a:r>
            <a:r>
              <a:rPr lang="en-US" altLang="zh-CN" dirty="0" err="1" smtClean="0"/>
              <a:t>subregions</a:t>
            </a:r>
            <a:endParaRPr lang="en-US" altLang="zh-CN" dirty="0" smtClean="0"/>
          </a:p>
          <a:p>
            <a:pPr lvl="1">
              <a:defRPr/>
            </a:pPr>
            <a:r>
              <a:rPr lang="en-US" altLang="zh-CN" dirty="0" smtClean="0"/>
              <a:t>Parent lives longer than sub</a:t>
            </a:r>
          </a:p>
        </p:txBody>
      </p:sp>
      <p:sp>
        <p:nvSpPr>
          <p:cNvPr id="6" name="Rectangle 5"/>
          <p:cNvSpPr/>
          <p:nvPr/>
        </p:nvSpPr>
        <p:spPr>
          <a:xfrm>
            <a:off x="6096000" y="2819400"/>
            <a:ext cx="598467"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smtClean="0">
                <a:solidFill>
                  <a:srgbClr val="FF0000"/>
                </a:solidFill>
              </a:rPr>
              <a:t>x</a:t>
            </a:r>
            <a:endParaRPr lang="en-US" sz="2000" dirty="0"/>
          </a:p>
        </p:txBody>
      </p:sp>
      <p:sp>
        <p:nvSpPr>
          <p:cNvPr id="14" name="Rectangle 13"/>
          <p:cNvSpPr/>
          <p:nvPr/>
        </p:nvSpPr>
        <p:spPr>
          <a:xfrm>
            <a:off x="5181600" y="4343400"/>
            <a:ext cx="598467"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smtClean="0">
                <a:solidFill>
                  <a:srgbClr val="FF0000"/>
                </a:solidFill>
              </a:rPr>
              <a:t>y</a:t>
            </a:r>
            <a:endParaRPr lang="en-US" sz="2000" dirty="0"/>
          </a:p>
        </p:txBody>
      </p:sp>
      <p:sp>
        <p:nvSpPr>
          <p:cNvPr id="15" name="Rectangle 14"/>
          <p:cNvSpPr/>
          <p:nvPr/>
        </p:nvSpPr>
        <p:spPr>
          <a:xfrm>
            <a:off x="7173933" y="4419600"/>
            <a:ext cx="598467"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smtClean="0">
                <a:solidFill>
                  <a:srgbClr val="FF0000"/>
                </a:solidFill>
              </a:rPr>
              <a:t>z</a:t>
            </a:r>
            <a:endParaRPr lang="en-US" sz="2000" dirty="0"/>
          </a:p>
        </p:txBody>
      </p:sp>
      <p:sp>
        <p:nvSpPr>
          <p:cNvPr id="17" name="Rectangle 16"/>
          <p:cNvSpPr/>
          <p:nvPr/>
        </p:nvSpPr>
        <p:spPr>
          <a:xfrm>
            <a:off x="6096000" y="5952795"/>
            <a:ext cx="598467"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smtClean="0">
                <a:solidFill>
                  <a:srgbClr val="FF0000"/>
                </a:solidFill>
              </a:rPr>
              <a:t>w</a:t>
            </a:r>
            <a:endParaRPr lang="en-US" sz="2000" dirty="0"/>
          </a:p>
        </p:txBody>
      </p:sp>
      <p:cxnSp>
        <p:nvCxnSpPr>
          <p:cNvPr id="18" name="Straight Arrow Connector 17"/>
          <p:cNvCxnSpPr>
            <a:cxnSpLocks noChangeShapeType="1"/>
            <a:stCxn id="14" idx="0"/>
            <a:endCxn id="6" idx="2"/>
          </p:cNvCxnSpPr>
          <p:nvPr/>
        </p:nvCxnSpPr>
        <p:spPr bwMode="auto">
          <a:xfrm rot="5400000" flipH="1" flipV="1">
            <a:off x="5438137" y="3386303"/>
            <a:ext cx="999795" cy="914400"/>
          </a:xfrm>
          <a:prstGeom prst="straightConnector1">
            <a:avLst/>
          </a:prstGeom>
          <a:noFill/>
          <a:ln w="15875" algn="ctr">
            <a:solidFill>
              <a:srgbClr val="FF0000"/>
            </a:solidFill>
            <a:round/>
            <a:headEnd/>
            <a:tailEnd type="arrow" w="lg" len="lg"/>
          </a:ln>
        </p:spPr>
      </p:cxnSp>
      <p:cxnSp>
        <p:nvCxnSpPr>
          <p:cNvPr id="23" name="Straight Arrow Connector 22"/>
          <p:cNvCxnSpPr>
            <a:cxnSpLocks noChangeShapeType="1"/>
            <a:stCxn id="15" idx="0"/>
            <a:endCxn id="6" idx="2"/>
          </p:cNvCxnSpPr>
          <p:nvPr/>
        </p:nvCxnSpPr>
        <p:spPr bwMode="auto">
          <a:xfrm rot="16200000" flipV="1">
            <a:off x="6396204" y="3342636"/>
            <a:ext cx="1075995" cy="1077933"/>
          </a:xfrm>
          <a:prstGeom prst="straightConnector1">
            <a:avLst/>
          </a:prstGeom>
          <a:noFill/>
          <a:ln w="15875" algn="ctr">
            <a:solidFill>
              <a:srgbClr val="FF0000"/>
            </a:solidFill>
            <a:round/>
            <a:headEnd/>
            <a:tailEnd type="arrow" w="lg" len="lg"/>
          </a:ln>
        </p:spPr>
      </p:cxnSp>
      <p:cxnSp>
        <p:nvCxnSpPr>
          <p:cNvPr id="26" name="Straight Arrow Connector 25"/>
          <p:cNvCxnSpPr>
            <a:cxnSpLocks noChangeShapeType="1"/>
            <a:stCxn id="17" idx="0"/>
            <a:endCxn id="14" idx="2"/>
          </p:cNvCxnSpPr>
          <p:nvPr/>
        </p:nvCxnSpPr>
        <p:spPr bwMode="auto">
          <a:xfrm rot="16200000" flipV="1">
            <a:off x="5395439" y="4953000"/>
            <a:ext cx="1085190" cy="914400"/>
          </a:xfrm>
          <a:prstGeom prst="straightConnector1">
            <a:avLst/>
          </a:prstGeom>
          <a:noFill/>
          <a:ln w="15875" algn="ctr">
            <a:solidFill>
              <a:srgbClr val="FF0000"/>
            </a:solidFill>
            <a:round/>
            <a:headEnd/>
            <a:tailEnd type="arrow" w="lg" len="lg"/>
          </a:ln>
        </p:spPr>
      </p:cxnSp>
      <p:sp>
        <p:nvSpPr>
          <p:cNvPr id="13" name="矩形 12"/>
          <p:cNvSpPr/>
          <p:nvPr/>
        </p:nvSpPr>
        <p:spPr>
          <a:xfrm>
            <a:off x="4862588" y="3581400"/>
            <a:ext cx="3288721" cy="584775"/>
          </a:xfrm>
          <a:prstGeom prst="rect">
            <a:avLst/>
          </a:prstGeom>
        </p:spPr>
        <p:txBody>
          <a:bodyPr wrap="none">
            <a:spAutoFit/>
          </a:bodyPr>
          <a:lstStyle/>
          <a:p>
            <a:r>
              <a:rPr lang="en-US" altLang="zh-CN" sz="3200" b="1" dirty="0" err="1" smtClean="0"/>
              <a:t>Subregion</a:t>
            </a:r>
            <a:r>
              <a:rPr lang="en-US" altLang="zh-CN" sz="3200" dirty="0" smtClean="0"/>
              <a:t> relation</a:t>
            </a:r>
            <a:endParaRPr lang="zh-CN" altLang="en-US" sz="3200" dirty="0" smtClean="0"/>
          </a:p>
        </p:txBody>
      </p:sp>
      <p:sp>
        <p:nvSpPr>
          <p:cNvPr id="16" name="矩形 15"/>
          <p:cNvSpPr/>
          <p:nvPr/>
        </p:nvSpPr>
        <p:spPr>
          <a:xfrm>
            <a:off x="4724400" y="5029200"/>
            <a:ext cx="3297313" cy="584775"/>
          </a:xfrm>
          <a:prstGeom prst="rect">
            <a:avLst/>
          </a:prstGeom>
        </p:spPr>
        <p:txBody>
          <a:bodyPr wrap="none">
            <a:spAutoFit/>
          </a:bodyPr>
          <a:lstStyle/>
          <a:p>
            <a:r>
              <a:rPr lang="en-US" altLang="zh-CN" sz="3200" b="1" dirty="0" err="1" smtClean="0"/>
              <a:t>Subregion</a:t>
            </a:r>
            <a:r>
              <a:rPr lang="en-US" altLang="zh-CN" sz="3200" dirty="0" smtClean="0"/>
              <a:t> relation</a:t>
            </a:r>
            <a:endParaRPr lang="zh-CN" altLang="en-US" sz="3200" dirty="0" smtClean="0"/>
          </a:p>
        </p:txBody>
      </p:sp>
    </p:spTree>
    <p:custDataLst>
      <p:tags r:id="rId1"/>
    </p:custDataLst>
  </p:cSld>
  <p:clrMapOvr>
    <a:masterClrMapping/>
  </p:clrMapOvr>
  <p:transition advTm="2218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0"/>
                                  </p:iterate>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par>
                          <p:cTn id="11" fill="hold">
                            <p:stCondLst>
                              <p:cond delay="0"/>
                            </p:stCondLst>
                            <p:childTnLst>
                              <p:par>
                                <p:cTn id="12" presetID="34" presetClass="emph" presetSubtype="0" fill="hold" nodeType="afterEffect">
                                  <p:stCondLst>
                                    <p:cond delay="0"/>
                                  </p:stCondLst>
                                  <p:iterate type="lt">
                                    <p:tmPct val="10000"/>
                                  </p:iterate>
                                  <p:childTnLst>
                                    <p:animMotion origin="layout" path="M 0.0 0.0 L 0.0 -0.07213" pathEditMode="relative" ptsTypes="">
                                      <p:cBhvr>
                                        <p:cTn id="13" dur="250" accel="50000" decel="50000" autoRev="1" fill="hold">
                                          <p:stCondLst>
                                            <p:cond delay="0"/>
                                          </p:stCondLst>
                                        </p:cTn>
                                        <p:tgtEl>
                                          <p:spTgt spid="4">
                                            <p:txEl>
                                              <p:pRg st="0" end="0"/>
                                            </p:txEl>
                                          </p:spTgt>
                                        </p:tgtEl>
                                        <p:attrNameLst>
                                          <p:attrName>ppt_x</p:attrName>
                                          <p:attrName>ppt_y</p:attrName>
                                        </p:attrNameLst>
                                      </p:cBhvr>
                                    </p:animMotion>
                                    <p:animRot by="1500000">
                                      <p:cBhvr>
                                        <p:cTn id="14" dur="125" fill="hold">
                                          <p:stCondLst>
                                            <p:cond delay="0"/>
                                          </p:stCondLst>
                                        </p:cTn>
                                        <p:tgtEl>
                                          <p:spTgt spid="4">
                                            <p:txEl>
                                              <p:pRg st="0" end="0"/>
                                            </p:txEl>
                                          </p:spTgt>
                                        </p:tgtEl>
                                        <p:attrNameLst>
                                          <p:attrName>r</p:attrName>
                                        </p:attrNameLst>
                                      </p:cBhvr>
                                    </p:animRot>
                                    <p:animRot by="-1500000">
                                      <p:cBhvr>
                                        <p:cTn id="15" dur="125" fill="hold">
                                          <p:stCondLst>
                                            <p:cond delay="125"/>
                                          </p:stCondLst>
                                        </p:cTn>
                                        <p:tgtEl>
                                          <p:spTgt spid="4">
                                            <p:txEl>
                                              <p:pRg st="0" end="0"/>
                                            </p:txEl>
                                          </p:spTgt>
                                        </p:tgtEl>
                                        <p:attrNameLst>
                                          <p:attrName>r</p:attrName>
                                        </p:attrNameLst>
                                      </p:cBhvr>
                                    </p:animRot>
                                    <p:animRot by="-1500000">
                                      <p:cBhvr>
                                        <p:cTn id="16" dur="125" fill="hold">
                                          <p:stCondLst>
                                            <p:cond delay="250"/>
                                          </p:stCondLst>
                                        </p:cTn>
                                        <p:tgtEl>
                                          <p:spTgt spid="4">
                                            <p:txEl>
                                              <p:pRg st="0" end="0"/>
                                            </p:txEl>
                                          </p:spTgt>
                                        </p:tgtEl>
                                        <p:attrNameLst>
                                          <p:attrName>r</p:attrName>
                                        </p:attrNameLst>
                                      </p:cBhvr>
                                    </p:animRot>
                                    <p:animRot by="1500000">
                                      <p:cBhvr>
                                        <p:cTn id="17" dur="125" fill="hold">
                                          <p:stCondLst>
                                            <p:cond delay="375"/>
                                          </p:stCondLst>
                                        </p:cTn>
                                        <p:tgtEl>
                                          <p:spTgt spid="4">
                                            <p:txEl>
                                              <p:pRg st="0" end="0"/>
                                            </p:txEl>
                                          </p:spTgt>
                                        </p:tgtEl>
                                        <p:attrNameLst>
                                          <p:attrName>r</p:attrName>
                                        </p:attrNameLst>
                                      </p:cBhvr>
                                    </p:animRot>
                                  </p:childTnLst>
                                </p:cTn>
                              </p:par>
                            </p:childTnLst>
                          </p:cTn>
                        </p:par>
                        <p:par>
                          <p:cTn id="18" fill="hold">
                            <p:stCondLst>
                              <p:cond delay="1400"/>
                            </p:stCondLst>
                            <p:childTnLst>
                              <p:par>
                                <p:cTn id="19" presetID="1"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par>
                          <p:cTn id="21" fill="hold">
                            <p:stCondLst>
                              <p:cond delay="14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iterate type="lt">
                                    <p:tmAbs val="0"/>
                                  </p:iterate>
                                  <p:childTnLst>
                                    <p:set>
                                      <p:cBhvr>
                                        <p:cTn id="28" dur="1" fill="hold">
                                          <p:stCondLst>
                                            <p:cond delay="0"/>
                                          </p:stCondLst>
                                        </p:cTn>
                                        <p:tgtEl>
                                          <p:spTgt spid="4">
                                            <p:txEl>
                                              <p:pRg st="1" end="1"/>
                                            </p:txEl>
                                          </p:spTgt>
                                        </p:tgtEl>
                                        <p:attrNameLst>
                                          <p:attrName>style.visibility</p:attrName>
                                        </p:attrNameLst>
                                      </p:cBhvr>
                                      <p:to>
                                        <p:strVal val="visible"/>
                                      </p:to>
                                    </p:set>
                                  </p:childTnLst>
                                </p:cTn>
                              </p:par>
                            </p:childTnLst>
                          </p:cTn>
                        </p:par>
                        <p:par>
                          <p:cTn id="29" fill="hold">
                            <p:stCondLst>
                              <p:cond delay="0"/>
                            </p:stCondLst>
                            <p:childTnLst>
                              <p:par>
                                <p:cTn id="30" presetID="34" presetClass="emph" presetSubtype="0" fill="hold" nodeType="afterEffect">
                                  <p:stCondLst>
                                    <p:cond delay="0"/>
                                  </p:stCondLst>
                                  <p:iterate type="lt">
                                    <p:tmPct val="10000"/>
                                  </p:iterate>
                                  <p:childTnLst>
                                    <p:animMotion origin="layout" path="M 0.0 0.0 L 0.0 -0.07213" pathEditMode="relative" ptsTypes="">
                                      <p:cBhvr>
                                        <p:cTn id="31" dur="250" accel="50000" decel="50000" autoRev="1" fill="hold">
                                          <p:stCondLst>
                                            <p:cond delay="0"/>
                                          </p:stCondLst>
                                        </p:cTn>
                                        <p:tgtEl>
                                          <p:spTgt spid="4">
                                            <p:txEl>
                                              <p:pRg st="1" end="1"/>
                                            </p:txEl>
                                          </p:spTgt>
                                        </p:tgtEl>
                                        <p:attrNameLst>
                                          <p:attrName>ppt_x</p:attrName>
                                          <p:attrName>ppt_y</p:attrName>
                                        </p:attrNameLst>
                                      </p:cBhvr>
                                    </p:animMotion>
                                    <p:animRot by="1500000">
                                      <p:cBhvr>
                                        <p:cTn id="32" dur="125" fill="hold">
                                          <p:stCondLst>
                                            <p:cond delay="0"/>
                                          </p:stCondLst>
                                        </p:cTn>
                                        <p:tgtEl>
                                          <p:spTgt spid="4">
                                            <p:txEl>
                                              <p:pRg st="1" end="1"/>
                                            </p:txEl>
                                          </p:spTgt>
                                        </p:tgtEl>
                                        <p:attrNameLst>
                                          <p:attrName>r</p:attrName>
                                        </p:attrNameLst>
                                      </p:cBhvr>
                                    </p:animRot>
                                    <p:animRot by="-1500000">
                                      <p:cBhvr>
                                        <p:cTn id="33" dur="125" fill="hold">
                                          <p:stCondLst>
                                            <p:cond delay="125"/>
                                          </p:stCondLst>
                                        </p:cTn>
                                        <p:tgtEl>
                                          <p:spTgt spid="4">
                                            <p:txEl>
                                              <p:pRg st="1" end="1"/>
                                            </p:txEl>
                                          </p:spTgt>
                                        </p:tgtEl>
                                        <p:attrNameLst>
                                          <p:attrName>r</p:attrName>
                                        </p:attrNameLst>
                                      </p:cBhvr>
                                    </p:animRot>
                                    <p:animRot by="-1500000">
                                      <p:cBhvr>
                                        <p:cTn id="34" dur="125" fill="hold">
                                          <p:stCondLst>
                                            <p:cond delay="250"/>
                                          </p:stCondLst>
                                        </p:cTn>
                                        <p:tgtEl>
                                          <p:spTgt spid="4">
                                            <p:txEl>
                                              <p:pRg st="1" end="1"/>
                                            </p:txEl>
                                          </p:spTgt>
                                        </p:tgtEl>
                                        <p:attrNameLst>
                                          <p:attrName>r</p:attrName>
                                        </p:attrNameLst>
                                      </p:cBhvr>
                                    </p:animRot>
                                    <p:animRot by="1500000">
                                      <p:cBhvr>
                                        <p:cTn id="35" dur="125" fill="hold">
                                          <p:stCondLst>
                                            <p:cond delay="375"/>
                                          </p:stCondLst>
                                        </p:cTn>
                                        <p:tgtEl>
                                          <p:spTgt spid="4">
                                            <p:txEl>
                                              <p:pRg st="1" end="1"/>
                                            </p:txEl>
                                          </p:spTgt>
                                        </p:tgtEl>
                                        <p:attrNameLst>
                                          <p:attrName>r</p:attrName>
                                        </p:attrNameLst>
                                      </p:cBhvr>
                                    </p:animRot>
                                  </p:childTnLst>
                                </p:cTn>
                              </p:par>
                            </p:childTnLst>
                          </p:cTn>
                        </p:par>
                        <p:par>
                          <p:cTn id="36" fill="hold">
                            <p:stCondLst>
                              <p:cond delay="1400"/>
                            </p:stCondLst>
                            <p:childTnLst>
                              <p:par>
                                <p:cTn id="37" presetID="1"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par>
                          <p:cTn id="39" fill="hold">
                            <p:stCondLst>
                              <p:cond delay="1400"/>
                            </p:stCondLst>
                            <p:childTnLst>
                              <p:par>
                                <p:cTn id="40" presetID="22" presetClass="entr" presetSubtype="4"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down)">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iterate type="lt">
                                    <p:tmAbs val="0"/>
                                  </p:iterate>
                                  <p:childTnLst>
                                    <p:set>
                                      <p:cBhvr>
                                        <p:cTn id="46" dur="1" fill="hold">
                                          <p:stCondLst>
                                            <p:cond delay="0"/>
                                          </p:stCondLst>
                                        </p:cTn>
                                        <p:tgtEl>
                                          <p:spTgt spid="4">
                                            <p:txEl>
                                              <p:pRg st="2" end="2"/>
                                            </p:txEl>
                                          </p:spTgt>
                                        </p:tgtEl>
                                        <p:attrNameLst>
                                          <p:attrName>style.visibility</p:attrName>
                                        </p:attrNameLst>
                                      </p:cBhvr>
                                      <p:to>
                                        <p:strVal val="visible"/>
                                      </p:to>
                                    </p:set>
                                  </p:childTnLst>
                                </p:cTn>
                              </p:par>
                            </p:childTnLst>
                          </p:cTn>
                        </p:par>
                        <p:par>
                          <p:cTn id="47" fill="hold">
                            <p:stCondLst>
                              <p:cond delay="0"/>
                            </p:stCondLst>
                            <p:childTnLst>
                              <p:par>
                                <p:cTn id="48" presetID="34" presetClass="emph" presetSubtype="0" fill="hold" nodeType="afterEffect">
                                  <p:stCondLst>
                                    <p:cond delay="0"/>
                                  </p:stCondLst>
                                  <p:iterate type="lt">
                                    <p:tmPct val="10000"/>
                                  </p:iterate>
                                  <p:childTnLst>
                                    <p:animMotion origin="layout" path="M 0.0 0.0 L 0.0 -0.07213" pathEditMode="relative" ptsTypes="">
                                      <p:cBhvr>
                                        <p:cTn id="49" dur="250" accel="50000" decel="50000" autoRev="1" fill="hold">
                                          <p:stCondLst>
                                            <p:cond delay="0"/>
                                          </p:stCondLst>
                                        </p:cTn>
                                        <p:tgtEl>
                                          <p:spTgt spid="4">
                                            <p:txEl>
                                              <p:pRg st="2" end="2"/>
                                            </p:txEl>
                                          </p:spTgt>
                                        </p:tgtEl>
                                        <p:attrNameLst>
                                          <p:attrName>ppt_x</p:attrName>
                                          <p:attrName>ppt_y</p:attrName>
                                        </p:attrNameLst>
                                      </p:cBhvr>
                                    </p:animMotion>
                                    <p:animRot by="1500000">
                                      <p:cBhvr>
                                        <p:cTn id="50" dur="125" fill="hold">
                                          <p:stCondLst>
                                            <p:cond delay="0"/>
                                          </p:stCondLst>
                                        </p:cTn>
                                        <p:tgtEl>
                                          <p:spTgt spid="4">
                                            <p:txEl>
                                              <p:pRg st="2" end="2"/>
                                            </p:txEl>
                                          </p:spTgt>
                                        </p:tgtEl>
                                        <p:attrNameLst>
                                          <p:attrName>r</p:attrName>
                                        </p:attrNameLst>
                                      </p:cBhvr>
                                    </p:animRot>
                                    <p:animRot by="-1500000">
                                      <p:cBhvr>
                                        <p:cTn id="51" dur="125" fill="hold">
                                          <p:stCondLst>
                                            <p:cond delay="125"/>
                                          </p:stCondLst>
                                        </p:cTn>
                                        <p:tgtEl>
                                          <p:spTgt spid="4">
                                            <p:txEl>
                                              <p:pRg st="2" end="2"/>
                                            </p:txEl>
                                          </p:spTgt>
                                        </p:tgtEl>
                                        <p:attrNameLst>
                                          <p:attrName>r</p:attrName>
                                        </p:attrNameLst>
                                      </p:cBhvr>
                                    </p:animRot>
                                    <p:animRot by="-1500000">
                                      <p:cBhvr>
                                        <p:cTn id="52" dur="125" fill="hold">
                                          <p:stCondLst>
                                            <p:cond delay="250"/>
                                          </p:stCondLst>
                                        </p:cTn>
                                        <p:tgtEl>
                                          <p:spTgt spid="4">
                                            <p:txEl>
                                              <p:pRg st="2" end="2"/>
                                            </p:txEl>
                                          </p:spTgt>
                                        </p:tgtEl>
                                        <p:attrNameLst>
                                          <p:attrName>r</p:attrName>
                                        </p:attrNameLst>
                                      </p:cBhvr>
                                    </p:animRot>
                                    <p:animRot by="1500000">
                                      <p:cBhvr>
                                        <p:cTn id="53" dur="125" fill="hold">
                                          <p:stCondLst>
                                            <p:cond delay="375"/>
                                          </p:stCondLst>
                                        </p:cTn>
                                        <p:tgtEl>
                                          <p:spTgt spid="4">
                                            <p:txEl>
                                              <p:pRg st="2" end="2"/>
                                            </p:txEl>
                                          </p:spTgt>
                                        </p:tgtEl>
                                        <p:attrNameLst>
                                          <p:attrName>r</p:attrName>
                                        </p:attrNameLst>
                                      </p:cBhvr>
                                    </p:animRot>
                                  </p:childTnLst>
                                </p:cTn>
                              </p:par>
                            </p:childTnLst>
                          </p:cTn>
                        </p:par>
                        <p:par>
                          <p:cTn id="54" fill="hold">
                            <p:stCondLst>
                              <p:cond delay="1400"/>
                            </p:stCondLst>
                            <p:childTnLst>
                              <p:par>
                                <p:cTn id="55" presetID="1"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childTnLst>
                                </p:cTn>
                              </p:par>
                            </p:childTnLst>
                          </p:cTn>
                        </p:par>
                        <p:par>
                          <p:cTn id="57" fill="hold">
                            <p:stCondLst>
                              <p:cond delay="1400"/>
                            </p:stCondLst>
                            <p:childTnLst>
                              <p:par>
                                <p:cTn id="58" presetID="22" presetClass="entr" presetSubtype="4" fill="hold" nodeType="after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wipe(down)">
                                      <p:cBhvr>
                                        <p:cTn id="60" dur="500"/>
                                        <p:tgtEl>
                                          <p:spTgt spid="26"/>
                                        </p:tgtEl>
                                      </p:cBhvr>
                                    </p:animEffect>
                                  </p:childTnLst>
                                </p:cTn>
                              </p:par>
                            </p:childTnLst>
                          </p:cTn>
                        </p:par>
                        <p:par>
                          <p:cTn id="61" fill="hold">
                            <p:stCondLst>
                              <p:cond delay="1900"/>
                            </p:stCondLst>
                            <p:childTnLst>
                              <p:par>
                                <p:cTn id="62" presetID="1" presetClass="entr" presetSubtype="0" fill="hold" grpId="0" nodeType="afterEffect">
                                  <p:stCondLst>
                                    <p:cond delay="0"/>
                                  </p:stCondLst>
                                  <p:iterate type="lt">
                                    <p:tmAbs val="0"/>
                                  </p:iterate>
                                  <p:childTnLst>
                                    <p:set>
                                      <p:cBhvr>
                                        <p:cTn id="63" dur="1" fill="hold">
                                          <p:stCondLst>
                                            <p:cond delay="0"/>
                                          </p:stCondLst>
                                        </p:cTn>
                                        <p:tgtEl>
                                          <p:spTgt spid="13"/>
                                        </p:tgtEl>
                                        <p:attrNameLst>
                                          <p:attrName>style.visibility</p:attrName>
                                        </p:attrNameLst>
                                      </p:cBhvr>
                                      <p:to>
                                        <p:strVal val="visible"/>
                                      </p:to>
                                    </p:set>
                                  </p:childTnLst>
                                </p:cTn>
                              </p:par>
                            </p:childTnLst>
                          </p:cTn>
                        </p:par>
                        <p:par>
                          <p:cTn id="64" fill="hold">
                            <p:stCondLst>
                              <p:cond delay="1900"/>
                            </p:stCondLst>
                            <p:childTnLst>
                              <p:par>
                                <p:cTn id="65" presetID="26" presetClass="emph" presetSubtype="0" fill="hold" grpId="1" nodeType="afterEffect">
                                  <p:stCondLst>
                                    <p:cond delay="0"/>
                                  </p:stCondLst>
                                  <p:iterate type="lt">
                                    <p:tmPct val="0"/>
                                  </p:iterate>
                                  <p:childTnLst>
                                    <p:animEffect transition="out" filter="fade">
                                      <p:cBhvr>
                                        <p:cTn id="66" dur="500" tmFilter="0, 0; .2, .5; .8, .5; 1, 0"/>
                                        <p:tgtEl>
                                          <p:spTgt spid="13"/>
                                        </p:tgtEl>
                                      </p:cBhvr>
                                    </p:animEffect>
                                    <p:animScale>
                                      <p:cBhvr>
                                        <p:cTn id="67" dur="250" autoRev="1" fill="hold"/>
                                        <p:tgtEl>
                                          <p:spTgt spid="13"/>
                                        </p:tgtEl>
                                      </p:cBhvr>
                                      <p:by x="105000" y="105000"/>
                                    </p:animScale>
                                  </p:childTnLst>
                                </p:cTn>
                              </p:par>
                            </p:childTnLst>
                          </p:cTn>
                        </p:par>
                        <p:par>
                          <p:cTn id="68" fill="hold">
                            <p:stCondLst>
                              <p:cond delay="2400"/>
                            </p:stCondLst>
                            <p:childTnLst>
                              <p:par>
                                <p:cTn id="69" presetID="1" presetClass="entr" presetSubtype="0" fill="hold" grpId="0" nodeType="afterEffect">
                                  <p:stCondLst>
                                    <p:cond delay="0"/>
                                  </p:stCondLst>
                                  <p:iterate type="lt">
                                    <p:tmAbs val="0"/>
                                  </p:iterate>
                                  <p:childTnLst>
                                    <p:set>
                                      <p:cBhvr>
                                        <p:cTn id="70" dur="1" fill="hold">
                                          <p:stCondLst>
                                            <p:cond delay="0"/>
                                          </p:stCondLst>
                                        </p:cTn>
                                        <p:tgtEl>
                                          <p:spTgt spid="16"/>
                                        </p:tgtEl>
                                        <p:attrNameLst>
                                          <p:attrName>style.visibility</p:attrName>
                                        </p:attrNameLst>
                                      </p:cBhvr>
                                      <p:to>
                                        <p:strVal val="visible"/>
                                      </p:to>
                                    </p:set>
                                  </p:childTnLst>
                                </p:cTn>
                              </p:par>
                            </p:childTnLst>
                          </p:cTn>
                        </p:par>
                        <p:par>
                          <p:cTn id="71" fill="hold">
                            <p:stCondLst>
                              <p:cond delay="2400"/>
                            </p:stCondLst>
                            <p:childTnLst>
                              <p:par>
                                <p:cTn id="72" presetID="26" presetClass="emph" presetSubtype="0" fill="hold" grpId="1" nodeType="afterEffect">
                                  <p:stCondLst>
                                    <p:cond delay="0"/>
                                  </p:stCondLst>
                                  <p:iterate type="lt">
                                    <p:tmPct val="0"/>
                                  </p:iterate>
                                  <p:childTnLst>
                                    <p:animEffect transition="out" filter="fade">
                                      <p:cBhvr>
                                        <p:cTn id="73" dur="500" tmFilter="0, 0; .2, .5; .8, .5; 1, 0"/>
                                        <p:tgtEl>
                                          <p:spTgt spid="16"/>
                                        </p:tgtEl>
                                      </p:cBhvr>
                                    </p:animEffect>
                                    <p:animScale>
                                      <p:cBhvr>
                                        <p:cTn id="74" dur="250" autoRev="1" fill="hold"/>
                                        <p:tgtEl>
                                          <p:spTgt spid="16"/>
                                        </p:tgtEl>
                                      </p:cBhvr>
                                      <p:by x="105000" y="105000"/>
                                    </p:animScale>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5">
                                            <p:txEl>
                                              <p:pRg st="1" end="1"/>
                                            </p:txEl>
                                          </p:spTgt>
                                        </p:tgtEl>
                                        <p:attrNameLst>
                                          <p:attrName>style.visibility</p:attrName>
                                        </p:attrNameLst>
                                      </p:cBhvr>
                                      <p:to>
                                        <p:strVal val="visible"/>
                                      </p:to>
                                    </p:set>
                                  </p:childTnLst>
                                </p:cTn>
                              </p:par>
                            </p:childTnLst>
                          </p:cTn>
                        </p:par>
                        <p:par>
                          <p:cTn id="79" fill="hold">
                            <p:stCondLst>
                              <p:cond delay="0"/>
                            </p:stCondLst>
                            <p:childTnLst>
                              <p:par>
                                <p:cTn id="80" presetID="1" presetClass="entr" presetSubtype="0" fill="hold" nodeType="afterEffect">
                                  <p:stCondLst>
                                    <p:cond delay="0"/>
                                  </p:stCondLst>
                                  <p:iterate type="lt">
                                    <p:tmAbs val="0"/>
                                  </p:iterate>
                                  <p:childTnLst>
                                    <p:set>
                                      <p:cBhvr>
                                        <p:cTn id="81" dur="1" fill="hold">
                                          <p:stCondLst>
                                            <p:cond delay="0"/>
                                          </p:stCondLst>
                                        </p:cTn>
                                        <p:tgtEl>
                                          <p:spTgt spid="4">
                                            <p:txEl>
                                              <p:pRg st="4" end="4"/>
                                            </p:txEl>
                                          </p:spTgt>
                                        </p:tgtEl>
                                        <p:attrNameLst>
                                          <p:attrName>style.visibility</p:attrName>
                                        </p:attrNameLst>
                                      </p:cBhvr>
                                      <p:to>
                                        <p:strVal val="visible"/>
                                      </p:to>
                                    </p:set>
                                  </p:childTnLst>
                                </p:cTn>
                              </p:par>
                            </p:childTnLst>
                          </p:cTn>
                        </p:par>
                        <p:par>
                          <p:cTn id="82" fill="hold">
                            <p:stCondLst>
                              <p:cond delay="0"/>
                            </p:stCondLst>
                            <p:childTnLst>
                              <p:par>
                                <p:cTn id="83" presetID="34" presetClass="emph" presetSubtype="0" fill="hold" nodeType="afterEffect">
                                  <p:stCondLst>
                                    <p:cond delay="0"/>
                                  </p:stCondLst>
                                  <p:iterate type="lt">
                                    <p:tmPct val="10000"/>
                                  </p:iterate>
                                  <p:childTnLst>
                                    <p:animMotion origin="layout" path="M 0.0 0.0 L 0.0 -0.07213" pathEditMode="relative" ptsTypes="">
                                      <p:cBhvr>
                                        <p:cTn id="84" dur="250" accel="50000" decel="50000" autoRev="1" fill="hold">
                                          <p:stCondLst>
                                            <p:cond delay="0"/>
                                          </p:stCondLst>
                                        </p:cTn>
                                        <p:tgtEl>
                                          <p:spTgt spid="4">
                                            <p:txEl>
                                              <p:pRg st="4" end="4"/>
                                            </p:txEl>
                                          </p:spTgt>
                                        </p:tgtEl>
                                        <p:attrNameLst>
                                          <p:attrName>ppt_x</p:attrName>
                                          <p:attrName>ppt_y</p:attrName>
                                        </p:attrNameLst>
                                      </p:cBhvr>
                                    </p:animMotion>
                                    <p:animRot by="1500000">
                                      <p:cBhvr>
                                        <p:cTn id="85" dur="125" fill="hold">
                                          <p:stCondLst>
                                            <p:cond delay="0"/>
                                          </p:stCondLst>
                                        </p:cTn>
                                        <p:tgtEl>
                                          <p:spTgt spid="4">
                                            <p:txEl>
                                              <p:pRg st="4" end="4"/>
                                            </p:txEl>
                                          </p:spTgt>
                                        </p:tgtEl>
                                        <p:attrNameLst>
                                          <p:attrName>r</p:attrName>
                                        </p:attrNameLst>
                                      </p:cBhvr>
                                    </p:animRot>
                                    <p:animRot by="-1500000">
                                      <p:cBhvr>
                                        <p:cTn id="86" dur="125" fill="hold">
                                          <p:stCondLst>
                                            <p:cond delay="125"/>
                                          </p:stCondLst>
                                        </p:cTn>
                                        <p:tgtEl>
                                          <p:spTgt spid="4">
                                            <p:txEl>
                                              <p:pRg st="4" end="4"/>
                                            </p:txEl>
                                          </p:spTgt>
                                        </p:tgtEl>
                                        <p:attrNameLst>
                                          <p:attrName>r</p:attrName>
                                        </p:attrNameLst>
                                      </p:cBhvr>
                                    </p:animRot>
                                    <p:animRot by="-1500000">
                                      <p:cBhvr>
                                        <p:cTn id="87" dur="125" fill="hold">
                                          <p:stCondLst>
                                            <p:cond delay="250"/>
                                          </p:stCondLst>
                                        </p:cTn>
                                        <p:tgtEl>
                                          <p:spTgt spid="4">
                                            <p:txEl>
                                              <p:pRg st="4" end="4"/>
                                            </p:txEl>
                                          </p:spTgt>
                                        </p:tgtEl>
                                        <p:attrNameLst>
                                          <p:attrName>r</p:attrName>
                                        </p:attrNameLst>
                                      </p:cBhvr>
                                    </p:animRot>
                                    <p:animRot by="1500000">
                                      <p:cBhvr>
                                        <p:cTn id="88" dur="125" fill="hold">
                                          <p:stCondLst>
                                            <p:cond delay="375"/>
                                          </p:stCondLst>
                                        </p:cTn>
                                        <p:tgtEl>
                                          <p:spTgt spid="4">
                                            <p:txEl>
                                              <p:pRg st="4" end="4"/>
                                            </p:txEl>
                                          </p:spTgt>
                                        </p:tgtEl>
                                        <p:attrNameLst>
                                          <p:attrName>r</p:attrName>
                                        </p:attrNameLst>
                                      </p:cBhvr>
                                    </p:animRot>
                                  </p:childTnLst>
                                </p:cTn>
                              </p:par>
                            </p:childTnLst>
                          </p:cTn>
                        </p:par>
                        <p:par>
                          <p:cTn id="89" fill="hold">
                            <p:stCondLst>
                              <p:cond delay="1350"/>
                            </p:stCondLst>
                            <p:childTnLst>
                              <p:par>
                                <p:cTn id="90" presetID="9" presetClass="exit" presetSubtype="0" fill="hold" nodeType="afterEffect">
                                  <p:stCondLst>
                                    <p:cond delay="0"/>
                                  </p:stCondLst>
                                  <p:childTnLst>
                                    <p:animEffect transition="out" filter="dissolve">
                                      <p:cBhvr>
                                        <p:cTn id="91" dur="500"/>
                                        <p:tgtEl>
                                          <p:spTgt spid="23"/>
                                        </p:tgtEl>
                                      </p:cBhvr>
                                    </p:animEffect>
                                    <p:set>
                                      <p:cBhvr>
                                        <p:cTn id="92" dur="1" fill="hold">
                                          <p:stCondLst>
                                            <p:cond delay="499"/>
                                          </p:stCondLst>
                                        </p:cTn>
                                        <p:tgtEl>
                                          <p:spTgt spid="23"/>
                                        </p:tgtEl>
                                        <p:attrNameLst>
                                          <p:attrName>style.visibility</p:attrName>
                                        </p:attrNameLst>
                                      </p:cBhvr>
                                      <p:to>
                                        <p:strVal val="hidden"/>
                                      </p:to>
                                    </p:set>
                                  </p:childTnLst>
                                </p:cTn>
                              </p:par>
                              <p:par>
                                <p:cTn id="93" presetID="9" presetClass="exit" presetSubtype="0" fill="hold" nodeType="withEffect">
                                  <p:stCondLst>
                                    <p:cond delay="0"/>
                                  </p:stCondLst>
                                  <p:childTnLst>
                                    <p:animEffect transition="out" filter="dissolve">
                                      <p:cBhvr>
                                        <p:cTn id="94" dur="500"/>
                                        <p:tgtEl>
                                          <p:spTgt spid="18"/>
                                        </p:tgtEl>
                                      </p:cBhvr>
                                    </p:animEffect>
                                    <p:set>
                                      <p:cBhvr>
                                        <p:cTn id="95" dur="1" fill="hold">
                                          <p:stCondLst>
                                            <p:cond delay="499"/>
                                          </p:stCondLst>
                                        </p:cTn>
                                        <p:tgtEl>
                                          <p:spTgt spid="18"/>
                                        </p:tgtEl>
                                        <p:attrNameLst>
                                          <p:attrName>style.visibility</p:attrName>
                                        </p:attrNameLst>
                                      </p:cBhvr>
                                      <p:to>
                                        <p:strVal val="hidden"/>
                                      </p:to>
                                    </p:set>
                                  </p:childTnLst>
                                </p:cTn>
                              </p:par>
                              <p:par>
                                <p:cTn id="96" presetID="9" presetClass="exit" presetSubtype="0" fill="hold" grpId="1" nodeType="withEffect">
                                  <p:stCondLst>
                                    <p:cond delay="0"/>
                                  </p:stCondLst>
                                  <p:childTnLst>
                                    <p:animEffect transition="out" filter="dissolve">
                                      <p:cBhvr>
                                        <p:cTn id="97" dur="500"/>
                                        <p:tgtEl>
                                          <p:spTgt spid="14"/>
                                        </p:tgtEl>
                                      </p:cBhvr>
                                    </p:animEffect>
                                    <p:set>
                                      <p:cBhvr>
                                        <p:cTn id="98" dur="1" fill="hold">
                                          <p:stCondLst>
                                            <p:cond delay="499"/>
                                          </p:stCondLst>
                                        </p:cTn>
                                        <p:tgtEl>
                                          <p:spTgt spid="14"/>
                                        </p:tgtEl>
                                        <p:attrNameLst>
                                          <p:attrName>style.visibility</p:attrName>
                                        </p:attrNameLst>
                                      </p:cBhvr>
                                      <p:to>
                                        <p:strVal val="hidden"/>
                                      </p:to>
                                    </p:set>
                                  </p:childTnLst>
                                </p:cTn>
                              </p:par>
                              <p:par>
                                <p:cTn id="99" presetID="9" presetClass="exit" presetSubtype="0" fill="hold" grpId="1" nodeType="withEffect">
                                  <p:stCondLst>
                                    <p:cond delay="0"/>
                                  </p:stCondLst>
                                  <p:childTnLst>
                                    <p:animEffect transition="out" filter="dissolve">
                                      <p:cBhvr>
                                        <p:cTn id="100" dur="500"/>
                                        <p:tgtEl>
                                          <p:spTgt spid="15"/>
                                        </p:tgtEl>
                                      </p:cBhvr>
                                    </p:animEffect>
                                    <p:set>
                                      <p:cBhvr>
                                        <p:cTn id="101" dur="1" fill="hold">
                                          <p:stCondLst>
                                            <p:cond delay="499"/>
                                          </p:stCondLst>
                                        </p:cTn>
                                        <p:tgtEl>
                                          <p:spTgt spid="15"/>
                                        </p:tgtEl>
                                        <p:attrNameLst>
                                          <p:attrName>style.visibility</p:attrName>
                                        </p:attrNameLst>
                                      </p:cBhvr>
                                      <p:to>
                                        <p:strVal val="hidden"/>
                                      </p:to>
                                    </p:set>
                                  </p:childTnLst>
                                </p:cTn>
                              </p:par>
                            </p:childTnLst>
                          </p:cTn>
                        </p:par>
                        <p:par>
                          <p:cTn id="102" fill="hold">
                            <p:stCondLst>
                              <p:cond delay="1850"/>
                            </p:stCondLst>
                            <p:childTnLst>
                              <p:par>
                                <p:cTn id="103" presetID="1" presetClass="entr" presetSubtype="0" fill="hold" nodeType="afterEffect">
                                  <p:stCondLst>
                                    <p:cond delay="0"/>
                                  </p:stCondLst>
                                  <p:childTnLst>
                                    <p:set>
                                      <p:cBhvr>
                                        <p:cTn id="104" dur="1" fill="hold">
                                          <p:stCondLst>
                                            <p:cond delay="0"/>
                                          </p:stCondLst>
                                        </p:cTn>
                                        <p:tgtEl>
                                          <p:spTgt spid="23"/>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18"/>
                                        </p:tgtEl>
                                        <p:attrNameLst>
                                          <p:attrName>style.visibility</p:attrName>
                                        </p:attrNameLst>
                                      </p:cBhvr>
                                      <p:to>
                                        <p:strVal val="visible"/>
                                      </p:to>
                                    </p:set>
                                  </p:childTnLst>
                                </p:cTn>
                              </p:par>
                              <p:par>
                                <p:cTn id="107" presetID="1" presetClass="entr" presetSubtype="0" fill="hold" grpId="2" nodeType="withEffect">
                                  <p:stCondLst>
                                    <p:cond delay="0"/>
                                  </p:stCondLst>
                                  <p:childTnLst>
                                    <p:set>
                                      <p:cBhvr>
                                        <p:cTn id="108" dur="1" fill="hold">
                                          <p:stCondLst>
                                            <p:cond delay="0"/>
                                          </p:stCondLst>
                                        </p:cTn>
                                        <p:tgtEl>
                                          <p:spTgt spid="14"/>
                                        </p:tgtEl>
                                        <p:attrNameLst>
                                          <p:attrName>style.visibility</p:attrName>
                                        </p:attrNameLst>
                                      </p:cBhvr>
                                      <p:to>
                                        <p:strVal val="visible"/>
                                      </p:to>
                                    </p:set>
                                  </p:childTnLst>
                                </p:cTn>
                              </p:par>
                              <p:par>
                                <p:cTn id="109" presetID="1" presetClass="entr" presetSubtype="0" fill="hold" grpId="2" nodeType="withEffect">
                                  <p:stCondLst>
                                    <p:cond delay="0"/>
                                  </p:stCondLst>
                                  <p:childTnLst>
                                    <p:set>
                                      <p:cBhvr>
                                        <p:cTn id="110" dur="1" fill="hold">
                                          <p:stCondLst>
                                            <p:cond delay="0"/>
                                          </p:stCondLst>
                                        </p:cTn>
                                        <p:tgtEl>
                                          <p:spTgt spid="15"/>
                                        </p:tgtEl>
                                        <p:attrNameLst>
                                          <p:attrName>style.visibility</p:attrName>
                                        </p:attrNameLst>
                                      </p:cBhvr>
                                      <p:to>
                                        <p:strVal val="visible"/>
                                      </p:to>
                                    </p:set>
                                  </p:childTnLst>
                                </p:cTn>
                              </p:par>
                            </p:childTnLst>
                          </p:cTn>
                        </p:par>
                        <p:par>
                          <p:cTn id="111" fill="hold">
                            <p:stCondLst>
                              <p:cond delay="1850"/>
                            </p:stCondLst>
                            <p:childTnLst>
                              <p:par>
                                <p:cTn id="112" presetID="9" presetClass="emph" presetSubtype="0" nodeType="afterEffect">
                                  <p:stCondLst>
                                    <p:cond delay="0"/>
                                  </p:stCondLst>
                                  <p:childTnLst>
                                    <p:set>
                                      <p:cBhvr rctx="PPT">
                                        <p:cTn id="113" dur="indefinite"/>
                                        <p:tgtEl>
                                          <p:spTgt spid="23"/>
                                        </p:tgtEl>
                                        <p:attrNameLst>
                                          <p:attrName>style.opacity</p:attrName>
                                        </p:attrNameLst>
                                      </p:cBhvr>
                                      <p:to>
                                        <p:strVal val="0.25"/>
                                      </p:to>
                                    </p:set>
                                    <p:animEffect filter="image" prLst="opacity: 0.25">
                                      <p:cBhvr rctx="IE">
                                        <p:cTn id="114" dur="indefinite"/>
                                        <p:tgtEl>
                                          <p:spTgt spid="23"/>
                                        </p:tgtEl>
                                      </p:cBhvr>
                                    </p:animEffect>
                                  </p:childTnLst>
                                </p:cTn>
                              </p:par>
                              <p:par>
                                <p:cTn id="115" presetID="9" presetClass="emph" presetSubtype="0" nodeType="withEffect">
                                  <p:stCondLst>
                                    <p:cond delay="0"/>
                                  </p:stCondLst>
                                  <p:childTnLst>
                                    <p:set>
                                      <p:cBhvr rctx="PPT">
                                        <p:cTn id="116" dur="indefinite"/>
                                        <p:tgtEl>
                                          <p:spTgt spid="18"/>
                                        </p:tgtEl>
                                        <p:attrNameLst>
                                          <p:attrName>style.opacity</p:attrName>
                                        </p:attrNameLst>
                                      </p:cBhvr>
                                      <p:to>
                                        <p:strVal val="0.25"/>
                                      </p:to>
                                    </p:set>
                                    <p:animEffect filter="image" prLst="opacity: 0.25">
                                      <p:cBhvr rctx="IE">
                                        <p:cTn id="117" dur="indefinite"/>
                                        <p:tgtEl>
                                          <p:spTgt spid="18"/>
                                        </p:tgtEl>
                                      </p:cBhvr>
                                    </p:animEffect>
                                  </p:childTnLst>
                                </p:cTn>
                              </p:par>
                              <p:par>
                                <p:cTn id="118" presetID="9" presetClass="emph" presetSubtype="0" grpId="3" nodeType="withEffect">
                                  <p:stCondLst>
                                    <p:cond delay="0"/>
                                  </p:stCondLst>
                                  <p:childTnLst>
                                    <p:set>
                                      <p:cBhvr rctx="PPT">
                                        <p:cTn id="119" dur="indefinite"/>
                                        <p:tgtEl>
                                          <p:spTgt spid="14"/>
                                        </p:tgtEl>
                                        <p:attrNameLst>
                                          <p:attrName>style.opacity</p:attrName>
                                        </p:attrNameLst>
                                      </p:cBhvr>
                                      <p:to>
                                        <p:strVal val="0.25"/>
                                      </p:to>
                                    </p:set>
                                    <p:animEffect filter="image" prLst="opacity: 0.25">
                                      <p:cBhvr rctx="IE">
                                        <p:cTn id="120" dur="indefinite"/>
                                        <p:tgtEl>
                                          <p:spTgt spid="14"/>
                                        </p:tgtEl>
                                      </p:cBhvr>
                                    </p:animEffect>
                                  </p:childTnLst>
                                </p:cTn>
                              </p:par>
                              <p:par>
                                <p:cTn id="121" presetID="9" presetClass="emph" presetSubtype="0" grpId="3" nodeType="withEffect">
                                  <p:stCondLst>
                                    <p:cond delay="0"/>
                                  </p:stCondLst>
                                  <p:childTnLst>
                                    <p:set>
                                      <p:cBhvr rctx="PPT">
                                        <p:cTn id="122" dur="indefinite"/>
                                        <p:tgtEl>
                                          <p:spTgt spid="15"/>
                                        </p:tgtEl>
                                        <p:attrNameLst>
                                          <p:attrName>style.opacity</p:attrName>
                                        </p:attrNameLst>
                                      </p:cBhvr>
                                      <p:to>
                                        <p:strVal val="0.25"/>
                                      </p:to>
                                    </p:set>
                                    <p:animEffect filter="image" prLst="opacity: 0.25">
                                      <p:cBhvr rctx="IE">
                                        <p:cTn id="123" dur="indefinite"/>
                                        <p:tgtEl>
                                          <p:spTgt spid="15"/>
                                        </p:tgtEl>
                                      </p:cBhvr>
                                    </p:animEffect>
                                  </p:childTnLst>
                                </p:cTn>
                              </p:par>
                            </p:childTnLst>
                          </p:cTn>
                        </p:par>
                        <p:par>
                          <p:cTn id="124" fill="hold">
                            <p:stCondLst>
                              <p:cond delay="1850"/>
                            </p:stCondLst>
                            <p:childTnLst>
                              <p:par>
                                <p:cTn id="125" presetID="9" presetClass="exit" presetSubtype="0" fill="hold" nodeType="afterEffect">
                                  <p:stCondLst>
                                    <p:cond delay="0"/>
                                  </p:stCondLst>
                                  <p:childTnLst>
                                    <p:animEffect transition="out" filter="dissolve">
                                      <p:cBhvr>
                                        <p:cTn id="126" dur="500"/>
                                        <p:tgtEl>
                                          <p:spTgt spid="26"/>
                                        </p:tgtEl>
                                      </p:cBhvr>
                                    </p:animEffect>
                                    <p:set>
                                      <p:cBhvr>
                                        <p:cTn id="127" dur="1" fill="hold">
                                          <p:stCondLst>
                                            <p:cond delay="499"/>
                                          </p:stCondLst>
                                        </p:cTn>
                                        <p:tgtEl>
                                          <p:spTgt spid="26"/>
                                        </p:tgtEl>
                                        <p:attrNameLst>
                                          <p:attrName>style.visibility</p:attrName>
                                        </p:attrNameLst>
                                      </p:cBhvr>
                                      <p:to>
                                        <p:strVal val="hidden"/>
                                      </p:to>
                                    </p:set>
                                  </p:childTnLst>
                                </p:cTn>
                              </p:par>
                              <p:par>
                                <p:cTn id="128" presetID="9" presetClass="exit" presetSubtype="0" fill="hold" grpId="1" nodeType="withEffect">
                                  <p:stCondLst>
                                    <p:cond delay="0"/>
                                  </p:stCondLst>
                                  <p:childTnLst>
                                    <p:animEffect transition="out" filter="dissolve">
                                      <p:cBhvr>
                                        <p:cTn id="129" dur="500"/>
                                        <p:tgtEl>
                                          <p:spTgt spid="17"/>
                                        </p:tgtEl>
                                      </p:cBhvr>
                                    </p:animEffect>
                                    <p:set>
                                      <p:cBhvr>
                                        <p:cTn id="130" dur="1" fill="hold">
                                          <p:stCondLst>
                                            <p:cond delay="499"/>
                                          </p:stCondLst>
                                        </p:cTn>
                                        <p:tgtEl>
                                          <p:spTgt spid="17"/>
                                        </p:tgtEl>
                                        <p:attrNameLst>
                                          <p:attrName>style.visibility</p:attrName>
                                        </p:attrNameLst>
                                      </p:cBhvr>
                                      <p:to>
                                        <p:strVal val="hidden"/>
                                      </p:to>
                                    </p:set>
                                  </p:childTnLst>
                                </p:cTn>
                              </p:par>
                            </p:childTnLst>
                          </p:cTn>
                        </p:par>
                        <p:par>
                          <p:cTn id="131" fill="hold">
                            <p:stCondLst>
                              <p:cond delay="2350"/>
                            </p:stCondLst>
                            <p:childTnLst>
                              <p:par>
                                <p:cTn id="132" presetID="1" presetClass="entr" presetSubtype="0" fill="hold" nodeType="afterEffect">
                                  <p:stCondLst>
                                    <p:cond delay="0"/>
                                  </p:stCondLst>
                                  <p:childTnLst>
                                    <p:set>
                                      <p:cBhvr>
                                        <p:cTn id="133" dur="1" fill="hold">
                                          <p:stCondLst>
                                            <p:cond delay="0"/>
                                          </p:stCondLst>
                                        </p:cTn>
                                        <p:tgtEl>
                                          <p:spTgt spid="26"/>
                                        </p:tgtEl>
                                        <p:attrNameLst>
                                          <p:attrName>style.visibility</p:attrName>
                                        </p:attrNameLst>
                                      </p:cBhvr>
                                      <p:to>
                                        <p:strVal val="visible"/>
                                      </p:to>
                                    </p:set>
                                  </p:childTnLst>
                                </p:cTn>
                              </p:par>
                              <p:par>
                                <p:cTn id="134" presetID="1" presetClass="entr" presetSubtype="0" fill="hold" grpId="2" nodeType="withEffect">
                                  <p:stCondLst>
                                    <p:cond delay="0"/>
                                  </p:stCondLst>
                                  <p:childTnLst>
                                    <p:set>
                                      <p:cBhvr>
                                        <p:cTn id="135" dur="1" fill="hold">
                                          <p:stCondLst>
                                            <p:cond delay="0"/>
                                          </p:stCondLst>
                                        </p:cTn>
                                        <p:tgtEl>
                                          <p:spTgt spid="17"/>
                                        </p:tgtEl>
                                        <p:attrNameLst>
                                          <p:attrName>style.visibility</p:attrName>
                                        </p:attrNameLst>
                                      </p:cBhvr>
                                      <p:to>
                                        <p:strVal val="visible"/>
                                      </p:to>
                                    </p:set>
                                  </p:childTnLst>
                                </p:cTn>
                              </p:par>
                            </p:childTnLst>
                          </p:cTn>
                        </p:par>
                        <p:par>
                          <p:cTn id="136" fill="hold">
                            <p:stCondLst>
                              <p:cond delay="2350"/>
                            </p:stCondLst>
                            <p:childTnLst>
                              <p:par>
                                <p:cTn id="137" presetID="9" presetClass="emph" presetSubtype="0" grpId="3" nodeType="afterEffect">
                                  <p:stCondLst>
                                    <p:cond delay="0"/>
                                  </p:stCondLst>
                                  <p:childTnLst>
                                    <p:set>
                                      <p:cBhvr rctx="PPT">
                                        <p:cTn id="138" dur="indefinite"/>
                                        <p:tgtEl>
                                          <p:spTgt spid="17"/>
                                        </p:tgtEl>
                                        <p:attrNameLst>
                                          <p:attrName>style.opacity</p:attrName>
                                        </p:attrNameLst>
                                      </p:cBhvr>
                                      <p:to>
                                        <p:strVal val="0.25"/>
                                      </p:to>
                                    </p:set>
                                    <p:animEffect filter="image" prLst="opacity: 0.25">
                                      <p:cBhvr rctx="IE">
                                        <p:cTn id="139" dur="indefinite"/>
                                        <p:tgtEl>
                                          <p:spTgt spid="17"/>
                                        </p:tgtEl>
                                      </p:cBhvr>
                                    </p:animEffect>
                                  </p:childTnLst>
                                </p:cTn>
                              </p:par>
                              <p:par>
                                <p:cTn id="140" presetID="9" presetClass="emph" presetSubtype="0" nodeType="withEffect">
                                  <p:stCondLst>
                                    <p:cond delay="0"/>
                                  </p:stCondLst>
                                  <p:childTnLst>
                                    <p:set>
                                      <p:cBhvr rctx="PPT">
                                        <p:cTn id="141" dur="indefinite"/>
                                        <p:tgtEl>
                                          <p:spTgt spid="26"/>
                                        </p:tgtEl>
                                        <p:attrNameLst>
                                          <p:attrName>style.opacity</p:attrName>
                                        </p:attrNameLst>
                                      </p:cBhvr>
                                      <p:to>
                                        <p:strVal val="0.25"/>
                                      </p:to>
                                    </p:set>
                                    <p:animEffect filter="image" prLst="opacity: 0.25">
                                      <p:cBhvr rctx="IE">
                                        <p:cTn id="142" dur="indefinite"/>
                                        <p:tgtEl>
                                          <p:spTgt spid="26"/>
                                        </p:tgtEl>
                                      </p:cBhvr>
                                    </p:animEffect>
                                  </p:childTnLst>
                                </p:cTn>
                              </p:par>
                            </p:childTnLst>
                          </p:cTn>
                        </p:par>
                        <p:par>
                          <p:cTn id="143" fill="hold">
                            <p:stCondLst>
                              <p:cond delay="2350"/>
                            </p:stCondLst>
                            <p:childTnLst>
                              <p:par>
                                <p:cTn id="144" presetID="1" presetClass="entr" presetSubtype="0" fill="hold" nodeType="afterEffect">
                                  <p:stCondLst>
                                    <p:cond delay="0"/>
                                  </p:stCondLst>
                                  <p:childTnLst>
                                    <p:set>
                                      <p:cBhvr>
                                        <p:cTn id="145"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animBg="1"/>
      <p:bldP spid="14" grpId="1" animBg="1"/>
      <p:bldP spid="14" grpId="2" animBg="1"/>
      <p:bldP spid="14" grpId="3" animBg="1"/>
      <p:bldP spid="15" grpId="0" animBg="1"/>
      <p:bldP spid="15" grpId="1" animBg="1"/>
      <p:bldP spid="15" grpId="2" animBg="1"/>
      <p:bldP spid="15" grpId="3" animBg="1"/>
      <p:bldP spid="17" grpId="0" animBg="1"/>
      <p:bldP spid="17" grpId="1" animBg="1"/>
      <p:bldP spid="17" grpId="2" animBg="1"/>
      <p:bldP spid="17" grpId="3" animBg="1"/>
      <p:bldP spid="13" grpId="0"/>
      <p:bldP spid="13" grpId="1"/>
      <p:bldP spid="16" grpId="0"/>
      <p:bldP spid="16"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Dangling pointer between regions</a:t>
            </a:r>
            <a:endParaRPr lang="en-US" dirty="0"/>
          </a:p>
        </p:txBody>
      </p:sp>
      <p:sp>
        <p:nvSpPr>
          <p:cNvPr id="4" name="TextBox 4"/>
          <p:cNvSpPr txBox="1">
            <a:spLocks noChangeArrowheads="1"/>
          </p:cNvSpPr>
          <p:nvPr/>
        </p:nvSpPr>
        <p:spPr bwMode="auto">
          <a:xfrm>
            <a:off x="381000" y="4458831"/>
            <a:ext cx="3657600" cy="2246769"/>
          </a:xfrm>
          <a:prstGeom prst="rect">
            <a:avLst/>
          </a:prstGeom>
          <a:noFill/>
          <a:ln w="9525">
            <a:solidFill>
              <a:schemeClr val="accent1"/>
            </a:solidFill>
            <a:miter lim="800000"/>
            <a:headEnd/>
            <a:tailEnd/>
          </a:ln>
        </p:spPr>
        <p:txBody>
          <a:bodyPr wrap="square">
            <a:spAutoFit/>
          </a:bodyPr>
          <a:lstStyle/>
          <a:p>
            <a:r>
              <a:rPr lang="en-US" sz="2000" dirty="0" err="1" smtClean="0">
                <a:solidFill>
                  <a:srgbClr val="0070C0"/>
                </a:solidFill>
              </a:rPr>
              <a:t>foo</a:t>
            </a:r>
            <a:r>
              <a:rPr lang="en-US" sz="2000" dirty="0" smtClean="0">
                <a:solidFill>
                  <a:srgbClr val="0070C0"/>
                </a:solidFill>
              </a:rPr>
              <a:t>(</a:t>
            </a:r>
            <a:r>
              <a:rPr lang="en-US" sz="2000" dirty="0" smtClean="0">
                <a:solidFill>
                  <a:srgbClr val="FF0000"/>
                </a:solidFill>
                <a:latin typeface="Arial" charset="0"/>
                <a:ea typeface="宋体" pitchFamily="2" charset="-122"/>
              </a:rPr>
              <a:t>parent</a:t>
            </a:r>
            <a:r>
              <a:rPr lang="en-US" sz="2000" dirty="0" smtClean="0">
                <a:solidFill>
                  <a:srgbClr val="0070C0"/>
                </a:solidFill>
              </a:rPr>
              <a:t>)</a:t>
            </a:r>
          </a:p>
          <a:p>
            <a:r>
              <a:rPr lang="en-US" sz="2000" dirty="0"/>
              <a:t>{</a:t>
            </a:r>
          </a:p>
          <a:p>
            <a:r>
              <a:rPr lang="en-US" sz="2000" dirty="0" smtClean="0">
                <a:solidFill>
                  <a:srgbClr val="FF0000"/>
                </a:solidFill>
                <a:latin typeface="Arial" charset="0"/>
                <a:ea typeface="宋体" pitchFamily="2" charset="-122"/>
              </a:rPr>
              <a:t>sub</a:t>
            </a:r>
            <a:r>
              <a:rPr lang="en-US" sz="2000" dirty="0" smtClean="0"/>
              <a:t> = </a:t>
            </a:r>
            <a:r>
              <a:rPr lang="en-US" sz="2000" b="1" dirty="0" err="1" smtClean="0"/>
              <a:t>region_create</a:t>
            </a:r>
            <a:r>
              <a:rPr lang="en-US" sz="2000" dirty="0" smtClean="0"/>
              <a:t>(</a:t>
            </a:r>
            <a:r>
              <a:rPr lang="en-US" sz="2000" dirty="0" smtClean="0">
                <a:solidFill>
                  <a:srgbClr val="FF0000"/>
                </a:solidFill>
                <a:latin typeface="Arial" charset="0"/>
                <a:ea typeface="宋体" pitchFamily="2" charset="-122"/>
              </a:rPr>
              <a:t>parent</a:t>
            </a:r>
            <a:r>
              <a:rPr lang="en-US" sz="2000" dirty="0" smtClean="0"/>
              <a:t>);</a:t>
            </a:r>
          </a:p>
          <a:p>
            <a:r>
              <a:rPr lang="en-US" sz="2000" dirty="0" smtClean="0">
                <a:solidFill>
                  <a:srgbClr val="000099"/>
                </a:solidFill>
                <a:latin typeface="Arial" charset="0"/>
                <a:ea typeface="宋体" pitchFamily="2" charset="-122"/>
              </a:rPr>
              <a:t>table</a:t>
            </a:r>
            <a:r>
              <a:rPr lang="en-US" sz="2000" dirty="0" smtClean="0"/>
              <a:t> = </a:t>
            </a:r>
            <a:r>
              <a:rPr lang="en-US" sz="2000" b="1" dirty="0" err="1" smtClean="0"/>
              <a:t>region_alloc</a:t>
            </a:r>
            <a:r>
              <a:rPr lang="en-US" sz="2000" dirty="0" smtClean="0"/>
              <a:t>(</a:t>
            </a:r>
            <a:r>
              <a:rPr lang="en-US" sz="2000" dirty="0" smtClean="0">
                <a:solidFill>
                  <a:srgbClr val="FF0000"/>
                </a:solidFill>
                <a:latin typeface="Arial" charset="0"/>
                <a:ea typeface="宋体" pitchFamily="2" charset="-122"/>
              </a:rPr>
              <a:t>sub</a:t>
            </a:r>
            <a:r>
              <a:rPr lang="en-US" sz="2000" dirty="0" smtClean="0"/>
              <a:t>);</a:t>
            </a:r>
          </a:p>
          <a:p>
            <a:r>
              <a:rPr lang="en-US" sz="2000" dirty="0" err="1">
                <a:solidFill>
                  <a:srgbClr val="000099"/>
                </a:solidFill>
                <a:latin typeface="Arial" charset="0"/>
                <a:ea typeface="宋体" pitchFamily="2" charset="-122"/>
              </a:rPr>
              <a:t>iterater</a:t>
            </a:r>
            <a:r>
              <a:rPr lang="en-US" sz="2000" dirty="0" smtClean="0"/>
              <a:t> = </a:t>
            </a:r>
            <a:r>
              <a:rPr lang="en-US" sz="2000" dirty="0" smtClean="0">
                <a:solidFill>
                  <a:srgbClr val="0070C0"/>
                </a:solidFill>
              </a:rPr>
              <a:t>make(</a:t>
            </a:r>
            <a:r>
              <a:rPr lang="en-US" sz="2000" dirty="0" smtClean="0">
                <a:solidFill>
                  <a:srgbClr val="FF0000"/>
                </a:solidFill>
                <a:latin typeface="Arial" charset="0"/>
                <a:ea typeface="宋体" pitchFamily="2" charset="-122"/>
              </a:rPr>
              <a:t>parent</a:t>
            </a:r>
            <a:r>
              <a:rPr lang="en-US" sz="2000" dirty="0" smtClean="0"/>
              <a:t>, </a:t>
            </a:r>
            <a:r>
              <a:rPr lang="en-US" sz="2000" dirty="0">
                <a:solidFill>
                  <a:srgbClr val="000099"/>
                </a:solidFill>
                <a:latin typeface="Arial" charset="0"/>
                <a:ea typeface="宋体" pitchFamily="2" charset="-122"/>
              </a:rPr>
              <a:t>table</a:t>
            </a:r>
            <a:r>
              <a:rPr lang="en-US" sz="2000" dirty="0">
                <a:solidFill>
                  <a:srgbClr val="0070C0"/>
                </a:solidFill>
              </a:rPr>
              <a:t>)</a:t>
            </a:r>
            <a:r>
              <a:rPr lang="en-US" sz="2000" dirty="0" smtClean="0"/>
              <a:t>;</a:t>
            </a:r>
          </a:p>
          <a:p>
            <a:r>
              <a:rPr lang="en-US" sz="2000" b="1" dirty="0" err="1" smtClean="0"/>
              <a:t>region_destroy</a:t>
            </a:r>
            <a:r>
              <a:rPr lang="en-US" sz="2000" dirty="0" smtClean="0"/>
              <a:t>(</a:t>
            </a:r>
            <a:r>
              <a:rPr lang="en-US" sz="2000" dirty="0" smtClean="0">
                <a:solidFill>
                  <a:srgbClr val="FF0000"/>
                </a:solidFill>
                <a:latin typeface="Arial" charset="0"/>
                <a:ea typeface="宋体" pitchFamily="2" charset="-122"/>
              </a:rPr>
              <a:t>sub</a:t>
            </a:r>
            <a:r>
              <a:rPr lang="en-US" sz="2000" dirty="0" smtClean="0"/>
              <a:t>);</a:t>
            </a:r>
          </a:p>
          <a:p>
            <a:r>
              <a:rPr lang="en-US" sz="2000" dirty="0" smtClean="0"/>
              <a:t>}</a:t>
            </a:r>
          </a:p>
        </p:txBody>
      </p:sp>
      <p:sp>
        <p:nvSpPr>
          <p:cNvPr id="5" name="Content Placeholder 2"/>
          <p:cNvSpPr>
            <a:spLocks noGrp="1"/>
          </p:cNvSpPr>
          <p:nvPr>
            <p:ph idx="1"/>
          </p:nvPr>
        </p:nvSpPr>
        <p:spPr>
          <a:xfrm>
            <a:off x="685800" y="1295400"/>
            <a:ext cx="8229600" cy="1447800"/>
          </a:xfrm>
        </p:spPr>
        <p:txBody>
          <a:bodyPr>
            <a:normAutofit fontScale="92500" lnSpcReduction="10000"/>
          </a:bodyPr>
          <a:lstStyle/>
          <a:p>
            <a:pPr>
              <a:defRPr/>
            </a:pPr>
            <a:r>
              <a:rPr lang="en-US" altLang="zh-CN" dirty="0" smtClean="0"/>
              <a:t>Object can </a:t>
            </a:r>
            <a:r>
              <a:rPr lang="en-US" altLang="zh-CN" b="1" dirty="0" smtClean="0"/>
              <a:t>Access</a:t>
            </a:r>
            <a:r>
              <a:rPr lang="en-US" altLang="zh-CN" dirty="0" smtClean="0"/>
              <a:t> object in another region</a:t>
            </a:r>
          </a:p>
          <a:p>
            <a:pPr>
              <a:defRPr/>
            </a:pPr>
            <a:r>
              <a:rPr lang="en-US" altLang="zh-CN" dirty="0" smtClean="0"/>
              <a:t>When </a:t>
            </a:r>
            <a:r>
              <a:rPr lang="en-US" altLang="zh-CN" dirty="0" err="1" smtClean="0"/>
              <a:t>pointee’s</a:t>
            </a:r>
            <a:r>
              <a:rPr lang="en-US" altLang="zh-CN" dirty="0" smtClean="0"/>
              <a:t> region get destroyed earlier, pointer become </a:t>
            </a:r>
            <a:r>
              <a:rPr lang="en-US" altLang="zh-CN" b="1" i="1" dirty="0" smtClean="0"/>
              <a:t>dangling</a:t>
            </a:r>
          </a:p>
        </p:txBody>
      </p:sp>
      <p:sp>
        <p:nvSpPr>
          <p:cNvPr id="16" name="TextBox 4"/>
          <p:cNvSpPr txBox="1">
            <a:spLocks noChangeArrowheads="1"/>
          </p:cNvSpPr>
          <p:nvPr/>
        </p:nvSpPr>
        <p:spPr bwMode="auto">
          <a:xfrm>
            <a:off x="381000" y="2712184"/>
            <a:ext cx="3657600" cy="1631216"/>
          </a:xfrm>
          <a:prstGeom prst="rect">
            <a:avLst/>
          </a:prstGeom>
          <a:noFill/>
          <a:ln w="9525">
            <a:solidFill>
              <a:schemeClr val="accent1"/>
            </a:solidFill>
            <a:miter lim="800000"/>
            <a:headEnd/>
            <a:tailEnd/>
          </a:ln>
        </p:spPr>
        <p:txBody>
          <a:bodyPr wrap="square">
            <a:spAutoFit/>
          </a:bodyPr>
          <a:lstStyle/>
          <a:p>
            <a:r>
              <a:rPr lang="en-US" sz="2000" dirty="0" smtClean="0">
                <a:solidFill>
                  <a:srgbClr val="0070C0"/>
                </a:solidFill>
              </a:rPr>
              <a:t>make(</a:t>
            </a:r>
            <a:r>
              <a:rPr lang="en-US" sz="2000" dirty="0" smtClean="0">
                <a:solidFill>
                  <a:srgbClr val="FF0000"/>
                </a:solidFill>
                <a:latin typeface="Arial" charset="0"/>
                <a:ea typeface="宋体" pitchFamily="2" charset="-122"/>
              </a:rPr>
              <a:t>r</a:t>
            </a:r>
            <a:r>
              <a:rPr lang="en-US" sz="2000" dirty="0" smtClean="0"/>
              <a:t>, </a:t>
            </a:r>
            <a:r>
              <a:rPr lang="en-US" sz="2000" dirty="0" smtClean="0">
                <a:solidFill>
                  <a:srgbClr val="000099"/>
                </a:solidFill>
                <a:latin typeface="Arial" charset="0"/>
                <a:ea typeface="宋体" pitchFamily="2" charset="-122"/>
              </a:rPr>
              <a:t>table</a:t>
            </a:r>
            <a:r>
              <a:rPr lang="en-US" sz="2000" dirty="0" smtClean="0">
                <a:solidFill>
                  <a:srgbClr val="0070C0"/>
                </a:solidFill>
              </a:rPr>
              <a:t>)</a:t>
            </a:r>
          </a:p>
          <a:p>
            <a:r>
              <a:rPr lang="en-US" sz="2000" dirty="0"/>
              <a:t>{</a:t>
            </a:r>
          </a:p>
          <a:p>
            <a:r>
              <a:rPr lang="en-US" sz="2000" dirty="0" err="1" smtClean="0">
                <a:solidFill>
                  <a:srgbClr val="000099"/>
                </a:solidFill>
                <a:latin typeface="Arial" charset="0"/>
                <a:ea typeface="宋体" pitchFamily="2" charset="-122"/>
              </a:rPr>
              <a:t>iterator</a:t>
            </a:r>
            <a:r>
              <a:rPr lang="en-US" sz="2000" dirty="0" smtClean="0"/>
              <a:t> = </a:t>
            </a:r>
            <a:r>
              <a:rPr lang="en-US" sz="2000" b="1" dirty="0" err="1" smtClean="0"/>
              <a:t>region_alloc</a:t>
            </a:r>
            <a:r>
              <a:rPr lang="en-US" sz="2000" dirty="0" smtClean="0"/>
              <a:t>(</a:t>
            </a:r>
            <a:r>
              <a:rPr lang="en-US" sz="2000" dirty="0" smtClean="0">
                <a:solidFill>
                  <a:srgbClr val="FF0000"/>
                </a:solidFill>
                <a:latin typeface="Arial" charset="0"/>
                <a:ea typeface="宋体" pitchFamily="2" charset="-122"/>
              </a:rPr>
              <a:t>r</a:t>
            </a:r>
            <a:r>
              <a:rPr lang="en-US" sz="2000" dirty="0" smtClean="0"/>
              <a:t>);</a:t>
            </a:r>
          </a:p>
          <a:p>
            <a:r>
              <a:rPr lang="en-US" altLang="zh-CN" sz="2000" dirty="0" err="1">
                <a:solidFill>
                  <a:srgbClr val="000099"/>
                </a:solidFill>
                <a:latin typeface="Arial" charset="0"/>
                <a:ea typeface="宋体" pitchFamily="2" charset="-122"/>
              </a:rPr>
              <a:t>iterator</a:t>
            </a:r>
            <a:r>
              <a:rPr lang="en-US" altLang="zh-CN" sz="2000" dirty="0" err="1" smtClean="0">
                <a:solidFill>
                  <a:srgbClr val="339933"/>
                </a:solidFill>
                <a:latin typeface="Arial" charset="0"/>
                <a:ea typeface="宋体" pitchFamily="2" charset="-122"/>
              </a:rPr>
              <a:t>.f</a:t>
            </a:r>
            <a:r>
              <a:rPr lang="en-US" sz="2000" dirty="0" smtClean="0"/>
              <a:t> = </a:t>
            </a:r>
            <a:r>
              <a:rPr lang="en-US" sz="2000" dirty="0" smtClean="0">
                <a:solidFill>
                  <a:srgbClr val="000099"/>
                </a:solidFill>
                <a:latin typeface="Arial" charset="0"/>
                <a:ea typeface="宋体" pitchFamily="2" charset="-122"/>
              </a:rPr>
              <a:t>table</a:t>
            </a:r>
            <a:r>
              <a:rPr lang="en-US" sz="2000" dirty="0" smtClean="0"/>
              <a:t>;</a:t>
            </a:r>
          </a:p>
          <a:p>
            <a:r>
              <a:rPr lang="en-US" sz="2000" dirty="0" smtClean="0"/>
              <a:t>}</a:t>
            </a:r>
          </a:p>
        </p:txBody>
      </p:sp>
      <p:sp>
        <p:nvSpPr>
          <p:cNvPr id="20" name="Rectangle 19"/>
          <p:cNvSpPr/>
          <p:nvPr/>
        </p:nvSpPr>
        <p:spPr>
          <a:xfrm>
            <a:off x="7330440" y="4485382"/>
            <a:ext cx="1478738" cy="1077218"/>
          </a:xfrm>
          <a:prstGeom prst="rect">
            <a:avLst/>
          </a:prstGeom>
        </p:spPr>
        <p:txBody>
          <a:bodyPr wrap="none">
            <a:spAutoFit/>
          </a:bodyPr>
          <a:lstStyle/>
          <a:p>
            <a:r>
              <a:rPr lang="en-US" altLang="zh-CN" sz="3200" b="1" dirty="0" smtClean="0"/>
              <a:t>Access</a:t>
            </a:r>
          </a:p>
          <a:p>
            <a:r>
              <a:rPr lang="en-US" altLang="zh-CN" sz="3200" dirty="0" smtClean="0"/>
              <a:t>relation</a:t>
            </a:r>
            <a:endParaRPr lang="en-US" altLang="zh-CN" sz="3200" dirty="0"/>
          </a:p>
        </p:txBody>
      </p:sp>
      <p:sp>
        <p:nvSpPr>
          <p:cNvPr id="21" name="Rectangle 20"/>
          <p:cNvSpPr/>
          <p:nvPr/>
        </p:nvSpPr>
        <p:spPr>
          <a:xfrm>
            <a:off x="4876800" y="3657600"/>
            <a:ext cx="914400"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smtClean="0">
                <a:solidFill>
                  <a:srgbClr val="FF0000"/>
                </a:solidFill>
              </a:rPr>
              <a:t>parent</a:t>
            </a:r>
            <a:endParaRPr lang="en-US" sz="2000" dirty="0"/>
          </a:p>
        </p:txBody>
      </p:sp>
      <p:cxnSp>
        <p:nvCxnSpPr>
          <p:cNvPr id="24" name="Straight Arrow Connector 23"/>
          <p:cNvCxnSpPr>
            <a:cxnSpLocks noChangeShapeType="1"/>
            <a:stCxn id="41" idx="0"/>
            <a:endCxn id="21" idx="2"/>
          </p:cNvCxnSpPr>
          <p:nvPr/>
        </p:nvCxnSpPr>
        <p:spPr bwMode="auto">
          <a:xfrm rot="5400000" flipH="1" flipV="1">
            <a:off x="4394076" y="5121729"/>
            <a:ext cx="1879848" cy="1588"/>
          </a:xfrm>
          <a:prstGeom prst="straightConnector1">
            <a:avLst/>
          </a:prstGeom>
          <a:noFill/>
          <a:ln w="15875" algn="ctr">
            <a:solidFill>
              <a:srgbClr val="FF0000"/>
            </a:solidFill>
            <a:round/>
            <a:headEnd/>
            <a:tailEnd type="arrow" w="med" len="med"/>
          </a:ln>
        </p:spPr>
      </p:cxnSp>
      <p:sp>
        <p:nvSpPr>
          <p:cNvPr id="28" name="Oval 27"/>
          <p:cNvSpPr/>
          <p:nvPr/>
        </p:nvSpPr>
        <p:spPr>
          <a:xfrm>
            <a:off x="7239000" y="3603170"/>
            <a:ext cx="15240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err="1" smtClean="0">
                <a:solidFill>
                  <a:srgbClr val="000099"/>
                </a:solidFill>
              </a:rPr>
              <a:t>iterator</a:t>
            </a:r>
            <a:endParaRPr lang="en-US" sz="2000" dirty="0"/>
          </a:p>
        </p:txBody>
      </p:sp>
      <p:sp>
        <p:nvSpPr>
          <p:cNvPr id="38" name="Oval 37"/>
          <p:cNvSpPr/>
          <p:nvPr/>
        </p:nvSpPr>
        <p:spPr>
          <a:xfrm>
            <a:off x="7239000" y="6019800"/>
            <a:ext cx="15240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smtClean="0">
                <a:solidFill>
                  <a:srgbClr val="000099"/>
                </a:solidFill>
              </a:rPr>
              <a:t>table</a:t>
            </a:r>
            <a:endParaRPr lang="en-US" sz="2000" dirty="0"/>
          </a:p>
        </p:txBody>
      </p:sp>
      <p:sp>
        <p:nvSpPr>
          <p:cNvPr id="41" name="Rectangle 40"/>
          <p:cNvSpPr/>
          <p:nvPr/>
        </p:nvSpPr>
        <p:spPr>
          <a:xfrm>
            <a:off x="4876800" y="6061653"/>
            <a:ext cx="914400"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smtClean="0">
                <a:solidFill>
                  <a:srgbClr val="FF0000"/>
                </a:solidFill>
              </a:rPr>
              <a:t>sub</a:t>
            </a:r>
            <a:endParaRPr lang="en-US" sz="2000" dirty="0"/>
          </a:p>
        </p:txBody>
      </p:sp>
      <p:cxnSp>
        <p:nvCxnSpPr>
          <p:cNvPr id="45" name="Straight Arrow Connector 44"/>
          <p:cNvCxnSpPr>
            <a:cxnSpLocks noChangeShapeType="1"/>
            <a:stCxn id="28" idx="4"/>
            <a:endCxn id="38" idx="0"/>
          </p:cNvCxnSpPr>
          <p:nvPr/>
        </p:nvCxnSpPr>
        <p:spPr bwMode="auto">
          <a:xfrm rot="5400000">
            <a:off x="7097485" y="5116285"/>
            <a:ext cx="1807030" cy="1588"/>
          </a:xfrm>
          <a:prstGeom prst="straightConnector1">
            <a:avLst/>
          </a:prstGeom>
          <a:noFill/>
          <a:ln w="31750" cmpd="dbl" algn="ctr">
            <a:solidFill>
              <a:srgbClr val="339933"/>
            </a:solidFill>
            <a:round/>
            <a:headEnd type="none"/>
            <a:tailEnd type="triangle" w="lg" len="lg"/>
          </a:ln>
        </p:spPr>
      </p:cxnSp>
      <p:sp>
        <p:nvSpPr>
          <p:cNvPr id="48" name="&quot;No&quot; Symbol 47"/>
          <p:cNvSpPr/>
          <p:nvPr/>
        </p:nvSpPr>
        <p:spPr>
          <a:xfrm>
            <a:off x="7620000" y="4648200"/>
            <a:ext cx="804863" cy="804863"/>
          </a:xfrm>
          <a:prstGeom prst="noSmoking">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cxnSp>
        <p:nvCxnSpPr>
          <p:cNvPr id="30" name="Straight Arrow Connector 29"/>
          <p:cNvCxnSpPr>
            <a:stCxn id="28" idx="2"/>
            <a:endCxn id="21" idx="3"/>
          </p:cNvCxnSpPr>
          <p:nvPr/>
        </p:nvCxnSpPr>
        <p:spPr>
          <a:xfrm rot="10800000" flipV="1">
            <a:off x="5791200" y="3907969"/>
            <a:ext cx="1447800" cy="11733"/>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38" idx="2"/>
            <a:endCxn id="41" idx="3"/>
          </p:cNvCxnSpPr>
          <p:nvPr/>
        </p:nvCxnSpPr>
        <p:spPr>
          <a:xfrm rot="10800000">
            <a:off x="5791200" y="6323756"/>
            <a:ext cx="1447800" cy="844"/>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sp>
        <p:nvSpPr>
          <p:cNvPr id="47" name="Rectangle 19"/>
          <p:cNvSpPr/>
          <p:nvPr/>
        </p:nvSpPr>
        <p:spPr>
          <a:xfrm>
            <a:off x="5943600" y="4485382"/>
            <a:ext cx="1673856" cy="1077218"/>
          </a:xfrm>
          <a:prstGeom prst="rect">
            <a:avLst/>
          </a:prstGeom>
        </p:spPr>
        <p:txBody>
          <a:bodyPr wrap="none">
            <a:spAutoFit/>
          </a:bodyPr>
          <a:lstStyle/>
          <a:p>
            <a:r>
              <a:rPr lang="en-US" altLang="zh-CN" sz="3200" b="1" dirty="0" smtClean="0"/>
              <a:t>Dangling</a:t>
            </a:r>
          </a:p>
          <a:p>
            <a:r>
              <a:rPr lang="en-US" altLang="zh-CN" sz="3200" dirty="0" smtClean="0"/>
              <a:t>pointer</a:t>
            </a:r>
            <a:endParaRPr lang="en-US" altLang="zh-CN" sz="3200" dirty="0"/>
          </a:p>
        </p:txBody>
      </p:sp>
    </p:spTree>
    <p:custDataLst>
      <p:tags r:id="rId1"/>
    </p:custDataLst>
  </p:cSld>
  <p:clrMapOvr>
    <a:masterClrMapping/>
  </p:clrMapOvr>
  <p:transition advTm="5031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lt">
                                    <p:tmAbs val="0"/>
                                  </p:iterate>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par>
                          <p:cTn id="7" fill="hold">
                            <p:stCondLst>
                              <p:cond delay="0"/>
                            </p:stCondLst>
                            <p:childTnLst>
                              <p:par>
                                <p:cTn id="8" presetID="34" presetClass="emph" presetSubtype="0" fill="hold" nodeType="afterEffect">
                                  <p:stCondLst>
                                    <p:cond delay="0"/>
                                  </p:stCondLst>
                                  <p:iterate type="lt">
                                    <p:tmPct val="10000"/>
                                  </p:iterate>
                                  <p:childTnLst>
                                    <p:animMotion origin="layout" path="M 0.0 0.0 L 0.0 -0.07213" pathEditMode="relative" ptsTypes="">
                                      <p:cBhvr>
                                        <p:cTn id="9" dur="250" accel="50000" decel="50000" autoRev="1" fill="hold">
                                          <p:stCondLst>
                                            <p:cond delay="0"/>
                                          </p:stCondLst>
                                        </p:cTn>
                                        <p:tgtEl>
                                          <p:spTgt spid="4">
                                            <p:txEl>
                                              <p:pRg st="3" end="3"/>
                                            </p:txEl>
                                          </p:spTgt>
                                        </p:tgtEl>
                                        <p:attrNameLst>
                                          <p:attrName>ppt_x</p:attrName>
                                          <p:attrName>ppt_y</p:attrName>
                                        </p:attrNameLst>
                                      </p:cBhvr>
                                    </p:animMotion>
                                    <p:animRot by="1500000">
                                      <p:cBhvr>
                                        <p:cTn id="10" dur="125" fill="hold">
                                          <p:stCondLst>
                                            <p:cond delay="0"/>
                                          </p:stCondLst>
                                        </p:cTn>
                                        <p:tgtEl>
                                          <p:spTgt spid="4">
                                            <p:txEl>
                                              <p:pRg st="3" end="3"/>
                                            </p:txEl>
                                          </p:spTgt>
                                        </p:tgtEl>
                                        <p:attrNameLst>
                                          <p:attrName>r</p:attrName>
                                        </p:attrNameLst>
                                      </p:cBhvr>
                                    </p:animRot>
                                    <p:animRot by="-1500000">
                                      <p:cBhvr>
                                        <p:cTn id="11" dur="125" fill="hold">
                                          <p:stCondLst>
                                            <p:cond delay="125"/>
                                          </p:stCondLst>
                                        </p:cTn>
                                        <p:tgtEl>
                                          <p:spTgt spid="4">
                                            <p:txEl>
                                              <p:pRg st="3" end="3"/>
                                            </p:txEl>
                                          </p:spTgt>
                                        </p:tgtEl>
                                        <p:attrNameLst>
                                          <p:attrName>r</p:attrName>
                                        </p:attrNameLst>
                                      </p:cBhvr>
                                    </p:animRot>
                                    <p:animRot by="-1500000">
                                      <p:cBhvr>
                                        <p:cTn id="12" dur="125" fill="hold">
                                          <p:stCondLst>
                                            <p:cond delay="250"/>
                                          </p:stCondLst>
                                        </p:cTn>
                                        <p:tgtEl>
                                          <p:spTgt spid="4">
                                            <p:txEl>
                                              <p:pRg st="3" end="3"/>
                                            </p:txEl>
                                          </p:spTgt>
                                        </p:tgtEl>
                                        <p:attrNameLst>
                                          <p:attrName>r</p:attrName>
                                        </p:attrNameLst>
                                      </p:cBhvr>
                                    </p:animRot>
                                    <p:animRot by="1500000">
                                      <p:cBhvr>
                                        <p:cTn id="13" dur="125" fill="hold">
                                          <p:stCondLst>
                                            <p:cond delay="375"/>
                                          </p:stCondLst>
                                        </p:cTn>
                                        <p:tgtEl>
                                          <p:spTgt spid="4">
                                            <p:txEl>
                                              <p:pRg st="3" end="3"/>
                                            </p:txEl>
                                          </p:spTgt>
                                        </p:tgtEl>
                                        <p:attrNameLst>
                                          <p:attrName>r</p:attrName>
                                        </p:attrNameLst>
                                      </p:cBhvr>
                                    </p:animRot>
                                  </p:childTnLst>
                                </p:cTn>
                              </p:par>
                            </p:childTnLst>
                          </p:cTn>
                        </p:par>
                        <p:par>
                          <p:cTn id="14" fill="hold">
                            <p:stCondLst>
                              <p:cond delay="1650"/>
                            </p:stCondLst>
                            <p:childTnLst>
                              <p:par>
                                <p:cTn id="15" presetID="1"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16">
                                            <p:bg/>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6">
                                            <p:txEl>
                                              <p:pRg st="0" end="0"/>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6">
                                            <p:txEl>
                                              <p:pRg st="1" end="1"/>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6">
                                            <p:txEl>
                                              <p:pRg st="4" end="4"/>
                                            </p:txEl>
                                          </p:spTgt>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nodeType="afterEffect">
                                  <p:stCondLst>
                                    <p:cond delay="0"/>
                                  </p:stCondLst>
                                  <p:iterate type="lt">
                                    <p:tmAbs val="0"/>
                                  </p:iterate>
                                  <p:childTnLst>
                                    <p:set>
                                      <p:cBhvr>
                                        <p:cTn id="34" dur="1" fill="hold">
                                          <p:stCondLst>
                                            <p:cond delay="0"/>
                                          </p:stCondLst>
                                        </p:cTn>
                                        <p:tgtEl>
                                          <p:spTgt spid="16">
                                            <p:txEl>
                                              <p:pRg st="2" end="2"/>
                                            </p:txEl>
                                          </p:spTgt>
                                        </p:tgtEl>
                                        <p:attrNameLst>
                                          <p:attrName>style.visibility</p:attrName>
                                        </p:attrNameLst>
                                      </p:cBhvr>
                                      <p:to>
                                        <p:strVal val="visible"/>
                                      </p:to>
                                    </p:set>
                                  </p:childTnLst>
                                </p:cTn>
                              </p:par>
                            </p:childTnLst>
                          </p:cTn>
                        </p:par>
                        <p:par>
                          <p:cTn id="35" fill="hold">
                            <p:stCondLst>
                              <p:cond delay="0"/>
                            </p:stCondLst>
                            <p:childTnLst>
                              <p:par>
                                <p:cTn id="36" presetID="34" presetClass="emph" presetSubtype="0" fill="hold" nodeType="afterEffect">
                                  <p:stCondLst>
                                    <p:cond delay="0"/>
                                  </p:stCondLst>
                                  <p:iterate type="lt">
                                    <p:tmPct val="10000"/>
                                  </p:iterate>
                                  <p:childTnLst>
                                    <p:animMotion origin="layout" path="M 0.0 0.0 L 0.0 -0.07213" pathEditMode="relative" ptsTypes="">
                                      <p:cBhvr>
                                        <p:cTn id="37" dur="250" accel="50000" decel="50000" autoRev="1" fill="hold">
                                          <p:stCondLst>
                                            <p:cond delay="0"/>
                                          </p:stCondLst>
                                        </p:cTn>
                                        <p:tgtEl>
                                          <p:spTgt spid="16">
                                            <p:txEl>
                                              <p:pRg st="2" end="2"/>
                                            </p:txEl>
                                          </p:spTgt>
                                        </p:tgtEl>
                                        <p:attrNameLst>
                                          <p:attrName>ppt_x</p:attrName>
                                          <p:attrName>ppt_y</p:attrName>
                                        </p:attrNameLst>
                                      </p:cBhvr>
                                    </p:animMotion>
                                    <p:animRot by="1500000">
                                      <p:cBhvr>
                                        <p:cTn id="38" dur="125" fill="hold">
                                          <p:stCondLst>
                                            <p:cond delay="0"/>
                                          </p:stCondLst>
                                        </p:cTn>
                                        <p:tgtEl>
                                          <p:spTgt spid="16">
                                            <p:txEl>
                                              <p:pRg st="2" end="2"/>
                                            </p:txEl>
                                          </p:spTgt>
                                        </p:tgtEl>
                                        <p:attrNameLst>
                                          <p:attrName>r</p:attrName>
                                        </p:attrNameLst>
                                      </p:cBhvr>
                                    </p:animRot>
                                    <p:animRot by="-1500000">
                                      <p:cBhvr>
                                        <p:cTn id="39" dur="125" fill="hold">
                                          <p:stCondLst>
                                            <p:cond delay="125"/>
                                          </p:stCondLst>
                                        </p:cTn>
                                        <p:tgtEl>
                                          <p:spTgt spid="16">
                                            <p:txEl>
                                              <p:pRg st="2" end="2"/>
                                            </p:txEl>
                                          </p:spTgt>
                                        </p:tgtEl>
                                        <p:attrNameLst>
                                          <p:attrName>r</p:attrName>
                                        </p:attrNameLst>
                                      </p:cBhvr>
                                    </p:animRot>
                                    <p:animRot by="-1500000">
                                      <p:cBhvr>
                                        <p:cTn id="40" dur="125" fill="hold">
                                          <p:stCondLst>
                                            <p:cond delay="250"/>
                                          </p:stCondLst>
                                        </p:cTn>
                                        <p:tgtEl>
                                          <p:spTgt spid="16">
                                            <p:txEl>
                                              <p:pRg st="2" end="2"/>
                                            </p:txEl>
                                          </p:spTgt>
                                        </p:tgtEl>
                                        <p:attrNameLst>
                                          <p:attrName>r</p:attrName>
                                        </p:attrNameLst>
                                      </p:cBhvr>
                                    </p:animRot>
                                    <p:animRot by="1500000">
                                      <p:cBhvr>
                                        <p:cTn id="41" dur="125" fill="hold">
                                          <p:stCondLst>
                                            <p:cond delay="375"/>
                                          </p:stCondLst>
                                        </p:cTn>
                                        <p:tgtEl>
                                          <p:spTgt spid="16">
                                            <p:txEl>
                                              <p:pRg st="2" end="2"/>
                                            </p:txEl>
                                          </p:spTgt>
                                        </p:tgtEl>
                                        <p:attrNameLst>
                                          <p:attrName>r</p:attrName>
                                        </p:attrNameLst>
                                      </p:cBhvr>
                                    </p:animRot>
                                  </p:childTnLst>
                                </p:cTn>
                              </p:par>
                            </p:childTnLst>
                          </p:cTn>
                        </p:par>
                        <p:par>
                          <p:cTn id="42" fill="hold">
                            <p:stCondLst>
                              <p:cond delay="1700"/>
                            </p:stCondLst>
                            <p:childTnLst>
                              <p:par>
                                <p:cTn id="43" presetID="1" presetClass="entr" presetSubtype="0"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iterate type="lt">
                                    <p:tmAbs val="0"/>
                                  </p:iterate>
                                  <p:childTnLst>
                                    <p:set>
                                      <p:cBhvr>
                                        <p:cTn id="50" dur="1" fill="hold">
                                          <p:stCondLst>
                                            <p:cond delay="0"/>
                                          </p:stCondLst>
                                        </p:cTn>
                                        <p:tgtEl>
                                          <p:spTgt spid="16">
                                            <p:txEl>
                                              <p:pRg st="3" end="3"/>
                                            </p:txEl>
                                          </p:spTgt>
                                        </p:tgtEl>
                                        <p:attrNameLst>
                                          <p:attrName>style.visibility</p:attrName>
                                        </p:attrNameLst>
                                      </p:cBhvr>
                                      <p:to>
                                        <p:strVal val="visible"/>
                                      </p:to>
                                    </p:set>
                                  </p:childTnLst>
                                </p:cTn>
                              </p:par>
                            </p:childTnLst>
                          </p:cTn>
                        </p:par>
                        <p:par>
                          <p:cTn id="51" fill="hold">
                            <p:stCondLst>
                              <p:cond delay="0"/>
                            </p:stCondLst>
                            <p:childTnLst>
                              <p:par>
                                <p:cTn id="52" presetID="34" presetClass="emph" presetSubtype="0" fill="hold" nodeType="afterEffect">
                                  <p:stCondLst>
                                    <p:cond delay="0"/>
                                  </p:stCondLst>
                                  <p:iterate type="lt">
                                    <p:tmPct val="10000"/>
                                  </p:iterate>
                                  <p:childTnLst>
                                    <p:animMotion origin="layout" path="M 0.0 0.0 L 0.0 -0.07213" pathEditMode="relative" ptsTypes="">
                                      <p:cBhvr>
                                        <p:cTn id="53" dur="250" accel="50000" decel="50000" autoRev="1" fill="hold">
                                          <p:stCondLst>
                                            <p:cond delay="0"/>
                                          </p:stCondLst>
                                        </p:cTn>
                                        <p:tgtEl>
                                          <p:spTgt spid="16">
                                            <p:txEl>
                                              <p:pRg st="3" end="3"/>
                                            </p:txEl>
                                          </p:spTgt>
                                        </p:tgtEl>
                                        <p:attrNameLst>
                                          <p:attrName>ppt_x</p:attrName>
                                          <p:attrName>ppt_y</p:attrName>
                                        </p:attrNameLst>
                                      </p:cBhvr>
                                    </p:animMotion>
                                    <p:animRot by="1500000">
                                      <p:cBhvr>
                                        <p:cTn id="54" dur="125" fill="hold">
                                          <p:stCondLst>
                                            <p:cond delay="0"/>
                                          </p:stCondLst>
                                        </p:cTn>
                                        <p:tgtEl>
                                          <p:spTgt spid="16">
                                            <p:txEl>
                                              <p:pRg st="3" end="3"/>
                                            </p:txEl>
                                          </p:spTgt>
                                        </p:tgtEl>
                                        <p:attrNameLst>
                                          <p:attrName>r</p:attrName>
                                        </p:attrNameLst>
                                      </p:cBhvr>
                                    </p:animRot>
                                    <p:animRot by="-1500000">
                                      <p:cBhvr>
                                        <p:cTn id="55" dur="125" fill="hold">
                                          <p:stCondLst>
                                            <p:cond delay="125"/>
                                          </p:stCondLst>
                                        </p:cTn>
                                        <p:tgtEl>
                                          <p:spTgt spid="16">
                                            <p:txEl>
                                              <p:pRg st="3" end="3"/>
                                            </p:txEl>
                                          </p:spTgt>
                                        </p:tgtEl>
                                        <p:attrNameLst>
                                          <p:attrName>r</p:attrName>
                                        </p:attrNameLst>
                                      </p:cBhvr>
                                    </p:animRot>
                                    <p:animRot by="-1500000">
                                      <p:cBhvr>
                                        <p:cTn id="56" dur="125" fill="hold">
                                          <p:stCondLst>
                                            <p:cond delay="250"/>
                                          </p:stCondLst>
                                        </p:cTn>
                                        <p:tgtEl>
                                          <p:spTgt spid="16">
                                            <p:txEl>
                                              <p:pRg st="3" end="3"/>
                                            </p:txEl>
                                          </p:spTgt>
                                        </p:tgtEl>
                                        <p:attrNameLst>
                                          <p:attrName>r</p:attrName>
                                        </p:attrNameLst>
                                      </p:cBhvr>
                                    </p:animRot>
                                    <p:animRot by="1500000">
                                      <p:cBhvr>
                                        <p:cTn id="57" dur="125" fill="hold">
                                          <p:stCondLst>
                                            <p:cond delay="375"/>
                                          </p:stCondLst>
                                        </p:cTn>
                                        <p:tgtEl>
                                          <p:spTgt spid="16">
                                            <p:txEl>
                                              <p:pRg st="3" end="3"/>
                                            </p:txEl>
                                          </p:spTgt>
                                        </p:tgtEl>
                                        <p:attrNameLst>
                                          <p:attrName>r</p:attrName>
                                        </p:attrNameLst>
                                      </p:cBhvr>
                                    </p:animRot>
                                  </p:childTnLst>
                                </p:cTn>
                              </p:par>
                            </p:childTnLst>
                          </p:cTn>
                        </p:par>
                        <p:par>
                          <p:cTn id="58" fill="hold">
                            <p:stCondLst>
                              <p:cond delay="1300"/>
                            </p:stCondLst>
                            <p:childTnLst>
                              <p:par>
                                <p:cTn id="59" presetID="22" presetClass="entr" presetSubtype="1" fill="hold"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wipe(up)">
                                      <p:cBhvr>
                                        <p:cTn id="61" dur="500"/>
                                        <p:tgtEl>
                                          <p:spTgt spid="45"/>
                                        </p:tgtEl>
                                      </p:cBhvr>
                                    </p:animEffect>
                                  </p:childTnLst>
                                </p:cTn>
                              </p:par>
                            </p:childTnLst>
                          </p:cTn>
                        </p:par>
                        <p:par>
                          <p:cTn id="62" fill="hold">
                            <p:stCondLst>
                              <p:cond delay="1800"/>
                            </p:stCondLst>
                            <p:childTnLst>
                              <p:par>
                                <p:cTn id="63" presetID="1" presetClass="entr" presetSubtype="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childTnLst>
                                </p:cTn>
                              </p:par>
                            </p:childTnLst>
                          </p:cTn>
                        </p:par>
                        <p:par>
                          <p:cTn id="65" fill="hold">
                            <p:stCondLst>
                              <p:cond delay="1800"/>
                            </p:stCondLst>
                            <p:childTnLst>
                              <p:par>
                                <p:cTn id="66" presetID="26" presetClass="emph" presetSubtype="0" fill="hold" grpId="1" nodeType="afterEffect">
                                  <p:stCondLst>
                                    <p:cond delay="0"/>
                                  </p:stCondLst>
                                  <p:childTnLst>
                                    <p:animEffect transition="out" filter="fade">
                                      <p:cBhvr>
                                        <p:cTn id="67" dur="500" tmFilter="0, 0; .2, .5; .8, .5; 1, 0"/>
                                        <p:tgtEl>
                                          <p:spTgt spid="20"/>
                                        </p:tgtEl>
                                      </p:cBhvr>
                                    </p:animEffect>
                                    <p:animScale>
                                      <p:cBhvr>
                                        <p:cTn id="68" dur="250" autoRev="1" fill="hold"/>
                                        <p:tgtEl>
                                          <p:spTgt spid="20"/>
                                        </p:tgtEl>
                                      </p:cBhvr>
                                      <p:by x="105000" y="105000"/>
                                    </p:animScale>
                                  </p:childTnLst>
                                </p:cTn>
                              </p:par>
                            </p:childTnLst>
                          </p:cTn>
                        </p:par>
                        <p:par>
                          <p:cTn id="69" fill="hold">
                            <p:stCondLst>
                              <p:cond delay="2300"/>
                            </p:stCondLst>
                            <p:childTnLst>
                              <p:par>
                                <p:cTn id="70" presetID="1" presetClass="entr" presetSubtype="0" fill="hold" grpId="0" nodeType="afterEffect">
                                  <p:stCondLst>
                                    <p:cond delay="0"/>
                                  </p:stCondLst>
                                  <p:childTnLst>
                                    <p:set>
                                      <p:cBhvr>
                                        <p:cTn id="71"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iterate type="lt">
                                    <p:tmAbs val="0"/>
                                  </p:iterate>
                                  <p:childTnLst>
                                    <p:set>
                                      <p:cBhvr>
                                        <p:cTn id="75" dur="1" fill="hold">
                                          <p:stCondLst>
                                            <p:cond delay="0"/>
                                          </p:stCondLst>
                                        </p:cTn>
                                        <p:tgtEl>
                                          <p:spTgt spid="4">
                                            <p:txEl>
                                              <p:pRg st="5" end="5"/>
                                            </p:txEl>
                                          </p:spTgt>
                                        </p:tgtEl>
                                        <p:attrNameLst>
                                          <p:attrName>style.visibility</p:attrName>
                                        </p:attrNameLst>
                                      </p:cBhvr>
                                      <p:to>
                                        <p:strVal val="visible"/>
                                      </p:to>
                                    </p:set>
                                  </p:childTnLst>
                                </p:cTn>
                              </p:par>
                            </p:childTnLst>
                          </p:cTn>
                        </p:par>
                        <p:par>
                          <p:cTn id="76" fill="hold">
                            <p:stCondLst>
                              <p:cond delay="0"/>
                            </p:stCondLst>
                            <p:childTnLst>
                              <p:par>
                                <p:cTn id="77" presetID="34" presetClass="emph" presetSubtype="0" fill="hold" nodeType="afterEffect">
                                  <p:stCondLst>
                                    <p:cond delay="0"/>
                                  </p:stCondLst>
                                  <p:iterate type="lt">
                                    <p:tmPct val="10000"/>
                                  </p:iterate>
                                  <p:childTnLst>
                                    <p:animMotion origin="layout" path="M 0.0 0.0 L 0.0 -0.07213" pathEditMode="relative" ptsTypes="">
                                      <p:cBhvr>
                                        <p:cTn id="78" dur="250" accel="50000" decel="50000" autoRev="1" fill="hold">
                                          <p:stCondLst>
                                            <p:cond delay="0"/>
                                          </p:stCondLst>
                                        </p:cTn>
                                        <p:tgtEl>
                                          <p:spTgt spid="4">
                                            <p:txEl>
                                              <p:pRg st="5" end="5"/>
                                            </p:txEl>
                                          </p:spTgt>
                                        </p:tgtEl>
                                        <p:attrNameLst>
                                          <p:attrName>ppt_x</p:attrName>
                                          <p:attrName>ppt_y</p:attrName>
                                        </p:attrNameLst>
                                      </p:cBhvr>
                                    </p:animMotion>
                                    <p:animRot by="1500000">
                                      <p:cBhvr>
                                        <p:cTn id="79" dur="125" fill="hold">
                                          <p:stCondLst>
                                            <p:cond delay="0"/>
                                          </p:stCondLst>
                                        </p:cTn>
                                        <p:tgtEl>
                                          <p:spTgt spid="4">
                                            <p:txEl>
                                              <p:pRg st="5" end="5"/>
                                            </p:txEl>
                                          </p:spTgt>
                                        </p:tgtEl>
                                        <p:attrNameLst>
                                          <p:attrName>r</p:attrName>
                                        </p:attrNameLst>
                                      </p:cBhvr>
                                    </p:animRot>
                                    <p:animRot by="-1500000">
                                      <p:cBhvr>
                                        <p:cTn id="80" dur="125" fill="hold">
                                          <p:stCondLst>
                                            <p:cond delay="125"/>
                                          </p:stCondLst>
                                        </p:cTn>
                                        <p:tgtEl>
                                          <p:spTgt spid="4">
                                            <p:txEl>
                                              <p:pRg st="5" end="5"/>
                                            </p:txEl>
                                          </p:spTgt>
                                        </p:tgtEl>
                                        <p:attrNameLst>
                                          <p:attrName>r</p:attrName>
                                        </p:attrNameLst>
                                      </p:cBhvr>
                                    </p:animRot>
                                    <p:animRot by="-1500000">
                                      <p:cBhvr>
                                        <p:cTn id="81" dur="125" fill="hold">
                                          <p:stCondLst>
                                            <p:cond delay="250"/>
                                          </p:stCondLst>
                                        </p:cTn>
                                        <p:tgtEl>
                                          <p:spTgt spid="4">
                                            <p:txEl>
                                              <p:pRg st="5" end="5"/>
                                            </p:txEl>
                                          </p:spTgt>
                                        </p:tgtEl>
                                        <p:attrNameLst>
                                          <p:attrName>r</p:attrName>
                                        </p:attrNameLst>
                                      </p:cBhvr>
                                    </p:animRot>
                                    <p:animRot by="1500000">
                                      <p:cBhvr>
                                        <p:cTn id="82" dur="125" fill="hold">
                                          <p:stCondLst>
                                            <p:cond delay="375"/>
                                          </p:stCondLst>
                                        </p:cTn>
                                        <p:tgtEl>
                                          <p:spTgt spid="4">
                                            <p:txEl>
                                              <p:pRg st="5" end="5"/>
                                            </p:txEl>
                                          </p:spTgt>
                                        </p:tgtEl>
                                        <p:attrNameLst>
                                          <p:attrName>r</p:attrName>
                                        </p:attrNameLst>
                                      </p:cBhvr>
                                    </p:animRot>
                                  </p:childTnLst>
                                </p:cTn>
                              </p:par>
                            </p:childTnLst>
                          </p:cTn>
                        </p:par>
                        <p:par>
                          <p:cTn id="83" fill="hold">
                            <p:stCondLst>
                              <p:cond delay="1450"/>
                            </p:stCondLst>
                            <p:childTnLst>
                              <p:par>
                                <p:cTn id="84" presetID="9" presetClass="emph" presetSubtype="0" grpId="1" nodeType="afterEffect">
                                  <p:stCondLst>
                                    <p:cond delay="0"/>
                                  </p:stCondLst>
                                  <p:childTnLst>
                                    <p:set>
                                      <p:cBhvr rctx="PPT">
                                        <p:cTn id="85" dur="indefinite"/>
                                        <p:tgtEl>
                                          <p:spTgt spid="38"/>
                                        </p:tgtEl>
                                        <p:attrNameLst>
                                          <p:attrName>style.opacity</p:attrName>
                                        </p:attrNameLst>
                                      </p:cBhvr>
                                      <p:to>
                                        <p:strVal val="0.25"/>
                                      </p:to>
                                    </p:set>
                                    <p:animEffect filter="image" prLst="opacity: 0.25">
                                      <p:cBhvr rctx="IE">
                                        <p:cTn id="86" dur="indefinite"/>
                                        <p:tgtEl>
                                          <p:spTgt spid="38"/>
                                        </p:tgtEl>
                                      </p:cBhvr>
                                    </p:animEffect>
                                  </p:childTnLst>
                                </p:cTn>
                              </p:par>
                              <p:par>
                                <p:cTn id="87" presetID="9" presetClass="emph" presetSubtype="0" nodeType="withEffect">
                                  <p:stCondLst>
                                    <p:cond delay="0"/>
                                  </p:stCondLst>
                                  <p:childTnLst>
                                    <p:set>
                                      <p:cBhvr rctx="PPT">
                                        <p:cTn id="88" dur="indefinite"/>
                                        <p:tgtEl>
                                          <p:spTgt spid="39"/>
                                        </p:tgtEl>
                                        <p:attrNameLst>
                                          <p:attrName>style.opacity</p:attrName>
                                        </p:attrNameLst>
                                      </p:cBhvr>
                                      <p:to>
                                        <p:strVal val="0.25"/>
                                      </p:to>
                                    </p:set>
                                    <p:animEffect filter="image" prLst="opacity: 0.25">
                                      <p:cBhvr rctx="IE">
                                        <p:cTn id="89" dur="indefinite"/>
                                        <p:tgtEl>
                                          <p:spTgt spid="39"/>
                                        </p:tgtEl>
                                      </p:cBhvr>
                                    </p:animEffect>
                                  </p:childTnLst>
                                </p:cTn>
                              </p:par>
                              <p:par>
                                <p:cTn id="90" presetID="9" presetClass="emph" presetSubtype="0" grpId="0" nodeType="withEffect">
                                  <p:stCondLst>
                                    <p:cond delay="0"/>
                                  </p:stCondLst>
                                  <p:childTnLst>
                                    <p:set>
                                      <p:cBhvr rctx="PPT">
                                        <p:cTn id="91" dur="indefinite"/>
                                        <p:tgtEl>
                                          <p:spTgt spid="41"/>
                                        </p:tgtEl>
                                        <p:attrNameLst>
                                          <p:attrName>style.opacity</p:attrName>
                                        </p:attrNameLst>
                                      </p:cBhvr>
                                      <p:to>
                                        <p:strVal val="0.25"/>
                                      </p:to>
                                    </p:set>
                                    <p:animEffect filter="image" prLst="opacity: 0.25">
                                      <p:cBhvr rctx="IE">
                                        <p:cTn id="92" dur="indefinite"/>
                                        <p:tgtEl>
                                          <p:spTgt spid="41"/>
                                        </p:tgtEl>
                                      </p:cBhvr>
                                    </p:animEffect>
                                  </p:childTnLst>
                                </p:cTn>
                              </p:par>
                              <p:par>
                                <p:cTn id="93" presetID="9" presetClass="emph" presetSubtype="0" nodeType="withEffect">
                                  <p:stCondLst>
                                    <p:cond delay="0"/>
                                  </p:stCondLst>
                                  <p:childTnLst>
                                    <p:set>
                                      <p:cBhvr rctx="PPT">
                                        <p:cTn id="94" dur="indefinite"/>
                                        <p:tgtEl>
                                          <p:spTgt spid="24"/>
                                        </p:tgtEl>
                                        <p:attrNameLst>
                                          <p:attrName>style.opacity</p:attrName>
                                        </p:attrNameLst>
                                      </p:cBhvr>
                                      <p:to>
                                        <p:strVal val="0.25"/>
                                      </p:to>
                                    </p:set>
                                    <p:animEffect filter="image" prLst="opacity: 0.25">
                                      <p:cBhvr rctx="IE">
                                        <p:cTn id="95" dur="indefinite"/>
                                        <p:tgtEl>
                                          <p:spTgt spid="24"/>
                                        </p:tgtEl>
                                      </p:cBhvr>
                                    </p:animEffect>
                                  </p:childTnLst>
                                </p:cTn>
                              </p:par>
                            </p:childTnLst>
                          </p:cTn>
                        </p:par>
                        <p:par>
                          <p:cTn id="96" fill="hold">
                            <p:stCondLst>
                              <p:cond delay="1450"/>
                            </p:stCondLst>
                            <p:childTnLst>
                              <p:par>
                                <p:cTn id="97" presetID="1" presetClass="exit" presetSubtype="0" fill="hold" grpId="3" nodeType="afterEffect">
                                  <p:stCondLst>
                                    <p:cond delay="0"/>
                                  </p:stCondLst>
                                  <p:childTnLst>
                                    <p:set>
                                      <p:cBhvr>
                                        <p:cTn id="98" dur="1" fill="hold">
                                          <p:stCondLst>
                                            <p:cond delay="0"/>
                                          </p:stCondLst>
                                        </p:cTn>
                                        <p:tgtEl>
                                          <p:spTgt spid="20"/>
                                        </p:tgtEl>
                                        <p:attrNameLst>
                                          <p:attrName>style.visibility</p:attrName>
                                        </p:attrNameLst>
                                      </p:cBhvr>
                                      <p:to>
                                        <p:strVal val="hidden"/>
                                      </p:to>
                                    </p:set>
                                  </p:childTnLst>
                                </p:cTn>
                              </p:par>
                              <p:par>
                                <p:cTn id="99" presetID="1" presetClass="entr" presetSubtype="0" fill="hold" grpId="0" nodeType="withEffect">
                                  <p:stCondLst>
                                    <p:cond delay="0"/>
                                  </p:stCondLst>
                                  <p:childTnLst>
                                    <p:set>
                                      <p:cBhvr>
                                        <p:cTn id="100" dur="1" fill="hold">
                                          <p:stCondLst>
                                            <p:cond delay="0"/>
                                          </p:stCondLst>
                                        </p:cTn>
                                        <p:tgtEl>
                                          <p:spTgt spid="5">
                                            <p:txEl>
                                              <p:pRg st="1" end="1"/>
                                            </p:txEl>
                                          </p:spTgt>
                                        </p:tgtEl>
                                        <p:attrNameLst>
                                          <p:attrName>style.visibility</p:attrName>
                                        </p:attrNameLst>
                                      </p:cBhvr>
                                      <p:to>
                                        <p:strVal val="visible"/>
                                      </p:to>
                                    </p:set>
                                  </p:childTnLst>
                                </p:cTn>
                              </p:par>
                            </p:childTnLst>
                          </p:cTn>
                        </p:par>
                        <p:par>
                          <p:cTn id="101" fill="hold">
                            <p:stCondLst>
                              <p:cond delay="1450"/>
                            </p:stCondLst>
                            <p:childTnLst>
                              <p:par>
                                <p:cTn id="102" presetID="1" presetClass="entr" presetSubtype="0" fill="hold" grpId="0" nodeType="afterEffect">
                                  <p:stCondLst>
                                    <p:cond delay="0"/>
                                  </p:stCondLst>
                                  <p:childTnLst>
                                    <p:set>
                                      <p:cBhvr>
                                        <p:cTn id="103" dur="1" fill="hold">
                                          <p:stCondLst>
                                            <p:cond delay="0"/>
                                          </p:stCondLst>
                                        </p:cTn>
                                        <p:tgtEl>
                                          <p:spTgt spid="47"/>
                                        </p:tgtEl>
                                        <p:attrNameLst>
                                          <p:attrName>style.visibility</p:attrName>
                                        </p:attrNameLst>
                                      </p:cBhvr>
                                      <p:to>
                                        <p:strVal val="visible"/>
                                      </p:to>
                                    </p:set>
                                  </p:childTnLst>
                                </p:cTn>
                              </p:par>
                            </p:childTnLst>
                          </p:cTn>
                        </p:par>
                        <p:par>
                          <p:cTn id="104" fill="hold">
                            <p:stCondLst>
                              <p:cond delay="1450"/>
                            </p:stCondLst>
                            <p:childTnLst>
                              <p:par>
                                <p:cTn id="105" presetID="1" presetClass="entr" presetSubtype="0" fill="hold" grpId="0" nodeType="afterEffect">
                                  <p:stCondLst>
                                    <p:cond delay="0"/>
                                  </p:stCondLst>
                                  <p:childTnLst>
                                    <p:set>
                                      <p:cBhvr>
                                        <p:cTn id="10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16" grpId="0" uiExpand="1" build="allAtOnce" animBg="1"/>
      <p:bldP spid="20" grpId="0"/>
      <p:bldP spid="20" grpId="1"/>
      <p:bldP spid="20" grpId="3" uiExpand="1"/>
      <p:bldP spid="28" grpId="0" animBg="1"/>
      <p:bldP spid="38" grpId="0" animBg="1"/>
      <p:bldP spid="38" grpId="1" uiExpand="1" animBg="1"/>
      <p:bldP spid="41" grpId="0" uiExpand="1" animBg="1"/>
      <p:bldP spid="48" grpId="0" animBg="1"/>
      <p:bldP spid="4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Harmful &amp; Really exists (in </a:t>
            </a:r>
            <a:r>
              <a:rPr lang="en-US" dirty="0" err="1" smtClean="0"/>
              <a:t>svn</a:t>
            </a:r>
            <a:r>
              <a:rPr lang="en-US" dirty="0" smtClean="0"/>
              <a:t>…)</a:t>
            </a:r>
            <a:endParaRPr lang="en-US" dirty="0"/>
          </a:p>
        </p:txBody>
      </p:sp>
      <p:sp>
        <p:nvSpPr>
          <p:cNvPr id="4" name="TextBox 4"/>
          <p:cNvSpPr txBox="1">
            <a:spLocks noChangeArrowheads="1"/>
          </p:cNvSpPr>
          <p:nvPr/>
        </p:nvSpPr>
        <p:spPr bwMode="auto">
          <a:xfrm>
            <a:off x="381000" y="4458831"/>
            <a:ext cx="3657600" cy="2246769"/>
          </a:xfrm>
          <a:prstGeom prst="rect">
            <a:avLst/>
          </a:prstGeom>
          <a:noFill/>
          <a:ln w="9525">
            <a:solidFill>
              <a:schemeClr val="accent1"/>
            </a:solidFill>
            <a:miter lim="800000"/>
            <a:headEnd/>
            <a:tailEnd/>
          </a:ln>
        </p:spPr>
        <p:txBody>
          <a:bodyPr wrap="square">
            <a:spAutoFit/>
          </a:bodyPr>
          <a:lstStyle/>
          <a:p>
            <a:r>
              <a:rPr lang="en-US" sz="2000" dirty="0" err="1" smtClean="0">
                <a:solidFill>
                  <a:srgbClr val="0070C0"/>
                </a:solidFill>
              </a:rPr>
              <a:t>foo</a:t>
            </a:r>
            <a:r>
              <a:rPr lang="en-US" sz="2000" dirty="0" smtClean="0">
                <a:solidFill>
                  <a:srgbClr val="0070C0"/>
                </a:solidFill>
              </a:rPr>
              <a:t>(</a:t>
            </a:r>
            <a:r>
              <a:rPr lang="en-US" sz="2000" dirty="0" smtClean="0">
                <a:solidFill>
                  <a:srgbClr val="FF0000"/>
                </a:solidFill>
                <a:latin typeface="Arial" charset="0"/>
                <a:ea typeface="宋体" pitchFamily="2" charset="-122"/>
              </a:rPr>
              <a:t>parent</a:t>
            </a:r>
            <a:r>
              <a:rPr lang="en-US" sz="2000" dirty="0" smtClean="0">
                <a:solidFill>
                  <a:srgbClr val="0070C0"/>
                </a:solidFill>
              </a:rPr>
              <a:t>)</a:t>
            </a:r>
          </a:p>
          <a:p>
            <a:r>
              <a:rPr lang="en-US" sz="2000" dirty="0"/>
              <a:t>{</a:t>
            </a:r>
          </a:p>
          <a:p>
            <a:r>
              <a:rPr lang="en-US" sz="2000" dirty="0" smtClean="0">
                <a:solidFill>
                  <a:srgbClr val="FF0000"/>
                </a:solidFill>
                <a:latin typeface="Arial" charset="0"/>
                <a:ea typeface="宋体" pitchFamily="2" charset="-122"/>
              </a:rPr>
              <a:t>sub</a:t>
            </a:r>
            <a:r>
              <a:rPr lang="en-US" sz="2000" dirty="0" smtClean="0"/>
              <a:t> = </a:t>
            </a:r>
            <a:r>
              <a:rPr lang="en-US" sz="2000" b="1" dirty="0" err="1" smtClean="0"/>
              <a:t>region_create</a:t>
            </a:r>
            <a:r>
              <a:rPr lang="en-US" sz="2000" dirty="0" smtClean="0"/>
              <a:t>(</a:t>
            </a:r>
            <a:r>
              <a:rPr lang="en-US" sz="2000" dirty="0" smtClean="0">
                <a:solidFill>
                  <a:srgbClr val="FF0000"/>
                </a:solidFill>
                <a:latin typeface="Arial" charset="0"/>
                <a:ea typeface="宋体" pitchFamily="2" charset="-122"/>
              </a:rPr>
              <a:t>parent</a:t>
            </a:r>
            <a:r>
              <a:rPr lang="en-US" sz="2000" dirty="0" smtClean="0"/>
              <a:t>);</a:t>
            </a:r>
          </a:p>
          <a:p>
            <a:r>
              <a:rPr lang="en-US" sz="2000" dirty="0" smtClean="0">
                <a:solidFill>
                  <a:srgbClr val="000099"/>
                </a:solidFill>
                <a:latin typeface="Arial" charset="0"/>
                <a:ea typeface="宋体" pitchFamily="2" charset="-122"/>
              </a:rPr>
              <a:t>table</a:t>
            </a:r>
            <a:r>
              <a:rPr lang="en-US" sz="2000" dirty="0" smtClean="0"/>
              <a:t> = </a:t>
            </a:r>
            <a:r>
              <a:rPr lang="en-US" sz="2000" b="1" dirty="0" err="1" smtClean="0"/>
              <a:t>region_alloc</a:t>
            </a:r>
            <a:r>
              <a:rPr lang="en-US" sz="2000" dirty="0" smtClean="0"/>
              <a:t>(</a:t>
            </a:r>
            <a:r>
              <a:rPr lang="en-US" sz="2000" dirty="0" smtClean="0">
                <a:solidFill>
                  <a:srgbClr val="FF0000"/>
                </a:solidFill>
                <a:latin typeface="Arial" charset="0"/>
                <a:ea typeface="宋体" pitchFamily="2" charset="-122"/>
              </a:rPr>
              <a:t>sub</a:t>
            </a:r>
            <a:r>
              <a:rPr lang="en-US" sz="2000" dirty="0" smtClean="0"/>
              <a:t>);</a:t>
            </a:r>
          </a:p>
          <a:p>
            <a:r>
              <a:rPr lang="en-US" sz="2000" dirty="0" err="1">
                <a:solidFill>
                  <a:srgbClr val="000099"/>
                </a:solidFill>
                <a:latin typeface="Arial" charset="0"/>
                <a:ea typeface="宋体" pitchFamily="2" charset="-122"/>
              </a:rPr>
              <a:t>iterater</a:t>
            </a:r>
            <a:r>
              <a:rPr lang="en-US" sz="2000" dirty="0" smtClean="0"/>
              <a:t> = </a:t>
            </a:r>
            <a:r>
              <a:rPr lang="en-US" sz="2000" dirty="0" smtClean="0">
                <a:solidFill>
                  <a:srgbClr val="0070C0"/>
                </a:solidFill>
              </a:rPr>
              <a:t>make(</a:t>
            </a:r>
            <a:r>
              <a:rPr lang="en-US" sz="2000" dirty="0" smtClean="0">
                <a:solidFill>
                  <a:srgbClr val="FF0000"/>
                </a:solidFill>
                <a:latin typeface="Arial" charset="0"/>
                <a:ea typeface="宋体" pitchFamily="2" charset="-122"/>
              </a:rPr>
              <a:t>parent</a:t>
            </a:r>
            <a:r>
              <a:rPr lang="en-US" sz="2000" dirty="0" smtClean="0"/>
              <a:t>, </a:t>
            </a:r>
            <a:r>
              <a:rPr lang="en-US" sz="2000" dirty="0">
                <a:solidFill>
                  <a:srgbClr val="000099"/>
                </a:solidFill>
                <a:latin typeface="Arial" charset="0"/>
                <a:ea typeface="宋体" pitchFamily="2" charset="-122"/>
              </a:rPr>
              <a:t>table</a:t>
            </a:r>
            <a:r>
              <a:rPr lang="en-US" sz="2000" dirty="0">
                <a:solidFill>
                  <a:srgbClr val="0070C0"/>
                </a:solidFill>
              </a:rPr>
              <a:t>)</a:t>
            </a:r>
            <a:r>
              <a:rPr lang="en-US" sz="2000" dirty="0" smtClean="0"/>
              <a:t>;</a:t>
            </a:r>
          </a:p>
          <a:p>
            <a:r>
              <a:rPr lang="en-US" sz="2000" b="1" dirty="0" err="1" smtClean="0"/>
              <a:t>region_destroy</a:t>
            </a:r>
            <a:r>
              <a:rPr lang="en-US" sz="2000" dirty="0" smtClean="0"/>
              <a:t>(</a:t>
            </a:r>
            <a:r>
              <a:rPr lang="en-US" sz="2000" dirty="0" smtClean="0">
                <a:solidFill>
                  <a:srgbClr val="FF0000"/>
                </a:solidFill>
                <a:latin typeface="Arial" charset="0"/>
                <a:ea typeface="宋体" pitchFamily="2" charset="-122"/>
              </a:rPr>
              <a:t>sub</a:t>
            </a:r>
            <a:r>
              <a:rPr lang="en-US" sz="2000" dirty="0" smtClean="0"/>
              <a:t>);</a:t>
            </a:r>
          </a:p>
          <a:p>
            <a:r>
              <a:rPr lang="en-US" sz="2000" dirty="0" smtClean="0"/>
              <a:t>}</a:t>
            </a:r>
          </a:p>
        </p:txBody>
      </p:sp>
      <p:sp>
        <p:nvSpPr>
          <p:cNvPr id="5" name="Content Placeholder 2"/>
          <p:cNvSpPr>
            <a:spLocks noGrp="1"/>
          </p:cNvSpPr>
          <p:nvPr>
            <p:ph idx="1"/>
          </p:nvPr>
        </p:nvSpPr>
        <p:spPr>
          <a:xfrm>
            <a:off x="685800" y="1295400"/>
            <a:ext cx="8229600" cy="1524000"/>
          </a:xfrm>
        </p:spPr>
        <p:txBody>
          <a:bodyPr>
            <a:normAutofit fontScale="92500" lnSpcReduction="10000"/>
          </a:bodyPr>
          <a:lstStyle/>
          <a:p>
            <a:pPr>
              <a:defRPr/>
            </a:pPr>
            <a:r>
              <a:rPr lang="en-US" altLang="zh-CN" dirty="0" smtClean="0"/>
              <a:t>Further </a:t>
            </a:r>
            <a:r>
              <a:rPr lang="en-US" altLang="zh-CN" dirty="0" err="1" smtClean="0"/>
              <a:t>Deref</a:t>
            </a:r>
            <a:r>
              <a:rPr lang="en-US" altLang="zh-CN" dirty="0" smtClean="0"/>
              <a:t>. -- </a:t>
            </a:r>
            <a:r>
              <a:rPr lang="en-US" altLang="zh-CN" b="1" i="1" dirty="0" smtClean="0"/>
              <a:t>crash</a:t>
            </a:r>
          </a:p>
          <a:p>
            <a:pPr>
              <a:defRPr/>
            </a:pPr>
            <a:r>
              <a:rPr lang="en-US" altLang="zh-CN" dirty="0" smtClean="0"/>
              <a:t>No </a:t>
            </a:r>
            <a:r>
              <a:rPr lang="en-US" altLang="zh-CN" dirty="0" err="1" smtClean="0"/>
              <a:t>Deref</a:t>
            </a:r>
            <a:r>
              <a:rPr lang="en-US" altLang="zh-CN" dirty="0" smtClean="0"/>
              <a:t>. -- Pointer lives longer than necessary &amp; 		cause </a:t>
            </a:r>
            <a:r>
              <a:rPr lang="en-US" altLang="zh-CN" b="1" i="1" dirty="0" smtClean="0"/>
              <a:t>memory waste</a:t>
            </a:r>
          </a:p>
        </p:txBody>
      </p:sp>
      <p:sp>
        <p:nvSpPr>
          <p:cNvPr id="16" name="TextBox 4"/>
          <p:cNvSpPr txBox="1">
            <a:spLocks noChangeArrowheads="1"/>
          </p:cNvSpPr>
          <p:nvPr/>
        </p:nvSpPr>
        <p:spPr bwMode="auto">
          <a:xfrm>
            <a:off x="381000" y="2712184"/>
            <a:ext cx="3657600" cy="1631216"/>
          </a:xfrm>
          <a:prstGeom prst="rect">
            <a:avLst/>
          </a:prstGeom>
          <a:noFill/>
          <a:ln w="9525">
            <a:solidFill>
              <a:schemeClr val="accent1"/>
            </a:solidFill>
            <a:miter lim="800000"/>
            <a:headEnd/>
            <a:tailEnd/>
          </a:ln>
        </p:spPr>
        <p:txBody>
          <a:bodyPr wrap="square">
            <a:spAutoFit/>
          </a:bodyPr>
          <a:lstStyle/>
          <a:p>
            <a:r>
              <a:rPr lang="en-US" sz="2000" dirty="0" smtClean="0">
                <a:solidFill>
                  <a:srgbClr val="0070C0"/>
                </a:solidFill>
              </a:rPr>
              <a:t>make(</a:t>
            </a:r>
            <a:r>
              <a:rPr lang="en-US" sz="2000" dirty="0" smtClean="0">
                <a:solidFill>
                  <a:srgbClr val="FF0000"/>
                </a:solidFill>
                <a:latin typeface="Arial" charset="0"/>
                <a:ea typeface="宋体" pitchFamily="2" charset="-122"/>
              </a:rPr>
              <a:t>r</a:t>
            </a:r>
            <a:r>
              <a:rPr lang="en-US" sz="2000" dirty="0" smtClean="0"/>
              <a:t>, </a:t>
            </a:r>
            <a:r>
              <a:rPr lang="en-US" sz="2000" dirty="0" smtClean="0">
                <a:solidFill>
                  <a:srgbClr val="000099"/>
                </a:solidFill>
                <a:latin typeface="Arial" charset="0"/>
                <a:ea typeface="宋体" pitchFamily="2" charset="-122"/>
              </a:rPr>
              <a:t>table</a:t>
            </a:r>
            <a:r>
              <a:rPr lang="en-US" sz="2000" dirty="0" smtClean="0">
                <a:solidFill>
                  <a:srgbClr val="0070C0"/>
                </a:solidFill>
              </a:rPr>
              <a:t>)</a:t>
            </a:r>
          </a:p>
          <a:p>
            <a:r>
              <a:rPr lang="en-US" sz="2000" dirty="0"/>
              <a:t>{</a:t>
            </a:r>
          </a:p>
          <a:p>
            <a:r>
              <a:rPr lang="en-US" sz="2000" dirty="0" err="1" smtClean="0">
                <a:solidFill>
                  <a:srgbClr val="000099"/>
                </a:solidFill>
                <a:latin typeface="Arial" charset="0"/>
                <a:ea typeface="宋体" pitchFamily="2" charset="-122"/>
              </a:rPr>
              <a:t>iterator</a:t>
            </a:r>
            <a:r>
              <a:rPr lang="en-US" sz="2000" dirty="0" smtClean="0"/>
              <a:t> = </a:t>
            </a:r>
            <a:r>
              <a:rPr lang="en-US" sz="2000" b="1" dirty="0" err="1" smtClean="0"/>
              <a:t>region_alloc</a:t>
            </a:r>
            <a:r>
              <a:rPr lang="en-US" sz="2000" dirty="0" smtClean="0"/>
              <a:t>(</a:t>
            </a:r>
            <a:r>
              <a:rPr lang="en-US" sz="2000" dirty="0" smtClean="0">
                <a:solidFill>
                  <a:srgbClr val="FF0000"/>
                </a:solidFill>
                <a:latin typeface="Arial" charset="0"/>
                <a:ea typeface="宋体" pitchFamily="2" charset="-122"/>
              </a:rPr>
              <a:t>r</a:t>
            </a:r>
            <a:r>
              <a:rPr lang="en-US" sz="2000" dirty="0" smtClean="0"/>
              <a:t>);</a:t>
            </a:r>
          </a:p>
          <a:p>
            <a:r>
              <a:rPr lang="en-US" altLang="zh-CN" sz="2000" dirty="0" err="1">
                <a:solidFill>
                  <a:srgbClr val="000099"/>
                </a:solidFill>
                <a:latin typeface="Arial" charset="0"/>
                <a:ea typeface="宋体" pitchFamily="2" charset="-122"/>
              </a:rPr>
              <a:t>iterator</a:t>
            </a:r>
            <a:r>
              <a:rPr lang="en-US" altLang="zh-CN" sz="2000" dirty="0" err="1" smtClean="0">
                <a:solidFill>
                  <a:srgbClr val="339933"/>
                </a:solidFill>
                <a:latin typeface="Arial" charset="0"/>
                <a:ea typeface="宋体" pitchFamily="2" charset="-122"/>
              </a:rPr>
              <a:t>.f</a:t>
            </a:r>
            <a:r>
              <a:rPr lang="en-US" sz="2000" dirty="0" smtClean="0"/>
              <a:t> = </a:t>
            </a:r>
            <a:r>
              <a:rPr lang="en-US" sz="2000" dirty="0" smtClean="0">
                <a:solidFill>
                  <a:srgbClr val="000099"/>
                </a:solidFill>
                <a:latin typeface="Arial" charset="0"/>
                <a:ea typeface="宋体" pitchFamily="2" charset="-122"/>
              </a:rPr>
              <a:t>table</a:t>
            </a:r>
            <a:r>
              <a:rPr lang="en-US" sz="2000" dirty="0" smtClean="0"/>
              <a:t>;</a:t>
            </a:r>
          </a:p>
          <a:p>
            <a:r>
              <a:rPr lang="en-US" sz="2000" dirty="0" smtClean="0"/>
              <a:t>}</a:t>
            </a:r>
          </a:p>
        </p:txBody>
      </p:sp>
      <p:sp>
        <p:nvSpPr>
          <p:cNvPr id="21" name="Rectangle 20"/>
          <p:cNvSpPr/>
          <p:nvPr/>
        </p:nvSpPr>
        <p:spPr>
          <a:xfrm>
            <a:off x="4876800" y="3657600"/>
            <a:ext cx="914400"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smtClean="0">
                <a:solidFill>
                  <a:srgbClr val="FF0000"/>
                </a:solidFill>
              </a:rPr>
              <a:t>parent</a:t>
            </a:r>
            <a:endParaRPr lang="en-US" sz="2000" dirty="0"/>
          </a:p>
        </p:txBody>
      </p:sp>
      <p:cxnSp>
        <p:nvCxnSpPr>
          <p:cNvPr id="24" name="Straight Arrow Connector 23"/>
          <p:cNvCxnSpPr>
            <a:cxnSpLocks noChangeShapeType="1"/>
            <a:stCxn id="41" idx="0"/>
            <a:endCxn id="21" idx="2"/>
          </p:cNvCxnSpPr>
          <p:nvPr/>
        </p:nvCxnSpPr>
        <p:spPr bwMode="auto">
          <a:xfrm rot="5400000" flipH="1" flipV="1">
            <a:off x="4394076" y="5121729"/>
            <a:ext cx="1879848" cy="1588"/>
          </a:xfrm>
          <a:prstGeom prst="straightConnector1">
            <a:avLst/>
          </a:prstGeom>
          <a:noFill/>
          <a:ln w="15875" algn="ctr">
            <a:solidFill>
              <a:srgbClr val="FF0000"/>
            </a:solidFill>
            <a:round/>
            <a:headEnd/>
            <a:tailEnd type="arrow" w="med" len="med"/>
          </a:ln>
        </p:spPr>
      </p:cxnSp>
      <p:sp>
        <p:nvSpPr>
          <p:cNvPr id="28" name="Oval 27"/>
          <p:cNvSpPr/>
          <p:nvPr/>
        </p:nvSpPr>
        <p:spPr>
          <a:xfrm>
            <a:off x="7239000" y="3603170"/>
            <a:ext cx="15240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err="1" smtClean="0">
                <a:solidFill>
                  <a:srgbClr val="000099"/>
                </a:solidFill>
              </a:rPr>
              <a:t>iterator</a:t>
            </a:r>
            <a:endParaRPr lang="en-US" sz="2000" dirty="0"/>
          </a:p>
        </p:txBody>
      </p:sp>
      <p:sp>
        <p:nvSpPr>
          <p:cNvPr id="38" name="Oval 37"/>
          <p:cNvSpPr/>
          <p:nvPr/>
        </p:nvSpPr>
        <p:spPr>
          <a:xfrm>
            <a:off x="7239000" y="6019800"/>
            <a:ext cx="15240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smtClean="0">
                <a:solidFill>
                  <a:srgbClr val="000099"/>
                </a:solidFill>
              </a:rPr>
              <a:t>table</a:t>
            </a:r>
            <a:endParaRPr lang="en-US" sz="2000" dirty="0"/>
          </a:p>
        </p:txBody>
      </p:sp>
      <p:sp>
        <p:nvSpPr>
          <p:cNvPr id="41" name="Rectangle 40"/>
          <p:cNvSpPr/>
          <p:nvPr/>
        </p:nvSpPr>
        <p:spPr>
          <a:xfrm>
            <a:off x="4876800" y="6061653"/>
            <a:ext cx="914400"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smtClean="0">
                <a:solidFill>
                  <a:srgbClr val="FF0000"/>
                </a:solidFill>
              </a:rPr>
              <a:t>sub</a:t>
            </a:r>
            <a:endParaRPr lang="en-US" sz="2000" dirty="0"/>
          </a:p>
        </p:txBody>
      </p:sp>
      <p:cxnSp>
        <p:nvCxnSpPr>
          <p:cNvPr id="45" name="Straight Arrow Connector 44"/>
          <p:cNvCxnSpPr>
            <a:cxnSpLocks noChangeShapeType="1"/>
            <a:stCxn id="28" idx="4"/>
            <a:endCxn id="38" idx="0"/>
          </p:cNvCxnSpPr>
          <p:nvPr/>
        </p:nvCxnSpPr>
        <p:spPr bwMode="auto">
          <a:xfrm rot="5400000">
            <a:off x="7097485" y="5116285"/>
            <a:ext cx="1807030" cy="1588"/>
          </a:xfrm>
          <a:prstGeom prst="straightConnector1">
            <a:avLst/>
          </a:prstGeom>
          <a:noFill/>
          <a:ln w="31750" cmpd="dbl" algn="ctr">
            <a:solidFill>
              <a:srgbClr val="339933"/>
            </a:solidFill>
            <a:round/>
            <a:headEnd type="none"/>
            <a:tailEnd type="triangle" w="lg" len="lg"/>
          </a:ln>
        </p:spPr>
      </p:cxnSp>
      <p:sp>
        <p:nvSpPr>
          <p:cNvPr id="48" name="&quot;No&quot; Symbol 47"/>
          <p:cNvSpPr/>
          <p:nvPr/>
        </p:nvSpPr>
        <p:spPr>
          <a:xfrm>
            <a:off x="7620000" y="4648200"/>
            <a:ext cx="804863" cy="804863"/>
          </a:xfrm>
          <a:prstGeom prst="noSmoking">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cxnSp>
        <p:nvCxnSpPr>
          <p:cNvPr id="30" name="Straight Arrow Connector 29"/>
          <p:cNvCxnSpPr>
            <a:stCxn id="28" idx="2"/>
            <a:endCxn id="21" idx="3"/>
          </p:cNvCxnSpPr>
          <p:nvPr/>
        </p:nvCxnSpPr>
        <p:spPr>
          <a:xfrm rot="10800000" flipV="1">
            <a:off x="5791200" y="3907969"/>
            <a:ext cx="1447800" cy="11733"/>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38" idx="2"/>
            <a:endCxn id="41" idx="3"/>
          </p:cNvCxnSpPr>
          <p:nvPr/>
        </p:nvCxnSpPr>
        <p:spPr>
          <a:xfrm rot="10800000">
            <a:off x="5791200" y="6323756"/>
            <a:ext cx="1447800" cy="844"/>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sp>
        <p:nvSpPr>
          <p:cNvPr id="47" name="Rectangle 19"/>
          <p:cNvSpPr/>
          <p:nvPr/>
        </p:nvSpPr>
        <p:spPr>
          <a:xfrm>
            <a:off x="5943600" y="4485382"/>
            <a:ext cx="1673856" cy="1077218"/>
          </a:xfrm>
          <a:prstGeom prst="rect">
            <a:avLst/>
          </a:prstGeom>
        </p:spPr>
        <p:txBody>
          <a:bodyPr wrap="none">
            <a:spAutoFit/>
          </a:bodyPr>
          <a:lstStyle/>
          <a:p>
            <a:r>
              <a:rPr lang="en-US" altLang="zh-CN" sz="3200" b="1" dirty="0" smtClean="0"/>
              <a:t>Dangling</a:t>
            </a:r>
          </a:p>
          <a:p>
            <a:r>
              <a:rPr lang="en-US" altLang="zh-CN" sz="3200" dirty="0" smtClean="0"/>
              <a:t>pointer</a:t>
            </a:r>
            <a:endParaRPr lang="en-US" altLang="zh-CN" sz="3200" dirty="0"/>
          </a:p>
        </p:txBody>
      </p:sp>
    </p:spTree>
  </p:cSld>
  <p:clrMapOvr>
    <a:masterClrMapping/>
  </p:clrMapOvr>
  <p:transition advTm="5031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 is not easy</a:t>
            </a:r>
            <a:endParaRPr lang="en-US" dirty="0"/>
          </a:p>
        </p:txBody>
      </p:sp>
      <p:sp>
        <p:nvSpPr>
          <p:cNvPr id="3" name="Content Placeholder 2"/>
          <p:cNvSpPr>
            <a:spLocks noGrp="1"/>
          </p:cNvSpPr>
          <p:nvPr>
            <p:ph idx="1"/>
          </p:nvPr>
        </p:nvSpPr>
        <p:spPr>
          <a:xfrm>
            <a:off x="457200" y="1600200"/>
            <a:ext cx="8458200" cy="5105400"/>
          </a:xfrm>
        </p:spPr>
        <p:txBody>
          <a:bodyPr>
            <a:normAutofit/>
          </a:bodyPr>
          <a:lstStyle/>
          <a:p>
            <a:r>
              <a:rPr lang="en-US" dirty="0" smtClean="0"/>
              <a:t>Correlated Relations</a:t>
            </a:r>
          </a:p>
          <a:p>
            <a:pPr lvl="1"/>
            <a:r>
              <a:rPr lang="en-US" dirty="0" smtClean="0"/>
              <a:t>Ownership	: Object - Region</a:t>
            </a:r>
          </a:p>
          <a:p>
            <a:pPr lvl="1"/>
            <a:r>
              <a:rPr lang="en-US" dirty="0" err="1" smtClean="0"/>
              <a:t>Subregion</a:t>
            </a:r>
            <a:r>
              <a:rPr lang="en-US" dirty="0" smtClean="0"/>
              <a:t>	: Region - Region</a:t>
            </a:r>
          </a:p>
          <a:p>
            <a:pPr lvl="1"/>
            <a:r>
              <a:rPr lang="en-US" dirty="0" smtClean="0"/>
              <a:t>Access		: Object - Object</a:t>
            </a:r>
          </a:p>
          <a:p>
            <a:pPr lvl="1"/>
            <a:endParaRPr lang="en-US" dirty="0"/>
          </a:p>
          <a:p>
            <a:r>
              <a:rPr lang="en-US" dirty="0" smtClean="0"/>
              <a:t>Existing solution to safe region usage</a:t>
            </a:r>
          </a:p>
          <a:p>
            <a:pPr lvl="1"/>
            <a:r>
              <a:rPr lang="en-US" dirty="0" smtClean="0"/>
              <a:t>reference counting</a:t>
            </a:r>
          </a:p>
          <a:p>
            <a:pPr lvl="1"/>
            <a:r>
              <a:rPr lang="en-US" dirty="0" smtClean="0"/>
              <a:t>…</a:t>
            </a:r>
            <a:endParaRPr lang="en-US" dirty="0"/>
          </a:p>
        </p:txBody>
      </p:sp>
    </p:spTree>
    <p:custDataLst>
      <p:tags r:id="rId1"/>
    </p:custDataLst>
  </p:cSld>
  <p:clrMapOvr>
    <a:masterClrMapping/>
  </p:clrMapOvr>
  <p:transition advTm="5442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r>
              <a:rPr lang="en-US" dirty="0" err="1" smtClean="0"/>
              <a:t>RegionWiz</a:t>
            </a:r>
            <a:endParaRPr lang="en-US" dirty="0"/>
          </a:p>
        </p:txBody>
      </p:sp>
      <p:sp>
        <p:nvSpPr>
          <p:cNvPr id="3" name="Content Placeholder 2"/>
          <p:cNvSpPr>
            <a:spLocks noGrp="1"/>
          </p:cNvSpPr>
          <p:nvPr>
            <p:ph idx="1"/>
          </p:nvPr>
        </p:nvSpPr>
        <p:spPr>
          <a:xfrm>
            <a:off x="457200" y="1600200"/>
            <a:ext cx="8458200" cy="4876800"/>
          </a:xfrm>
        </p:spPr>
        <p:txBody>
          <a:bodyPr>
            <a:normAutofit fontScale="92500" lnSpcReduction="10000"/>
          </a:bodyPr>
          <a:lstStyle/>
          <a:p>
            <a:r>
              <a:rPr lang="en-US" dirty="0" smtClean="0"/>
              <a:t>To verify</a:t>
            </a:r>
          </a:p>
          <a:p>
            <a:pPr>
              <a:buNone/>
            </a:pPr>
            <a:r>
              <a:rPr lang="en-US" dirty="0" smtClean="0"/>
              <a:t>	Object P </a:t>
            </a:r>
            <a:r>
              <a:rPr lang="en-US" i="1" dirty="0" smtClean="0"/>
              <a:t>may</a:t>
            </a:r>
            <a:r>
              <a:rPr lang="en-US" b="1" i="1" dirty="0" smtClean="0"/>
              <a:t> </a:t>
            </a:r>
            <a:r>
              <a:rPr lang="en-US" b="1" i="1" dirty="0" smtClean="0">
                <a:solidFill>
                  <a:srgbClr val="FF0000"/>
                </a:solidFill>
              </a:rPr>
              <a:t>access</a:t>
            </a:r>
            <a:r>
              <a:rPr lang="en-US" dirty="0" smtClean="0"/>
              <a:t> object Q, P’s </a:t>
            </a:r>
            <a:r>
              <a:rPr lang="en-US" b="1" i="1" dirty="0" smtClean="0">
                <a:solidFill>
                  <a:srgbClr val="FF0000"/>
                </a:solidFill>
              </a:rPr>
              <a:t>owner</a:t>
            </a:r>
            <a:r>
              <a:rPr lang="en-US" dirty="0" smtClean="0"/>
              <a:t> region </a:t>
            </a:r>
            <a:r>
              <a:rPr lang="en-US" i="1" dirty="0" smtClean="0"/>
              <a:t>must</a:t>
            </a:r>
            <a:r>
              <a:rPr lang="en-US" dirty="0" smtClean="0"/>
              <a:t> be </a:t>
            </a:r>
            <a:r>
              <a:rPr lang="en-US" b="1" i="1" dirty="0" smtClean="0">
                <a:solidFill>
                  <a:srgbClr val="FF0000"/>
                </a:solidFill>
              </a:rPr>
              <a:t>descendant</a:t>
            </a:r>
            <a:r>
              <a:rPr lang="en-US" dirty="0" smtClean="0"/>
              <a:t> of Q’s </a:t>
            </a:r>
            <a:r>
              <a:rPr lang="en-US" b="1" i="1" dirty="0" smtClean="0">
                <a:solidFill>
                  <a:srgbClr val="FF0000"/>
                </a:solidFill>
              </a:rPr>
              <a:t>owner</a:t>
            </a:r>
            <a:r>
              <a:rPr lang="en-US" dirty="0" smtClean="0"/>
              <a:t> region.</a:t>
            </a:r>
          </a:p>
          <a:p>
            <a:pPr>
              <a:buNone/>
            </a:pPr>
            <a:r>
              <a:rPr lang="en-US" dirty="0" smtClean="0"/>
              <a:t>	(</a:t>
            </a:r>
            <a:r>
              <a:rPr lang="en-US" b="1" i="1" dirty="0" smtClean="0"/>
              <a:t>consistent conditional correlation</a:t>
            </a:r>
            <a:r>
              <a:rPr lang="en-US" dirty="0" smtClean="0"/>
              <a:t>)</a:t>
            </a:r>
          </a:p>
          <a:p>
            <a:endParaRPr lang="en-US" dirty="0" smtClean="0"/>
          </a:p>
          <a:p>
            <a:r>
              <a:rPr lang="en-US" dirty="0" smtClean="0"/>
              <a:t>Static analysis to infer the </a:t>
            </a:r>
            <a:r>
              <a:rPr lang="en-US" b="1" i="1" dirty="0" smtClean="0"/>
              <a:t>ownership</a:t>
            </a:r>
            <a:r>
              <a:rPr lang="en-US" dirty="0" smtClean="0"/>
              <a:t>, </a:t>
            </a:r>
            <a:r>
              <a:rPr lang="en-US" b="1" i="1" dirty="0" err="1" smtClean="0"/>
              <a:t>subregion</a:t>
            </a:r>
            <a:r>
              <a:rPr lang="en-US" dirty="0" smtClean="0"/>
              <a:t> &amp; </a:t>
            </a:r>
            <a:r>
              <a:rPr lang="en-US" b="1" i="1" dirty="0" smtClean="0"/>
              <a:t>access</a:t>
            </a:r>
            <a:r>
              <a:rPr lang="en-US" dirty="0" smtClean="0"/>
              <a:t> relations</a:t>
            </a:r>
          </a:p>
          <a:p>
            <a:r>
              <a:rPr lang="en-US" dirty="0" smtClean="0"/>
              <a:t>Verify correlation, find dangling pointers</a:t>
            </a:r>
          </a:p>
          <a:p>
            <a:endParaRPr lang="en-US" dirty="0" smtClean="0"/>
          </a:p>
          <a:p>
            <a:r>
              <a:rPr lang="en-US" dirty="0" smtClean="0"/>
              <a:t>Context-sensitive, heap cloning</a:t>
            </a:r>
          </a:p>
        </p:txBody>
      </p:sp>
    </p:spTree>
    <p:custDataLst>
      <p:tags r:id="rId1"/>
    </p:custDataLst>
  </p:cSld>
  <p:clrMapOvr>
    <a:masterClrMapping/>
  </p:clrMapOvr>
  <p:transition advTm="5697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Highlights</a:t>
            </a:r>
            <a:endParaRPr lang="en-US" dirty="0"/>
          </a:p>
        </p:txBody>
      </p:sp>
      <p:sp>
        <p:nvSpPr>
          <p:cNvPr id="3" name="Content Placeholder 2"/>
          <p:cNvSpPr>
            <a:spLocks noGrp="1"/>
          </p:cNvSpPr>
          <p:nvPr>
            <p:ph idx="1"/>
          </p:nvPr>
        </p:nvSpPr>
        <p:spPr>
          <a:xfrm>
            <a:off x="457200" y="1600200"/>
            <a:ext cx="8229600" cy="4800600"/>
          </a:xfrm>
        </p:spPr>
        <p:txBody>
          <a:bodyPr>
            <a:normAutofit lnSpcReduction="10000"/>
          </a:bodyPr>
          <a:lstStyle/>
          <a:p>
            <a:r>
              <a:rPr lang="en-US" dirty="0" smtClean="0"/>
              <a:t>Conditional correlation analysis framework for safe region usage</a:t>
            </a:r>
          </a:p>
          <a:p>
            <a:r>
              <a:rPr lang="en-US" dirty="0" smtClean="0"/>
              <a:t>Context-sensitive analysis with heap cloning</a:t>
            </a:r>
          </a:p>
          <a:p>
            <a:endParaRPr lang="en-US" dirty="0" smtClean="0"/>
          </a:p>
          <a:p>
            <a:r>
              <a:rPr lang="en-US" dirty="0" smtClean="0"/>
              <a:t>Found bugs in real-world applications written in C (100</a:t>
            </a:r>
            <a:r>
              <a:rPr lang="en-US" baseline="30000" dirty="0" smtClean="0"/>
              <a:t>+</a:t>
            </a:r>
            <a:r>
              <a:rPr lang="en-US" dirty="0" smtClean="0"/>
              <a:t>KLOC)</a:t>
            </a:r>
          </a:p>
          <a:p>
            <a:pPr lvl="1"/>
            <a:r>
              <a:rPr lang="en-US" dirty="0" smtClean="0"/>
              <a:t>12 dangling pointers in 6 software packages</a:t>
            </a:r>
          </a:p>
          <a:p>
            <a:pPr lvl="1"/>
            <a:r>
              <a:rPr lang="en-US" dirty="0" smtClean="0"/>
              <a:t>13 false alarms</a:t>
            </a:r>
          </a:p>
          <a:p>
            <a:r>
              <a:rPr lang="en-US" dirty="0" smtClean="0"/>
              <a:t>Case study &amp; experience</a:t>
            </a:r>
          </a:p>
        </p:txBody>
      </p:sp>
    </p:spTree>
    <p:custDataLst>
      <p:tags r:id="rId1"/>
    </p:custDataLst>
  </p:cSld>
  <p:clrMapOvr>
    <a:masterClrMapping/>
  </p:clrMapOvr>
  <p:transition advTm="3377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Framework</a:t>
            </a:r>
            <a:endParaRPr lang="en-US" dirty="0"/>
          </a:p>
        </p:txBody>
      </p:sp>
      <p:sp>
        <p:nvSpPr>
          <p:cNvPr id="10" name="Cloud 9"/>
          <p:cNvSpPr/>
          <p:nvPr/>
        </p:nvSpPr>
        <p:spPr>
          <a:xfrm>
            <a:off x="0" y="1463040"/>
            <a:ext cx="1524000" cy="1034142"/>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Source Code</a:t>
            </a:r>
            <a:endParaRPr lang="en-US" dirty="0"/>
          </a:p>
        </p:txBody>
      </p:sp>
      <p:sp>
        <p:nvSpPr>
          <p:cNvPr id="57" name="Cloud 56"/>
          <p:cNvSpPr/>
          <p:nvPr/>
        </p:nvSpPr>
        <p:spPr>
          <a:xfrm>
            <a:off x="533400" y="3352800"/>
            <a:ext cx="2133600" cy="1371600"/>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Context-sensitive program info</a:t>
            </a:r>
            <a:endParaRPr lang="en-US" dirty="0"/>
          </a:p>
        </p:txBody>
      </p:sp>
      <p:cxnSp>
        <p:nvCxnSpPr>
          <p:cNvPr id="58" name="Shape 57"/>
          <p:cNvCxnSpPr>
            <a:stCxn id="32" idx="3"/>
            <a:endCxn id="57" idx="2"/>
          </p:cNvCxnSpPr>
          <p:nvPr/>
        </p:nvCxnSpPr>
        <p:spPr>
          <a:xfrm flipH="1">
            <a:off x="540018" y="1981200"/>
            <a:ext cx="7689582" cy="2057400"/>
          </a:xfrm>
          <a:prstGeom prst="bentConnector5">
            <a:avLst>
              <a:gd name="adj1" fmla="val -2973"/>
              <a:gd name="adj2" fmla="val 44444"/>
              <a:gd name="adj3" fmla="val 102973"/>
            </a:avLst>
          </a:prstGeom>
          <a:ln>
            <a:tailEnd type="arrow"/>
          </a:ln>
        </p:spPr>
        <p:style>
          <a:lnRef idx="1">
            <a:schemeClr val="accent1"/>
          </a:lnRef>
          <a:fillRef idx="0">
            <a:schemeClr val="accent1"/>
          </a:fillRef>
          <a:effectRef idx="0">
            <a:schemeClr val="accent1"/>
          </a:effectRef>
          <a:fontRef idx="minor">
            <a:schemeClr val="tx1"/>
          </a:fontRef>
        </p:style>
      </p:cxnSp>
      <p:sp>
        <p:nvSpPr>
          <p:cNvPr id="64" name="Rectangle 63"/>
          <p:cNvSpPr/>
          <p:nvPr/>
        </p:nvSpPr>
        <p:spPr>
          <a:xfrm>
            <a:off x="838200" y="5486400"/>
            <a:ext cx="14478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Correlation Analysis</a:t>
            </a:r>
          </a:p>
          <a:p>
            <a:pPr algn="ctr"/>
            <a:r>
              <a:rPr lang="en-US" dirty="0" smtClean="0"/>
              <a:t>(</a:t>
            </a:r>
            <a:r>
              <a:rPr lang="en-US" dirty="0" err="1" smtClean="0"/>
              <a:t>datalog</a:t>
            </a:r>
            <a:r>
              <a:rPr lang="en-US" dirty="0" smtClean="0"/>
              <a:t>)</a:t>
            </a:r>
          </a:p>
        </p:txBody>
      </p:sp>
      <p:grpSp>
        <p:nvGrpSpPr>
          <p:cNvPr id="108" name="组合 107"/>
          <p:cNvGrpSpPr/>
          <p:nvPr/>
        </p:nvGrpSpPr>
        <p:grpSpPr>
          <a:xfrm>
            <a:off x="1522730" y="1417320"/>
            <a:ext cx="4801870" cy="1112520"/>
            <a:chOff x="1522730" y="1417320"/>
            <a:chExt cx="4801870" cy="1112520"/>
          </a:xfrm>
        </p:grpSpPr>
        <p:sp>
          <p:nvSpPr>
            <p:cNvPr id="8" name="Rectangle 7"/>
            <p:cNvSpPr/>
            <p:nvPr/>
          </p:nvSpPr>
          <p:spPr>
            <a:xfrm>
              <a:off x="1828800" y="1676400"/>
              <a:ext cx="1828800" cy="6096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Compiler plug-in (Phoenix in VC)</a:t>
              </a:r>
              <a:endParaRPr lang="en-US" dirty="0"/>
            </a:p>
          </p:txBody>
        </p:sp>
        <p:cxnSp>
          <p:nvCxnSpPr>
            <p:cNvPr id="9" name="Straight Arrow Connector 8"/>
            <p:cNvCxnSpPr>
              <a:stCxn id="10" idx="0"/>
              <a:endCxn id="8" idx="1"/>
            </p:cNvCxnSpPr>
            <p:nvPr/>
          </p:nvCxnSpPr>
          <p:spPr>
            <a:xfrm>
              <a:off x="1522730" y="1980111"/>
              <a:ext cx="306070" cy="108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Cloud 12"/>
            <p:cNvSpPr/>
            <p:nvPr/>
          </p:nvSpPr>
          <p:spPr>
            <a:xfrm>
              <a:off x="4038600" y="1417320"/>
              <a:ext cx="2286000" cy="1112520"/>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program info</a:t>
              </a:r>
            </a:p>
            <a:p>
              <a:pPr algn="ctr"/>
              <a:r>
                <a:rPr lang="en-US" dirty="0" smtClean="0"/>
                <a:t>into DB tables</a:t>
              </a:r>
              <a:endParaRPr lang="en-US" dirty="0"/>
            </a:p>
          </p:txBody>
        </p:sp>
        <p:cxnSp>
          <p:nvCxnSpPr>
            <p:cNvPr id="100" name="Straight Arrow Connector 99"/>
            <p:cNvCxnSpPr>
              <a:stCxn id="8" idx="3"/>
              <a:endCxn id="13" idx="2"/>
            </p:cNvCxnSpPr>
            <p:nvPr/>
          </p:nvCxnSpPr>
          <p:spPr>
            <a:xfrm flipV="1">
              <a:off x="3657600" y="1973580"/>
              <a:ext cx="388091"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109" name="组合 108"/>
          <p:cNvGrpSpPr/>
          <p:nvPr/>
        </p:nvGrpSpPr>
        <p:grpSpPr>
          <a:xfrm>
            <a:off x="6322695" y="1524000"/>
            <a:ext cx="1906905" cy="914400"/>
            <a:chOff x="6322695" y="1524000"/>
            <a:chExt cx="1906905" cy="914400"/>
          </a:xfrm>
        </p:grpSpPr>
        <p:sp>
          <p:nvSpPr>
            <p:cNvPr id="32" name="Rectangle 80"/>
            <p:cNvSpPr/>
            <p:nvPr/>
          </p:nvSpPr>
          <p:spPr>
            <a:xfrm>
              <a:off x="7071360" y="1524000"/>
              <a:ext cx="115824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Context</a:t>
              </a:r>
            </a:p>
            <a:p>
              <a:pPr algn="ctr"/>
              <a:r>
                <a:rPr lang="en-US" dirty="0" smtClean="0"/>
                <a:t>Clone</a:t>
              </a:r>
            </a:p>
          </p:txBody>
        </p:sp>
        <p:cxnSp>
          <p:nvCxnSpPr>
            <p:cNvPr id="34" name="Straight Arrow Connector 99"/>
            <p:cNvCxnSpPr>
              <a:stCxn id="13" idx="0"/>
              <a:endCxn id="32" idx="1"/>
            </p:cNvCxnSpPr>
            <p:nvPr/>
          </p:nvCxnSpPr>
          <p:spPr>
            <a:xfrm>
              <a:off x="6322695" y="1973580"/>
              <a:ext cx="748665"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110" name="组合 109"/>
          <p:cNvGrpSpPr/>
          <p:nvPr/>
        </p:nvGrpSpPr>
        <p:grpSpPr>
          <a:xfrm>
            <a:off x="2665222" y="3352800"/>
            <a:ext cx="5259578" cy="1371600"/>
            <a:chOff x="2665222" y="3352800"/>
            <a:chExt cx="5259578" cy="1371600"/>
          </a:xfrm>
        </p:grpSpPr>
        <p:sp>
          <p:nvSpPr>
            <p:cNvPr id="81" name="Rectangle 80"/>
            <p:cNvSpPr/>
            <p:nvPr/>
          </p:nvSpPr>
          <p:spPr>
            <a:xfrm>
              <a:off x="3505200" y="3474720"/>
              <a:ext cx="14478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Relation Computation (</a:t>
              </a:r>
              <a:r>
                <a:rPr lang="en-US" dirty="0" err="1" smtClean="0"/>
                <a:t>datalog</a:t>
              </a:r>
              <a:r>
                <a:rPr lang="en-US" dirty="0" smtClean="0"/>
                <a:t>)</a:t>
              </a:r>
            </a:p>
          </p:txBody>
        </p:sp>
        <p:cxnSp>
          <p:nvCxnSpPr>
            <p:cNvPr id="103" name="Straight Arrow Connector 102"/>
            <p:cNvCxnSpPr>
              <a:stCxn id="57" idx="0"/>
              <a:endCxn id="81" idx="1"/>
            </p:cNvCxnSpPr>
            <p:nvPr/>
          </p:nvCxnSpPr>
          <p:spPr>
            <a:xfrm>
              <a:off x="2665222" y="4038600"/>
              <a:ext cx="839978"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8" name="Cloud 56"/>
            <p:cNvSpPr/>
            <p:nvPr/>
          </p:nvSpPr>
          <p:spPr>
            <a:xfrm>
              <a:off x="5791200" y="3352800"/>
              <a:ext cx="2133600" cy="1371600"/>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Ownership</a:t>
              </a:r>
            </a:p>
            <a:p>
              <a:pPr algn="ctr"/>
              <a:r>
                <a:rPr lang="en-US" dirty="0" err="1" smtClean="0"/>
                <a:t>Subregion</a:t>
              </a:r>
              <a:endParaRPr lang="en-US" dirty="0" smtClean="0"/>
            </a:p>
            <a:p>
              <a:pPr algn="ctr"/>
              <a:r>
                <a:rPr lang="en-US" dirty="0" smtClean="0"/>
                <a:t>Access relations</a:t>
              </a:r>
              <a:endParaRPr lang="en-US" dirty="0"/>
            </a:p>
          </p:txBody>
        </p:sp>
        <p:cxnSp>
          <p:nvCxnSpPr>
            <p:cNvPr id="73" name="Straight Arrow Connector 102"/>
            <p:cNvCxnSpPr>
              <a:stCxn id="81" idx="3"/>
              <a:endCxn id="68" idx="2"/>
            </p:cNvCxnSpPr>
            <p:nvPr/>
          </p:nvCxnSpPr>
          <p:spPr>
            <a:xfrm flipV="1">
              <a:off x="4953000" y="4038600"/>
              <a:ext cx="844818"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cxnSp>
        <p:nvCxnSpPr>
          <p:cNvPr id="79" name="Shape 57"/>
          <p:cNvCxnSpPr>
            <a:stCxn id="68" idx="0"/>
            <a:endCxn id="64" idx="1"/>
          </p:cNvCxnSpPr>
          <p:nvPr/>
        </p:nvCxnSpPr>
        <p:spPr>
          <a:xfrm flipH="1">
            <a:off x="838200" y="4038600"/>
            <a:ext cx="7084822" cy="2019300"/>
          </a:xfrm>
          <a:prstGeom prst="bentConnector5">
            <a:avLst>
              <a:gd name="adj1" fmla="val -3227"/>
              <a:gd name="adj2" fmla="val 52830"/>
              <a:gd name="adj3" fmla="val 103227"/>
            </a:avLst>
          </a:prstGeom>
          <a:ln>
            <a:tailEnd type="arrow"/>
          </a:ln>
        </p:spPr>
        <p:style>
          <a:lnRef idx="1">
            <a:schemeClr val="accent1"/>
          </a:lnRef>
          <a:fillRef idx="0">
            <a:schemeClr val="accent1"/>
          </a:fillRef>
          <a:effectRef idx="0">
            <a:schemeClr val="accent1"/>
          </a:effectRef>
          <a:fontRef idx="minor">
            <a:schemeClr val="tx1"/>
          </a:fontRef>
        </p:style>
      </p:cxnSp>
      <p:grpSp>
        <p:nvGrpSpPr>
          <p:cNvPr id="111" name="组合 110"/>
          <p:cNvGrpSpPr/>
          <p:nvPr/>
        </p:nvGrpSpPr>
        <p:grpSpPr>
          <a:xfrm>
            <a:off x="2286000" y="5486400"/>
            <a:ext cx="5257800" cy="1143000"/>
            <a:chOff x="2286000" y="5486400"/>
            <a:chExt cx="5257800" cy="1143000"/>
          </a:xfrm>
        </p:grpSpPr>
        <p:sp>
          <p:nvSpPr>
            <p:cNvPr id="70" name="Cloud 69"/>
            <p:cNvSpPr/>
            <p:nvPr/>
          </p:nvSpPr>
          <p:spPr>
            <a:xfrm>
              <a:off x="5945122" y="5486400"/>
              <a:ext cx="1598678" cy="1143000"/>
            </a:xfrm>
            <a:prstGeom prst="cloud">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Dangling pointer Report</a:t>
              </a:r>
            </a:p>
          </p:txBody>
        </p:sp>
        <p:cxnSp>
          <p:nvCxnSpPr>
            <p:cNvPr id="71" name="Straight Arrow Connector 70"/>
            <p:cNvCxnSpPr>
              <a:stCxn id="64" idx="3"/>
              <a:endCxn id="87" idx="1"/>
            </p:cNvCxnSpPr>
            <p:nvPr/>
          </p:nvCxnSpPr>
          <p:spPr>
            <a:xfrm flipV="1">
              <a:off x="2286000" y="6050280"/>
              <a:ext cx="1066800"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7" name="Rectangle 7"/>
            <p:cNvSpPr/>
            <p:nvPr/>
          </p:nvSpPr>
          <p:spPr>
            <a:xfrm>
              <a:off x="3352800" y="5745480"/>
              <a:ext cx="1676400" cy="6096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Post processing</a:t>
              </a:r>
              <a:endParaRPr lang="en-US" dirty="0"/>
            </a:p>
          </p:txBody>
        </p:sp>
        <p:cxnSp>
          <p:nvCxnSpPr>
            <p:cNvPr id="90" name="Straight Arrow Connector 70"/>
            <p:cNvCxnSpPr>
              <a:stCxn id="87" idx="3"/>
              <a:endCxn id="70" idx="2"/>
            </p:cNvCxnSpPr>
            <p:nvPr/>
          </p:nvCxnSpPr>
          <p:spPr>
            <a:xfrm>
              <a:off x="5029200" y="6050280"/>
              <a:ext cx="920881"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95" name="矩形 94"/>
          <p:cNvSpPr/>
          <p:nvPr/>
        </p:nvSpPr>
        <p:spPr>
          <a:xfrm>
            <a:off x="3886200" y="1295400"/>
            <a:ext cx="2590800" cy="1371600"/>
          </a:xfrm>
          <a:prstGeom prst="rect">
            <a:avLst/>
          </a:prstGeom>
          <a:noFill/>
          <a:ln>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矩形 104"/>
          <p:cNvSpPr/>
          <p:nvPr/>
        </p:nvSpPr>
        <p:spPr>
          <a:xfrm>
            <a:off x="6858000" y="1295400"/>
            <a:ext cx="1600200" cy="1371600"/>
          </a:xfrm>
          <a:prstGeom prst="rect">
            <a:avLst/>
          </a:prstGeom>
          <a:noFill/>
          <a:ln>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p:cNvSpPr/>
          <p:nvPr/>
        </p:nvSpPr>
        <p:spPr>
          <a:xfrm>
            <a:off x="3291840" y="3352800"/>
            <a:ext cx="1828800" cy="1371600"/>
          </a:xfrm>
          <a:prstGeom prst="rect">
            <a:avLst/>
          </a:prstGeom>
          <a:noFill/>
          <a:ln>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矩形 106"/>
          <p:cNvSpPr/>
          <p:nvPr/>
        </p:nvSpPr>
        <p:spPr>
          <a:xfrm>
            <a:off x="670560" y="5273040"/>
            <a:ext cx="1828800" cy="1524000"/>
          </a:xfrm>
          <a:prstGeom prst="rect">
            <a:avLst/>
          </a:prstGeom>
          <a:noFill/>
          <a:ln>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advTm="6753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left)">
                                      <p:cBhvr>
                                        <p:cTn id="7" dur="500"/>
                                        <p:tgtEl>
                                          <p:spTgt spid="10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9"/>
                                        </p:tgtEl>
                                        <p:attrNameLst>
                                          <p:attrName>style.visibility</p:attrName>
                                        </p:attrNameLst>
                                      </p:cBhvr>
                                      <p:to>
                                        <p:strVal val="visible"/>
                                      </p:to>
                                    </p:set>
                                    <p:animEffect transition="in" filter="wipe(left)">
                                      <p:cBhvr>
                                        <p:cTn id="12" dur="500"/>
                                        <p:tgtEl>
                                          <p:spTgt spid="109"/>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58"/>
                                        </p:tgtEl>
                                        <p:attrNameLst>
                                          <p:attrName>style.visibility</p:attrName>
                                        </p:attrNameLst>
                                      </p:cBhvr>
                                      <p:to>
                                        <p:strVal val="visible"/>
                                      </p:to>
                                    </p:set>
                                    <p:animEffect transition="in" filter="wipe(up)">
                                      <p:cBhvr>
                                        <p:cTn id="16" dur="500"/>
                                        <p:tgtEl>
                                          <p:spTgt spid="58"/>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wipe(left)">
                                      <p:cBhvr>
                                        <p:cTn id="20" dur="500"/>
                                        <p:tgtEl>
                                          <p:spTgt spid="5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10"/>
                                        </p:tgtEl>
                                        <p:attrNameLst>
                                          <p:attrName>style.visibility</p:attrName>
                                        </p:attrNameLst>
                                      </p:cBhvr>
                                      <p:to>
                                        <p:strVal val="visible"/>
                                      </p:to>
                                    </p:set>
                                    <p:animEffect transition="in" filter="wipe(left)">
                                      <p:cBhvr>
                                        <p:cTn id="25" dur="500"/>
                                        <p:tgtEl>
                                          <p:spTgt spid="1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79"/>
                                        </p:tgtEl>
                                        <p:attrNameLst>
                                          <p:attrName>style.visibility</p:attrName>
                                        </p:attrNameLst>
                                      </p:cBhvr>
                                      <p:to>
                                        <p:strVal val="visible"/>
                                      </p:to>
                                    </p:set>
                                    <p:animEffect transition="in" filter="wipe(up)">
                                      <p:cBhvr>
                                        <p:cTn id="30" dur="500"/>
                                        <p:tgtEl>
                                          <p:spTgt spid="7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wipe(left)">
                                      <p:cBhvr>
                                        <p:cTn id="34" dur="500"/>
                                        <p:tgtEl>
                                          <p:spTgt spid="6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11"/>
                                        </p:tgtEl>
                                        <p:attrNameLst>
                                          <p:attrName>style.visibility</p:attrName>
                                        </p:attrNameLst>
                                      </p:cBhvr>
                                      <p:to>
                                        <p:strVal val="visible"/>
                                      </p:to>
                                    </p:set>
                                    <p:animEffect transition="in" filter="wipe(left)">
                                      <p:cBhvr>
                                        <p:cTn id="39" dur="500"/>
                                        <p:tgtEl>
                                          <p:spTgt spid="111"/>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95"/>
                                        </p:tgtEl>
                                        <p:attrNameLst>
                                          <p:attrName>style.visibility</p:attrName>
                                        </p:attrNameLst>
                                      </p:cBhvr>
                                      <p:to>
                                        <p:strVal val="visible"/>
                                      </p:to>
                                    </p:set>
                                  </p:childTnLst>
                                </p:cTn>
                              </p:par>
                            </p:childTnLst>
                          </p:cTn>
                        </p:par>
                        <p:par>
                          <p:cTn id="44" fill="hold">
                            <p:stCondLst>
                              <p:cond delay="0"/>
                            </p:stCondLst>
                            <p:childTnLst>
                              <p:par>
                                <p:cTn id="45" presetID="26" presetClass="emph" presetSubtype="0" fill="hold" grpId="1" nodeType="afterEffect">
                                  <p:stCondLst>
                                    <p:cond delay="0"/>
                                  </p:stCondLst>
                                  <p:childTnLst>
                                    <p:animEffect transition="out" filter="fade">
                                      <p:cBhvr>
                                        <p:cTn id="46" dur="500" tmFilter="0, 0; .2, .5; .8, .5; 1, 0"/>
                                        <p:tgtEl>
                                          <p:spTgt spid="95"/>
                                        </p:tgtEl>
                                      </p:cBhvr>
                                    </p:animEffect>
                                    <p:animScale>
                                      <p:cBhvr>
                                        <p:cTn id="47" dur="250" autoRev="1" fill="hold"/>
                                        <p:tgtEl>
                                          <p:spTgt spid="95"/>
                                        </p:tgtEl>
                                      </p:cBhvr>
                                      <p:by x="105000" y="105000"/>
                                    </p:animScale>
                                  </p:childTnLst>
                                </p:cTn>
                              </p:par>
                            </p:childTnLst>
                          </p:cTn>
                        </p:par>
                        <p:par>
                          <p:cTn id="48" fill="hold">
                            <p:stCondLst>
                              <p:cond delay="500"/>
                            </p:stCondLst>
                            <p:childTnLst>
                              <p:par>
                                <p:cTn id="49" presetID="1" presetClass="entr" presetSubtype="0" fill="hold" grpId="0" nodeType="afterEffect">
                                  <p:stCondLst>
                                    <p:cond delay="0"/>
                                  </p:stCondLst>
                                  <p:childTnLst>
                                    <p:set>
                                      <p:cBhvr>
                                        <p:cTn id="50" dur="1" fill="hold">
                                          <p:stCondLst>
                                            <p:cond delay="0"/>
                                          </p:stCondLst>
                                        </p:cTn>
                                        <p:tgtEl>
                                          <p:spTgt spid="105"/>
                                        </p:tgtEl>
                                        <p:attrNameLst>
                                          <p:attrName>style.visibility</p:attrName>
                                        </p:attrNameLst>
                                      </p:cBhvr>
                                      <p:to>
                                        <p:strVal val="visible"/>
                                      </p:to>
                                    </p:set>
                                  </p:childTnLst>
                                </p:cTn>
                              </p:par>
                            </p:childTnLst>
                          </p:cTn>
                        </p:par>
                        <p:par>
                          <p:cTn id="51" fill="hold">
                            <p:stCondLst>
                              <p:cond delay="500"/>
                            </p:stCondLst>
                            <p:childTnLst>
                              <p:par>
                                <p:cTn id="52" presetID="26" presetClass="emph" presetSubtype="0" fill="hold" grpId="1" nodeType="afterEffect">
                                  <p:stCondLst>
                                    <p:cond delay="0"/>
                                  </p:stCondLst>
                                  <p:childTnLst>
                                    <p:animEffect transition="out" filter="fade">
                                      <p:cBhvr>
                                        <p:cTn id="53" dur="500" tmFilter="0, 0; .2, .5; .8, .5; 1, 0"/>
                                        <p:tgtEl>
                                          <p:spTgt spid="105"/>
                                        </p:tgtEl>
                                      </p:cBhvr>
                                    </p:animEffect>
                                    <p:animScale>
                                      <p:cBhvr>
                                        <p:cTn id="54" dur="250" autoRev="1" fill="hold"/>
                                        <p:tgtEl>
                                          <p:spTgt spid="105"/>
                                        </p:tgtEl>
                                      </p:cBhvr>
                                      <p:by x="105000" y="105000"/>
                                    </p:animScale>
                                  </p:childTnLst>
                                </p:cTn>
                              </p:par>
                            </p:childTnLst>
                          </p:cTn>
                        </p:par>
                        <p:par>
                          <p:cTn id="55" fill="hold">
                            <p:stCondLst>
                              <p:cond delay="1000"/>
                            </p:stCondLst>
                            <p:childTnLst>
                              <p:par>
                                <p:cTn id="56" presetID="1" presetClass="entr" presetSubtype="0" fill="hold" grpId="0" nodeType="afterEffect">
                                  <p:stCondLst>
                                    <p:cond delay="0"/>
                                  </p:stCondLst>
                                  <p:childTnLst>
                                    <p:set>
                                      <p:cBhvr>
                                        <p:cTn id="57" dur="1" fill="hold">
                                          <p:stCondLst>
                                            <p:cond delay="0"/>
                                          </p:stCondLst>
                                        </p:cTn>
                                        <p:tgtEl>
                                          <p:spTgt spid="106"/>
                                        </p:tgtEl>
                                        <p:attrNameLst>
                                          <p:attrName>style.visibility</p:attrName>
                                        </p:attrNameLst>
                                      </p:cBhvr>
                                      <p:to>
                                        <p:strVal val="visible"/>
                                      </p:to>
                                    </p:set>
                                  </p:childTnLst>
                                </p:cTn>
                              </p:par>
                            </p:childTnLst>
                          </p:cTn>
                        </p:par>
                        <p:par>
                          <p:cTn id="58" fill="hold">
                            <p:stCondLst>
                              <p:cond delay="1000"/>
                            </p:stCondLst>
                            <p:childTnLst>
                              <p:par>
                                <p:cTn id="59" presetID="26" presetClass="emph" presetSubtype="0" fill="hold" grpId="1" nodeType="afterEffect">
                                  <p:stCondLst>
                                    <p:cond delay="0"/>
                                  </p:stCondLst>
                                  <p:childTnLst>
                                    <p:animEffect transition="out" filter="fade">
                                      <p:cBhvr>
                                        <p:cTn id="60" dur="500" tmFilter="0, 0; .2, .5; .8, .5; 1, 0"/>
                                        <p:tgtEl>
                                          <p:spTgt spid="106"/>
                                        </p:tgtEl>
                                      </p:cBhvr>
                                    </p:animEffect>
                                    <p:animScale>
                                      <p:cBhvr>
                                        <p:cTn id="61" dur="250" autoRev="1" fill="hold"/>
                                        <p:tgtEl>
                                          <p:spTgt spid="106"/>
                                        </p:tgtEl>
                                      </p:cBhvr>
                                      <p:by x="105000" y="105000"/>
                                    </p:animScale>
                                  </p:childTnLst>
                                </p:cTn>
                              </p:par>
                            </p:childTnLst>
                          </p:cTn>
                        </p:par>
                        <p:par>
                          <p:cTn id="62" fill="hold">
                            <p:stCondLst>
                              <p:cond delay="1500"/>
                            </p:stCondLst>
                            <p:childTnLst>
                              <p:par>
                                <p:cTn id="63" presetID="1" presetClass="entr" presetSubtype="0" fill="hold" grpId="0" nodeType="afterEffect">
                                  <p:stCondLst>
                                    <p:cond delay="0"/>
                                  </p:stCondLst>
                                  <p:childTnLst>
                                    <p:set>
                                      <p:cBhvr>
                                        <p:cTn id="64" dur="1" fill="hold">
                                          <p:stCondLst>
                                            <p:cond delay="0"/>
                                          </p:stCondLst>
                                        </p:cTn>
                                        <p:tgtEl>
                                          <p:spTgt spid="107"/>
                                        </p:tgtEl>
                                        <p:attrNameLst>
                                          <p:attrName>style.visibility</p:attrName>
                                        </p:attrNameLst>
                                      </p:cBhvr>
                                      <p:to>
                                        <p:strVal val="visible"/>
                                      </p:to>
                                    </p:set>
                                  </p:childTnLst>
                                </p:cTn>
                              </p:par>
                            </p:childTnLst>
                          </p:cTn>
                        </p:par>
                        <p:par>
                          <p:cTn id="65" fill="hold">
                            <p:stCondLst>
                              <p:cond delay="1500"/>
                            </p:stCondLst>
                            <p:childTnLst>
                              <p:par>
                                <p:cTn id="66" presetID="26" presetClass="emph" presetSubtype="0" fill="hold" grpId="1" nodeType="afterEffect">
                                  <p:stCondLst>
                                    <p:cond delay="0"/>
                                  </p:stCondLst>
                                  <p:childTnLst>
                                    <p:animEffect transition="out" filter="fade">
                                      <p:cBhvr>
                                        <p:cTn id="67" dur="500" tmFilter="0, 0; .2, .5; .8, .5; 1, 0"/>
                                        <p:tgtEl>
                                          <p:spTgt spid="107"/>
                                        </p:tgtEl>
                                      </p:cBhvr>
                                    </p:animEffect>
                                    <p:animScale>
                                      <p:cBhvr>
                                        <p:cTn id="68" dur="250" autoRev="1" fill="hold"/>
                                        <p:tgtEl>
                                          <p:spTgt spid="10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4" grpId="0" animBg="1"/>
      <p:bldP spid="95" grpId="0" animBg="1"/>
      <p:bldP spid="95" grpId="1" animBg="1"/>
      <p:bldP spid="105" grpId="0" animBg="1"/>
      <p:bldP spid="105" grpId="1" animBg="1"/>
      <p:bldP spid="106" grpId="0" animBg="1"/>
      <p:bldP spid="106" grpId="1" animBg="1"/>
      <p:bldP spid="107" grpId="0" animBg="1"/>
      <p:bldP spid="107"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Extract Program Information</a:t>
            </a:r>
            <a:endParaRPr lang="en-US" dirty="0"/>
          </a:p>
        </p:txBody>
      </p:sp>
      <p:sp>
        <p:nvSpPr>
          <p:cNvPr id="10" name="Cloud 9"/>
          <p:cNvSpPr/>
          <p:nvPr/>
        </p:nvSpPr>
        <p:spPr>
          <a:xfrm>
            <a:off x="0" y="1463040"/>
            <a:ext cx="1524000" cy="1034142"/>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Source Code</a:t>
            </a:r>
            <a:endParaRPr lang="en-US" dirty="0"/>
          </a:p>
        </p:txBody>
      </p:sp>
      <p:sp>
        <p:nvSpPr>
          <p:cNvPr id="57" name="Cloud 56"/>
          <p:cNvSpPr/>
          <p:nvPr/>
        </p:nvSpPr>
        <p:spPr>
          <a:xfrm>
            <a:off x="533400" y="3352800"/>
            <a:ext cx="2133600" cy="1371600"/>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Context-sensitive program info</a:t>
            </a:r>
            <a:endParaRPr lang="en-US" dirty="0"/>
          </a:p>
        </p:txBody>
      </p:sp>
      <p:cxnSp>
        <p:nvCxnSpPr>
          <p:cNvPr id="58" name="Shape 57"/>
          <p:cNvCxnSpPr>
            <a:stCxn id="32" idx="3"/>
            <a:endCxn id="57" idx="2"/>
          </p:cNvCxnSpPr>
          <p:nvPr/>
        </p:nvCxnSpPr>
        <p:spPr>
          <a:xfrm flipH="1">
            <a:off x="540018" y="1981200"/>
            <a:ext cx="7689582" cy="2057400"/>
          </a:xfrm>
          <a:prstGeom prst="bentConnector5">
            <a:avLst>
              <a:gd name="adj1" fmla="val -2973"/>
              <a:gd name="adj2" fmla="val 44444"/>
              <a:gd name="adj3" fmla="val 102973"/>
            </a:avLst>
          </a:prstGeom>
          <a:ln>
            <a:tailEnd type="arrow"/>
          </a:ln>
        </p:spPr>
        <p:style>
          <a:lnRef idx="1">
            <a:schemeClr val="accent1"/>
          </a:lnRef>
          <a:fillRef idx="0">
            <a:schemeClr val="accent1"/>
          </a:fillRef>
          <a:effectRef idx="0">
            <a:schemeClr val="accent1"/>
          </a:effectRef>
          <a:fontRef idx="minor">
            <a:schemeClr val="tx1"/>
          </a:fontRef>
        </p:style>
      </p:cxnSp>
      <p:sp>
        <p:nvSpPr>
          <p:cNvPr id="64" name="Rectangle 63"/>
          <p:cNvSpPr/>
          <p:nvPr/>
        </p:nvSpPr>
        <p:spPr>
          <a:xfrm>
            <a:off x="838200" y="5486400"/>
            <a:ext cx="14478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Correlation Analysis</a:t>
            </a:r>
          </a:p>
          <a:p>
            <a:pPr algn="ctr"/>
            <a:r>
              <a:rPr lang="en-US" dirty="0" smtClean="0"/>
              <a:t>(</a:t>
            </a:r>
            <a:r>
              <a:rPr lang="en-US" dirty="0" err="1" smtClean="0"/>
              <a:t>datalog</a:t>
            </a:r>
            <a:r>
              <a:rPr lang="en-US" dirty="0" smtClean="0"/>
              <a:t>)</a:t>
            </a:r>
          </a:p>
        </p:txBody>
      </p:sp>
      <p:grpSp>
        <p:nvGrpSpPr>
          <p:cNvPr id="3" name="组合 107"/>
          <p:cNvGrpSpPr/>
          <p:nvPr/>
        </p:nvGrpSpPr>
        <p:grpSpPr>
          <a:xfrm>
            <a:off x="1522730" y="1417320"/>
            <a:ext cx="4801870" cy="1112520"/>
            <a:chOff x="1522730" y="1417320"/>
            <a:chExt cx="4801870" cy="1112520"/>
          </a:xfrm>
        </p:grpSpPr>
        <p:sp>
          <p:nvSpPr>
            <p:cNvPr id="8" name="Rectangle 7"/>
            <p:cNvSpPr/>
            <p:nvPr/>
          </p:nvSpPr>
          <p:spPr>
            <a:xfrm>
              <a:off x="1828800" y="1676400"/>
              <a:ext cx="1828800" cy="6096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Compiler plug-in (Phoenix in VC)</a:t>
              </a:r>
              <a:endParaRPr lang="en-US" dirty="0"/>
            </a:p>
          </p:txBody>
        </p:sp>
        <p:cxnSp>
          <p:nvCxnSpPr>
            <p:cNvPr id="9" name="Straight Arrow Connector 8"/>
            <p:cNvCxnSpPr>
              <a:stCxn id="10" idx="0"/>
              <a:endCxn id="8" idx="1"/>
            </p:cNvCxnSpPr>
            <p:nvPr/>
          </p:nvCxnSpPr>
          <p:spPr>
            <a:xfrm>
              <a:off x="1522730" y="1980111"/>
              <a:ext cx="306070" cy="108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Cloud 12"/>
            <p:cNvSpPr/>
            <p:nvPr/>
          </p:nvSpPr>
          <p:spPr>
            <a:xfrm>
              <a:off x="4038600" y="1417320"/>
              <a:ext cx="2286000" cy="1112520"/>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program info</a:t>
              </a:r>
            </a:p>
            <a:p>
              <a:pPr algn="ctr"/>
              <a:r>
                <a:rPr lang="en-US" dirty="0" smtClean="0"/>
                <a:t>into DB tables</a:t>
              </a:r>
              <a:endParaRPr lang="en-US" dirty="0"/>
            </a:p>
          </p:txBody>
        </p:sp>
        <p:cxnSp>
          <p:nvCxnSpPr>
            <p:cNvPr id="100" name="Straight Arrow Connector 99"/>
            <p:cNvCxnSpPr>
              <a:stCxn id="8" idx="3"/>
              <a:endCxn id="13" idx="2"/>
            </p:cNvCxnSpPr>
            <p:nvPr/>
          </p:nvCxnSpPr>
          <p:spPr>
            <a:xfrm flipV="1">
              <a:off x="3657600" y="1973580"/>
              <a:ext cx="388091"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4" name="组合 108"/>
          <p:cNvGrpSpPr/>
          <p:nvPr/>
        </p:nvGrpSpPr>
        <p:grpSpPr>
          <a:xfrm>
            <a:off x="6322695" y="1524000"/>
            <a:ext cx="1906905" cy="914400"/>
            <a:chOff x="6322695" y="1524000"/>
            <a:chExt cx="1906905" cy="914400"/>
          </a:xfrm>
        </p:grpSpPr>
        <p:sp>
          <p:nvSpPr>
            <p:cNvPr id="32" name="Rectangle 80"/>
            <p:cNvSpPr/>
            <p:nvPr/>
          </p:nvSpPr>
          <p:spPr>
            <a:xfrm>
              <a:off x="7071360" y="1524000"/>
              <a:ext cx="115824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Context</a:t>
              </a:r>
            </a:p>
            <a:p>
              <a:pPr algn="ctr"/>
              <a:r>
                <a:rPr lang="en-US" dirty="0" smtClean="0"/>
                <a:t>Clone</a:t>
              </a:r>
            </a:p>
          </p:txBody>
        </p:sp>
        <p:cxnSp>
          <p:nvCxnSpPr>
            <p:cNvPr id="34" name="Straight Arrow Connector 99"/>
            <p:cNvCxnSpPr>
              <a:stCxn id="13" idx="0"/>
              <a:endCxn id="32" idx="1"/>
            </p:cNvCxnSpPr>
            <p:nvPr/>
          </p:nvCxnSpPr>
          <p:spPr>
            <a:xfrm>
              <a:off x="6322695" y="1973580"/>
              <a:ext cx="748665"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5" name="组合 109"/>
          <p:cNvGrpSpPr/>
          <p:nvPr/>
        </p:nvGrpSpPr>
        <p:grpSpPr>
          <a:xfrm>
            <a:off x="2665222" y="3352800"/>
            <a:ext cx="5259578" cy="1371600"/>
            <a:chOff x="2665222" y="3352800"/>
            <a:chExt cx="5259578" cy="1371600"/>
          </a:xfrm>
        </p:grpSpPr>
        <p:sp>
          <p:nvSpPr>
            <p:cNvPr id="81" name="Rectangle 80"/>
            <p:cNvSpPr/>
            <p:nvPr/>
          </p:nvSpPr>
          <p:spPr>
            <a:xfrm>
              <a:off x="3505200" y="3474720"/>
              <a:ext cx="14478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Relation Computation (</a:t>
              </a:r>
              <a:r>
                <a:rPr lang="en-US" dirty="0" err="1" smtClean="0"/>
                <a:t>datalog</a:t>
              </a:r>
              <a:r>
                <a:rPr lang="en-US" dirty="0" smtClean="0"/>
                <a:t>)</a:t>
              </a:r>
            </a:p>
          </p:txBody>
        </p:sp>
        <p:cxnSp>
          <p:nvCxnSpPr>
            <p:cNvPr id="103" name="Straight Arrow Connector 102"/>
            <p:cNvCxnSpPr>
              <a:stCxn id="57" idx="0"/>
              <a:endCxn id="81" idx="1"/>
            </p:cNvCxnSpPr>
            <p:nvPr/>
          </p:nvCxnSpPr>
          <p:spPr>
            <a:xfrm>
              <a:off x="2665222" y="4038600"/>
              <a:ext cx="839978"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8" name="Cloud 56"/>
            <p:cNvSpPr/>
            <p:nvPr/>
          </p:nvSpPr>
          <p:spPr>
            <a:xfrm>
              <a:off x="5791200" y="3352800"/>
              <a:ext cx="2133600" cy="1371600"/>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Ownership</a:t>
              </a:r>
            </a:p>
            <a:p>
              <a:pPr algn="ctr"/>
              <a:r>
                <a:rPr lang="en-US" dirty="0" err="1" smtClean="0"/>
                <a:t>Subregion</a:t>
              </a:r>
              <a:endParaRPr lang="en-US" dirty="0" smtClean="0"/>
            </a:p>
            <a:p>
              <a:pPr algn="ctr"/>
              <a:r>
                <a:rPr lang="en-US" dirty="0" smtClean="0"/>
                <a:t>Access relations</a:t>
              </a:r>
              <a:endParaRPr lang="en-US" dirty="0"/>
            </a:p>
          </p:txBody>
        </p:sp>
        <p:cxnSp>
          <p:nvCxnSpPr>
            <p:cNvPr id="73" name="Straight Arrow Connector 102"/>
            <p:cNvCxnSpPr>
              <a:stCxn id="81" idx="3"/>
              <a:endCxn id="68" idx="2"/>
            </p:cNvCxnSpPr>
            <p:nvPr/>
          </p:nvCxnSpPr>
          <p:spPr>
            <a:xfrm flipV="1">
              <a:off x="4953000" y="4038600"/>
              <a:ext cx="844818"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cxnSp>
        <p:nvCxnSpPr>
          <p:cNvPr id="79" name="Shape 57"/>
          <p:cNvCxnSpPr>
            <a:stCxn id="68" idx="0"/>
            <a:endCxn id="64" idx="1"/>
          </p:cNvCxnSpPr>
          <p:nvPr/>
        </p:nvCxnSpPr>
        <p:spPr>
          <a:xfrm flipH="1">
            <a:off x="838200" y="4038600"/>
            <a:ext cx="7084822" cy="2019300"/>
          </a:xfrm>
          <a:prstGeom prst="bentConnector5">
            <a:avLst>
              <a:gd name="adj1" fmla="val -3227"/>
              <a:gd name="adj2" fmla="val 52830"/>
              <a:gd name="adj3" fmla="val 103227"/>
            </a:avLst>
          </a:prstGeom>
          <a:ln>
            <a:tailEnd type="arrow"/>
          </a:ln>
        </p:spPr>
        <p:style>
          <a:lnRef idx="1">
            <a:schemeClr val="accent1"/>
          </a:lnRef>
          <a:fillRef idx="0">
            <a:schemeClr val="accent1"/>
          </a:fillRef>
          <a:effectRef idx="0">
            <a:schemeClr val="accent1"/>
          </a:effectRef>
          <a:fontRef idx="minor">
            <a:schemeClr val="tx1"/>
          </a:fontRef>
        </p:style>
      </p:cxnSp>
      <p:grpSp>
        <p:nvGrpSpPr>
          <p:cNvPr id="6" name="组合 110"/>
          <p:cNvGrpSpPr/>
          <p:nvPr/>
        </p:nvGrpSpPr>
        <p:grpSpPr>
          <a:xfrm>
            <a:off x="2286000" y="5486400"/>
            <a:ext cx="5257800" cy="1143000"/>
            <a:chOff x="2286000" y="5486400"/>
            <a:chExt cx="5257800" cy="1143000"/>
          </a:xfrm>
        </p:grpSpPr>
        <p:sp>
          <p:nvSpPr>
            <p:cNvPr id="70" name="Cloud 69"/>
            <p:cNvSpPr/>
            <p:nvPr/>
          </p:nvSpPr>
          <p:spPr>
            <a:xfrm>
              <a:off x="5945122" y="5486400"/>
              <a:ext cx="1598678" cy="1143000"/>
            </a:xfrm>
            <a:prstGeom prst="cloud">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Dangling pointer Report</a:t>
              </a:r>
            </a:p>
          </p:txBody>
        </p:sp>
        <p:cxnSp>
          <p:nvCxnSpPr>
            <p:cNvPr id="71" name="Straight Arrow Connector 70"/>
            <p:cNvCxnSpPr>
              <a:stCxn id="64" idx="3"/>
              <a:endCxn id="87" idx="1"/>
            </p:cNvCxnSpPr>
            <p:nvPr/>
          </p:nvCxnSpPr>
          <p:spPr>
            <a:xfrm flipV="1">
              <a:off x="2286000" y="6050280"/>
              <a:ext cx="1066800"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7" name="Rectangle 7"/>
            <p:cNvSpPr/>
            <p:nvPr/>
          </p:nvSpPr>
          <p:spPr>
            <a:xfrm>
              <a:off x="3352800" y="5745480"/>
              <a:ext cx="1676400" cy="6096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Post processing</a:t>
              </a:r>
              <a:endParaRPr lang="en-US" dirty="0"/>
            </a:p>
          </p:txBody>
        </p:sp>
        <p:cxnSp>
          <p:nvCxnSpPr>
            <p:cNvPr id="90" name="Straight Arrow Connector 70"/>
            <p:cNvCxnSpPr>
              <a:stCxn id="87" idx="3"/>
              <a:endCxn id="70" idx="2"/>
            </p:cNvCxnSpPr>
            <p:nvPr/>
          </p:nvCxnSpPr>
          <p:spPr>
            <a:xfrm>
              <a:off x="5029200" y="6050280"/>
              <a:ext cx="920881"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95" name="矩形 94"/>
          <p:cNvSpPr/>
          <p:nvPr/>
        </p:nvSpPr>
        <p:spPr>
          <a:xfrm>
            <a:off x="3886200" y="1295400"/>
            <a:ext cx="2590800" cy="1371600"/>
          </a:xfrm>
          <a:prstGeom prst="rect">
            <a:avLst/>
          </a:prstGeom>
          <a:noFill/>
          <a:ln>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ransition advTm="6753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95"/>
                                        </p:tgtEl>
                                      </p:cBhvr>
                                    </p:animEffect>
                                    <p:animScale>
                                      <p:cBhvr>
                                        <p:cTn id="7" dur="250" autoRev="1" fill="hold"/>
                                        <p:tgtEl>
                                          <p:spTgt spid="9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Extract Program Information</a:t>
            </a:r>
            <a:endParaRPr lang="en-US" dirty="0"/>
          </a:p>
        </p:txBody>
      </p:sp>
      <p:sp>
        <p:nvSpPr>
          <p:cNvPr id="3" name="Content Placeholder 2"/>
          <p:cNvSpPr>
            <a:spLocks noGrp="1"/>
          </p:cNvSpPr>
          <p:nvPr>
            <p:ph idx="1"/>
          </p:nvPr>
        </p:nvSpPr>
        <p:spPr/>
        <p:txBody>
          <a:bodyPr/>
          <a:lstStyle/>
          <a:p>
            <a:r>
              <a:rPr lang="en-US" dirty="0" smtClean="0"/>
              <a:t>Extract program information into DB tables</a:t>
            </a:r>
          </a:p>
          <a:p>
            <a:r>
              <a:rPr lang="en-US" dirty="0" smtClean="0"/>
              <a:t>Following analysis can be </a:t>
            </a:r>
            <a:r>
              <a:rPr lang="en-US" dirty="0" err="1" smtClean="0"/>
              <a:t>datalog</a:t>
            </a:r>
            <a:r>
              <a:rPr lang="en-US" dirty="0" smtClean="0"/>
              <a:t> inference</a:t>
            </a:r>
          </a:p>
          <a:p>
            <a:endParaRPr lang="en-US" dirty="0" smtClean="0"/>
          </a:p>
          <a:p>
            <a:r>
              <a:rPr lang="en-US" dirty="0" smtClean="0"/>
              <a:t>Example</a:t>
            </a:r>
          </a:p>
          <a:p>
            <a:pPr lvl="3"/>
            <a:endParaRPr lang="en-US" dirty="0" smtClean="0"/>
          </a:p>
          <a:p>
            <a:pPr lvl="1"/>
            <a:r>
              <a:rPr lang="en-US" b="1" dirty="0" smtClean="0"/>
              <a:t>Call</a:t>
            </a:r>
            <a:r>
              <a:rPr lang="en-US" dirty="0" smtClean="0"/>
              <a:t>(</a:t>
            </a:r>
            <a:r>
              <a:rPr lang="en-US" dirty="0" err="1" smtClean="0">
                <a:solidFill>
                  <a:srgbClr val="0070C0"/>
                </a:solidFill>
              </a:rPr>
              <a:t>foo</a:t>
            </a:r>
            <a:r>
              <a:rPr lang="en-US" dirty="0" smtClean="0">
                <a:solidFill>
                  <a:srgbClr val="0070C0"/>
                </a:solidFill>
              </a:rPr>
              <a:t> </a:t>
            </a:r>
            <a:r>
              <a:rPr lang="en-US" dirty="0" smtClean="0"/>
              <a:t>, </a:t>
            </a:r>
            <a:r>
              <a:rPr lang="en-US" dirty="0" smtClean="0">
                <a:solidFill>
                  <a:srgbClr val="0070C0"/>
                </a:solidFill>
              </a:rPr>
              <a:t>make</a:t>
            </a:r>
            <a:r>
              <a:rPr lang="en-US" dirty="0" smtClean="0"/>
              <a:t>)</a:t>
            </a:r>
          </a:p>
          <a:p>
            <a:pPr lvl="3"/>
            <a:endParaRPr lang="en-US" dirty="0" smtClean="0"/>
          </a:p>
          <a:p>
            <a:pPr lvl="1"/>
            <a:r>
              <a:rPr lang="en-US" b="1" dirty="0" smtClean="0"/>
              <a:t>Call</a:t>
            </a:r>
            <a:r>
              <a:rPr lang="en-US" dirty="0" smtClean="0"/>
              <a:t>(</a:t>
            </a:r>
            <a:r>
              <a:rPr lang="en-US" dirty="0" smtClean="0">
                <a:solidFill>
                  <a:srgbClr val="0070C0"/>
                </a:solidFill>
              </a:rPr>
              <a:t>make </a:t>
            </a:r>
            <a:r>
              <a:rPr lang="en-US" dirty="0" smtClean="0"/>
              <a:t>, </a:t>
            </a:r>
            <a:r>
              <a:rPr lang="en-US" dirty="0" err="1" smtClean="0">
                <a:solidFill>
                  <a:srgbClr val="0070C0"/>
                </a:solidFill>
              </a:rPr>
              <a:t>region_alloc</a:t>
            </a:r>
            <a:r>
              <a:rPr lang="en-US" dirty="0" smtClean="0"/>
              <a:t>)</a:t>
            </a:r>
          </a:p>
        </p:txBody>
      </p:sp>
      <p:sp>
        <p:nvSpPr>
          <p:cNvPr id="4" name="TextBox 4"/>
          <p:cNvSpPr txBox="1">
            <a:spLocks noChangeArrowheads="1"/>
          </p:cNvSpPr>
          <p:nvPr/>
        </p:nvSpPr>
        <p:spPr bwMode="auto">
          <a:xfrm>
            <a:off x="5486400" y="4724400"/>
            <a:ext cx="2819400" cy="1323439"/>
          </a:xfrm>
          <a:prstGeom prst="rect">
            <a:avLst/>
          </a:prstGeom>
          <a:noFill/>
          <a:ln w="9525">
            <a:solidFill>
              <a:schemeClr val="accent1"/>
            </a:solidFill>
            <a:miter lim="800000"/>
            <a:headEnd/>
            <a:tailEnd/>
          </a:ln>
        </p:spPr>
        <p:txBody>
          <a:bodyPr wrap="square">
            <a:spAutoFit/>
          </a:bodyPr>
          <a:lstStyle/>
          <a:p>
            <a:r>
              <a:rPr lang="en-US" sz="2000" b="1" dirty="0" smtClean="0">
                <a:solidFill>
                  <a:srgbClr val="0070C0"/>
                </a:solidFill>
              </a:rPr>
              <a:t>make</a:t>
            </a:r>
            <a:r>
              <a:rPr lang="en-US" sz="2000" dirty="0" smtClean="0">
                <a:solidFill>
                  <a:srgbClr val="0070C0"/>
                </a:solidFill>
              </a:rPr>
              <a:t>(  </a:t>
            </a:r>
            <a:r>
              <a:rPr lang="en-US" sz="2000" dirty="0" smtClean="0">
                <a:solidFill>
                  <a:srgbClr val="FF0000"/>
                </a:solidFill>
                <a:latin typeface="Arial" charset="0"/>
                <a:ea typeface="宋体" pitchFamily="2" charset="-122"/>
              </a:rPr>
              <a:t>r  </a:t>
            </a:r>
            <a:r>
              <a:rPr lang="en-US" sz="2000" dirty="0" smtClean="0"/>
              <a:t>,   </a:t>
            </a:r>
            <a:r>
              <a:rPr lang="en-US" sz="2000" dirty="0" smtClean="0">
                <a:solidFill>
                  <a:srgbClr val="000099"/>
                </a:solidFill>
                <a:latin typeface="Arial" charset="0"/>
                <a:ea typeface="宋体" pitchFamily="2" charset="-122"/>
              </a:rPr>
              <a:t>table  </a:t>
            </a:r>
            <a:r>
              <a:rPr lang="en-US" sz="2000" dirty="0" smtClean="0">
                <a:solidFill>
                  <a:srgbClr val="0070C0"/>
                </a:solidFill>
              </a:rPr>
              <a:t>)</a:t>
            </a:r>
          </a:p>
          <a:p>
            <a:r>
              <a:rPr lang="en-US" sz="2000" dirty="0" smtClean="0">
                <a:solidFill>
                  <a:srgbClr val="0070C0"/>
                </a:solidFill>
              </a:rPr>
              <a:t>{</a:t>
            </a:r>
          </a:p>
          <a:p>
            <a:r>
              <a:rPr lang="en-US" sz="2000" dirty="0" smtClean="0">
                <a:solidFill>
                  <a:srgbClr val="0070C0"/>
                </a:solidFill>
              </a:rPr>
              <a:t>    </a:t>
            </a:r>
            <a:r>
              <a:rPr lang="en-US" sz="2000" b="1" dirty="0" err="1" smtClean="0">
                <a:solidFill>
                  <a:srgbClr val="0070C0"/>
                </a:solidFill>
              </a:rPr>
              <a:t>region_alloc</a:t>
            </a:r>
            <a:r>
              <a:rPr lang="en-US" sz="2000" dirty="0" smtClean="0">
                <a:solidFill>
                  <a:srgbClr val="0070C0"/>
                </a:solidFill>
              </a:rPr>
              <a:t>(…)</a:t>
            </a:r>
          </a:p>
          <a:p>
            <a:r>
              <a:rPr lang="en-US" sz="2000" dirty="0" smtClean="0">
                <a:solidFill>
                  <a:srgbClr val="0070C0"/>
                </a:solidFill>
              </a:rPr>
              <a:t>}</a:t>
            </a:r>
          </a:p>
        </p:txBody>
      </p:sp>
      <p:sp>
        <p:nvSpPr>
          <p:cNvPr id="5" name="TextBox 4"/>
          <p:cNvSpPr txBox="1">
            <a:spLocks noChangeArrowheads="1"/>
          </p:cNvSpPr>
          <p:nvPr/>
        </p:nvSpPr>
        <p:spPr bwMode="auto">
          <a:xfrm>
            <a:off x="5486400" y="3200400"/>
            <a:ext cx="2819400" cy="1323439"/>
          </a:xfrm>
          <a:prstGeom prst="rect">
            <a:avLst/>
          </a:prstGeom>
          <a:noFill/>
          <a:ln w="9525">
            <a:solidFill>
              <a:schemeClr val="accent1"/>
            </a:solidFill>
            <a:miter lim="800000"/>
            <a:headEnd/>
            <a:tailEnd/>
          </a:ln>
        </p:spPr>
        <p:txBody>
          <a:bodyPr wrap="square">
            <a:spAutoFit/>
          </a:bodyPr>
          <a:lstStyle/>
          <a:p>
            <a:r>
              <a:rPr lang="en-US" sz="2000" b="1" dirty="0" err="1" smtClean="0">
                <a:solidFill>
                  <a:srgbClr val="0070C0"/>
                </a:solidFill>
              </a:rPr>
              <a:t>foo</a:t>
            </a:r>
            <a:r>
              <a:rPr lang="en-US" sz="2000" dirty="0" smtClean="0">
                <a:solidFill>
                  <a:srgbClr val="0070C0"/>
                </a:solidFill>
              </a:rPr>
              <a:t>(  </a:t>
            </a:r>
            <a:r>
              <a:rPr lang="en-US" sz="2000" dirty="0" smtClean="0">
                <a:solidFill>
                  <a:srgbClr val="FF0000"/>
                </a:solidFill>
                <a:latin typeface="Arial" charset="0"/>
                <a:ea typeface="宋体" pitchFamily="2" charset="-122"/>
              </a:rPr>
              <a:t>parent  </a:t>
            </a:r>
            <a:r>
              <a:rPr lang="en-US" sz="2000" dirty="0" smtClean="0">
                <a:solidFill>
                  <a:srgbClr val="0070C0"/>
                </a:solidFill>
              </a:rPr>
              <a:t>)</a:t>
            </a:r>
          </a:p>
          <a:p>
            <a:r>
              <a:rPr lang="en-US" sz="2000" dirty="0" smtClean="0">
                <a:solidFill>
                  <a:srgbClr val="0070C0"/>
                </a:solidFill>
              </a:rPr>
              <a:t>{</a:t>
            </a:r>
          </a:p>
          <a:p>
            <a:r>
              <a:rPr lang="en-US" sz="2000" dirty="0" smtClean="0">
                <a:solidFill>
                  <a:srgbClr val="0070C0"/>
                </a:solidFill>
              </a:rPr>
              <a:t>    </a:t>
            </a:r>
            <a:r>
              <a:rPr lang="en-US" sz="2000" b="1" dirty="0" smtClean="0">
                <a:solidFill>
                  <a:srgbClr val="0070C0"/>
                </a:solidFill>
              </a:rPr>
              <a:t>make</a:t>
            </a:r>
            <a:r>
              <a:rPr lang="en-US" sz="2000" dirty="0" smtClean="0">
                <a:solidFill>
                  <a:srgbClr val="0070C0"/>
                </a:solidFill>
              </a:rPr>
              <a:t>(…)</a:t>
            </a:r>
          </a:p>
          <a:p>
            <a:r>
              <a:rPr lang="en-US" sz="2000" dirty="0" smtClean="0">
                <a:solidFill>
                  <a:srgbClr val="0070C0"/>
                </a:solidFill>
              </a:rPr>
              <a:t>}</a:t>
            </a:r>
          </a:p>
        </p:txBody>
      </p:sp>
      <p:cxnSp>
        <p:nvCxnSpPr>
          <p:cNvPr id="26" name="直接连接符 25"/>
          <p:cNvCxnSpPr/>
          <p:nvPr/>
        </p:nvCxnSpPr>
        <p:spPr>
          <a:xfrm rot="10800000" flipV="1">
            <a:off x="2209800" y="3505200"/>
            <a:ext cx="3429000" cy="99060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10800000" flipV="1">
            <a:off x="2971800" y="4038600"/>
            <a:ext cx="2895600" cy="45720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10800000" flipV="1">
            <a:off x="2255520" y="4953000"/>
            <a:ext cx="3383280" cy="42672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10800000">
            <a:off x="3962400" y="5562600"/>
            <a:ext cx="1752600" cy="7620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par>
                          <p:cTn id="7" fill="hold">
                            <p:stCondLst>
                              <p:cond delay="0"/>
                            </p:stCondLst>
                            <p:childTnLst>
                              <p:par>
                                <p:cTn id="8" presetID="22" presetClass="entr" presetSubtype="2" fill="hold" nodeType="after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right)">
                                      <p:cBhvr>
                                        <p:cTn id="10" dur="500"/>
                                        <p:tgtEl>
                                          <p:spTgt spid="26"/>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right)">
                                      <p:cBhvr>
                                        <p:cTn id="14" dur="500"/>
                                        <p:tgtEl>
                                          <p:spTgt spid="27"/>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par>
                          <p:cTn id="19" fill="hold">
                            <p:stCondLst>
                              <p:cond delay="0"/>
                            </p:stCondLst>
                            <p:childTnLst>
                              <p:par>
                                <p:cTn id="20" presetID="22" presetClass="entr" presetSubtype="2"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right)">
                                      <p:cBhvr>
                                        <p:cTn id="22" dur="500"/>
                                        <p:tgtEl>
                                          <p:spTgt spid="32"/>
                                        </p:tgtEl>
                                      </p:cBhvr>
                                    </p:animEffect>
                                  </p:childTnLst>
                                </p:cTn>
                              </p:par>
                            </p:childTnLst>
                          </p:cTn>
                        </p:par>
                        <p:par>
                          <p:cTn id="23" fill="hold">
                            <p:stCondLst>
                              <p:cond delay="500"/>
                            </p:stCondLst>
                            <p:childTnLst>
                              <p:par>
                                <p:cTn id="24" presetID="22" presetClass="entr" presetSubtype="2"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right)">
                                      <p:cBhvr>
                                        <p:cTn id="2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 Cloning</a:t>
            </a:r>
            <a:endParaRPr lang="en-US" dirty="0"/>
          </a:p>
        </p:txBody>
      </p:sp>
      <p:sp>
        <p:nvSpPr>
          <p:cNvPr id="10" name="Cloud 9"/>
          <p:cNvSpPr/>
          <p:nvPr/>
        </p:nvSpPr>
        <p:spPr>
          <a:xfrm>
            <a:off x="0" y="1463040"/>
            <a:ext cx="1524000" cy="1034142"/>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Source Code</a:t>
            </a:r>
            <a:endParaRPr lang="en-US" dirty="0"/>
          </a:p>
        </p:txBody>
      </p:sp>
      <p:sp>
        <p:nvSpPr>
          <p:cNvPr id="57" name="Cloud 56"/>
          <p:cNvSpPr/>
          <p:nvPr/>
        </p:nvSpPr>
        <p:spPr>
          <a:xfrm>
            <a:off x="533400" y="3352800"/>
            <a:ext cx="2133600" cy="1371600"/>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Context-sensitive program info</a:t>
            </a:r>
            <a:endParaRPr lang="en-US" dirty="0"/>
          </a:p>
        </p:txBody>
      </p:sp>
      <p:cxnSp>
        <p:nvCxnSpPr>
          <p:cNvPr id="58" name="Shape 57"/>
          <p:cNvCxnSpPr>
            <a:stCxn id="32" idx="3"/>
            <a:endCxn id="57" idx="2"/>
          </p:cNvCxnSpPr>
          <p:nvPr/>
        </p:nvCxnSpPr>
        <p:spPr>
          <a:xfrm flipH="1">
            <a:off x="540018" y="1981200"/>
            <a:ext cx="7689582" cy="2057400"/>
          </a:xfrm>
          <a:prstGeom prst="bentConnector5">
            <a:avLst>
              <a:gd name="adj1" fmla="val -2973"/>
              <a:gd name="adj2" fmla="val 44444"/>
              <a:gd name="adj3" fmla="val 102973"/>
            </a:avLst>
          </a:prstGeom>
          <a:ln>
            <a:tailEnd type="arrow"/>
          </a:ln>
        </p:spPr>
        <p:style>
          <a:lnRef idx="1">
            <a:schemeClr val="accent1"/>
          </a:lnRef>
          <a:fillRef idx="0">
            <a:schemeClr val="accent1"/>
          </a:fillRef>
          <a:effectRef idx="0">
            <a:schemeClr val="accent1"/>
          </a:effectRef>
          <a:fontRef idx="minor">
            <a:schemeClr val="tx1"/>
          </a:fontRef>
        </p:style>
      </p:cxnSp>
      <p:sp>
        <p:nvSpPr>
          <p:cNvPr id="64" name="Rectangle 63"/>
          <p:cNvSpPr/>
          <p:nvPr/>
        </p:nvSpPr>
        <p:spPr>
          <a:xfrm>
            <a:off x="838200" y="5486400"/>
            <a:ext cx="14478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Correlation Analysis</a:t>
            </a:r>
          </a:p>
          <a:p>
            <a:pPr algn="ctr"/>
            <a:r>
              <a:rPr lang="en-US" dirty="0" smtClean="0"/>
              <a:t>(</a:t>
            </a:r>
            <a:r>
              <a:rPr lang="en-US" dirty="0" err="1" smtClean="0"/>
              <a:t>datalog</a:t>
            </a:r>
            <a:r>
              <a:rPr lang="en-US" dirty="0" smtClean="0"/>
              <a:t>)</a:t>
            </a:r>
          </a:p>
        </p:txBody>
      </p:sp>
      <p:grpSp>
        <p:nvGrpSpPr>
          <p:cNvPr id="3" name="组合 107"/>
          <p:cNvGrpSpPr/>
          <p:nvPr/>
        </p:nvGrpSpPr>
        <p:grpSpPr>
          <a:xfrm>
            <a:off x="1522730" y="1417320"/>
            <a:ext cx="4801870" cy="1112520"/>
            <a:chOff x="1522730" y="1417320"/>
            <a:chExt cx="4801870" cy="1112520"/>
          </a:xfrm>
        </p:grpSpPr>
        <p:sp>
          <p:nvSpPr>
            <p:cNvPr id="8" name="Rectangle 7"/>
            <p:cNvSpPr/>
            <p:nvPr/>
          </p:nvSpPr>
          <p:spPr>
            <a:xfrm>
              <a:off x="1828800" y="1676400"/>
              <a:ext cx="1828800" cy="6096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Compiler plug-in (Phoenix in VC)</a:t>
              </a:r>
              <a:endParaRPr lang="en-US" dirty="0"/>
            </a:p>
          </p:txBody>
        </p:sp>
        <p:cxnSp>
          <p:nvCxnSpPr>
            <p:cNvPr id="9" name="Straight Arrow Connector 8"/>
            <p:cNvCxnSpPr>
              <a:stCxn id="10" idx="0"/>
              <a:endCxn id="8" idx="1"/>
            </p:cNvCxnSpPr>
            <p:nvPr/>
          </p:nvCxnSpPr>
          <p:spPr>
            <a:xfrm>
              <a:off x="1522730" y="1980111"/>
              <a:ext cx="306070" cy="108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Cloud 12"/>
            <p:cNvSpPr/>
            <p:nvPr/>
          </p:nvSpPr>
          <p:spPr>
            <a:xfrm>
              <a:off x="4038600" y="1417320"/>
              <a:ext cx="2286000" cy="1112520"/>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program info</a:t>
              </a:r>
            </a:p>
            <a:p>
              <a:pPr algn="ctr"/>
              <a:r>
                <a:rPr lang="en-US" dirty="0" smtClean="0"/>
                <a:t>into DB tables</a:t>
              </a:r>
              <a:endParaRPr lang="en-US" dirty="0"/>
            </a:p>
          </p:txBody>
        </p:sp>
        <p:cxnSp>
          <p:nvCxnSpPr>
            <p:cNvPr id="100" name="Straight Arrow Connector 99"/>
            <p:cNvCxnSpPr>
              <a:stCxn id="8" idx="3"/>
              <a:endCxn id="13" idx="2"/>
            </p:cNvCxnSpPr>
            <p:nvPr/>
          </p:nvCxnSpPr>
          <p:spPr>
            <a:xfrm flipV="1">
              <a:off x="3657600" y="1973580"/>
              <a:ext cx="388091"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4" name="组合 108"/>
          <p:cNvGrpSpPr/>
          <p:nvPr/>
        </p:nvGrpSpPr>
        <p:grpSpPr>
          <a:xfrm>
            <a:off x="6322695" y="1524000"/>
            <a:ext cx="1906905" cy="914400"/>
            <a:chOff x="6322695" y="1524000"/>
            <a:chExt cx="1906905" cy="914400"/>
          </a:xfrm>
        </p:grpSpPr>
        <p:sp>
          <p:nvSpPr>
            <p:cNvPr id="32" name="Rectangle 80"/>
            <p:cNvSpPr/>
            <p:nvPr/>
          </p:nvSpPr>
          <p:spPr>
            <a:xfrm>
              <a:off x="7071360" y="1524000"/>
              <a:ext cx="115824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Context</a:t>
              </a:r>
            </a:p>
            <a:p>
              <a:pPr algn="ctr"/>
              <a:r>
                <a:rPr lang="en-US" dirty="0" smtClean="0"/>
                <a:t>Clone</a:t>
              </a:r>
            </a:p>
          </p:txBody>
        </p:sp>
        <p:cxnSp>
          <p:nvCxnSpPr>
            <p:cNvPr id="34" name="Straight Arrow Connector 99"/>
            <p:cNvCxnSpPr>
              <a:stCxn id="13" idx="0"/>
              <a:endCxn id="32" idx="1"/>
            </p:cNvCxnSpPr>
            <p:nvPr/>
          </p:nvCxnSpPr>
          <p:spPr>
            <a:xfrm>
              <a:off x="6322695" y="1973580"/>
              <a:ext cx="748665"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5" name="组合 109"/>
          <p:cNvGrpSpPr/>
          <p:nvPr/>
        </p:nvGrpSpPr>
        <p:grpSpPr>
          <a:xfrm>
            <a:off x="2665222" y="3352800"/>
            <a:ext cx="5259578" cy="1371600"/>
            <a:chOff x="2665222" y="3352800"/>
            <a:chExt cx="5259578" cy="1371600"/>
          </a:xfrm>
        </p:grpSpPr>
        <p:sp>
          <p:nvSpPr>
            <p:cNvPr id="81" name="Rectangle 80"/>
            <p:cNvSpPr/>
            <p:nvPr/>
          </p:nvSpPr>
          <p:spPr>
            <a:xfrm>
              <a:off x="3505200" y="3474720"/>
              <a:ext cx="14478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Relation Computation (</a:t>
              </a:r>
              <a:r>
                <a:rPr lang="en-US" dirty="0" err="1" smtClean="0"/>
                <a:t>datalog</a:t>
              </a:r>
              <a:r>
                <a:rPr lang="en-US" dirty="0" smtClean="0"/>
                <a:t>)</a:t>
              </a:r>
            </a:p>
          </p:txBody>
        </p:sp>
        <p:cxnSp>
          <p:nvCxnSpPr>
            <p:cNvPr id="103" name="Straight Arrow Connector 102"/>
            <p:cNvCxnSpPr>
              <a:stCxn id="57" idx="0"/>
              <a:endCxn id="81" idx="1"/>
            </p:cNvCxnSpPr>
            <p:nvPr/>
          </p:nvCxnSpPr>
          <p:spPr>
            <a:xfrm>
              <a:off x="2665222" y="4038600"/>
              <a:ext cx="839978"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8" name="Cloud 56"/>
            <p:cNvSpPr/>
            <p:nvPr/>
          </p:nvSpPr>
          <p:spPr>
            <a:xfrm>
              <a:off x="5791200" y="3352800"/>
              <a:ext cx="2133600" cy="1371600"/>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Ownership</a:t>
              </a:r>
            </a:p>
            <a:p>
              <a:pPr algn="ctr"/>
              <a:r>
                <a:rPr lang="en-US" dirty="0" err="1" smtClean="0"/>
                <a:t>Subregion</a:t>
              </a:r>
              <a:endParaRPr lang="en-US" dirty="0" smtClean="0"/>
            </a:p>
            <a:p>
              <a:pPr algn="ctr"/>
              <a:r>
                <a:rPr lang="en-US" dirty="0" smtClean="0"/>
                <a:t>Access relations</a:t>
              </a:r>
              <a:endParaRPr lang="en-US" dirty="0"/>
            </a:p>
          </p:txBody>
        </p:sp>
        <p:cxnSp>
          <p:nvCxnSpPr>
            <p:cNvPr id="73" name="Straight Arrow Connector 102"/>
            <p:cNvCxnSpPr>
              <a:stCxn id="81" idx="3"/>
              <a:endCxn id="68" idx="2"/>
            </p:cNvCxnSpPr>
            <p:nvPr/>
          </p:nvCxnSpPr>
          <p:spPr>
            <a:xfrm flipV="1">
              <a:off x="4953000" y="4038600"/>
              <a:ext cx="844818"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cxnSp>
        <p:nvCxnSpPr>
          <p:cNvPr id="79" name="Shape 57"/>
          <p:cNvCxnSpPr>
            <a:stCxn id="68" idx="0"/>
            <a:endCxn id="64" idx="1"/>
          </p:cNvCxnSpPr>
          <p:nvPr/>
        </p:nvCxnSpPr>
        <p:spPr>
          <a:xfrm flipH="1">
            <a:off x="838200" y="4038600"/>
            <a:ext cx="7084822" cy="2019300"/>
          </a:xfrm>
          <a:prstGeom prst="bentConnector5">
            <a:avLst>
              <a:gd name="adj1" fmla="val -3227"/>
              <a:gd name="adj2" fmla="val 52830"/>
              <a:gd name="adj3" fmla="val 103227"/>
            </a:avLst>
          </a:prstGeom>
          <a:ln>
            <a:tailEnd type="arrow"/>
          </a:ln>
        </p:spPr>
        <p:style>
          <a:lnRef idx="1">
            <a:schemeClr val="accent1"/>
          </a:lnRef>
          <a:fillRef idx="0">
            <a:schemeClr val="accent1"/>
          </a:fillRef>
          <a:effectRef idx="0">
            <a:schemeClr val="accent1"/>
          </a:effectRef>
          <a:fontRef idx="minor">
            <a:schemeClr val="tx1"/>
          </a:fontRef>
        </p:style>
      </p:cxnSp>
      <p:grpSp>
        <p:nvGrpSpPr>
          <p:cNvPr id="6" name="组合 110"/>
          <p:cNvGrpSpPr/>
          <p:nvPr/>
        </p:nvGrpSpPr>
        <p:grpSpPr>
          <a:xfrm>
            <a:off x="2286000" y="5486400"/>
            <a:ext cx="5257800" cy="1143000"/>
            <a:chOff x="2286000" y="5486400"/>
            <a:chExt cx="5257800" cy="1143000"/>
          </a:xfrm>
        </p:grpSpPr>
        <p:sp>
          <p:nvSpPr>
            <p:cNvPr id="70" name="Cloud 69"/>
            <p:cNvSpPr/>
            <p:nvPr/>
          </p:nvSpPr>
          <p:spPr>
            <a:xfrm>
              <a:off x="5945122" y="5486400"/>
              <a:ext cx="1598678" cy="1143000"/>
            </a:xfrm>
            <a:prstGeom prst="cloud">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Dangling pointer Report</a:t>
              </a:r>
            </a:p>
          </p:txBody>
        </p:sp>
        <p:cxnSp>
          <p:nvCxnSpPr>
            <p:cNvPr id="71" name="Straight Arrow Connector 70"/>
            <p:cNvCxnSpPr>
              <a:stCxn id="64" idx="3"/>
              <a:endCxn id="87" idx="1"/>
            </p:cNvCxnSpPr>
            <p:nvPr/>
          </p:nvCxnSpPr>
          <p:spPr>
            <a:xfrm flipV="1">
              <a:off x="2286000" y="6050280"/>
              <a:ext cx="1066800"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7" name="Rectangle 7"/>
            <p:cNvSpPr/>
            <p:nvPr/>
          </p:nvSpPr>
          <p:spPr>
            <a:xfrm>
              <a:off x="3352800" y="5745480"/>
              <a:ext cx="1676400" cy="6096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Post processing</a:t>
              </a:r>
              <a:endParaRPr lang="en-US" dirty="0"/>
            </a:p>
          </p:txBody>
        </p:sp>
        <p:cxnSp>
          <p:nvCxnSpPr>
            <p:cNvPr id="90" name="Straight Arrow Connector 70"/>
            <p:cNvCxnSpPr>
              <a:stCxn id="87" idx="3"/>
              <a:endCxn id="70" idx="2"/>
            </p:cNvCxnSpPr>
            <p:nvPr/>
          </p:nvCxnSpPr>
          <p:spPr>
            <a:xfrm>
              <a:off x="5029200" y="6050280"/>
              <a:ext cx="920881"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105" name="矩形 104"/>
          <p:cNvSpPr/>
          <p:nvPr/>
        </p:nvSpPr>
        <p:spPr>
          <a:xfrm>
            <a:off x="6858000" y="1295400"/>
            <a:ext cx="1600200" cy="1371600"/>
          </a:xfrm>
          <a:prstGeom prst="rect">
            <a:avLst/>
          </a:prstGeom>
          <a:noFill/>
          <a:ln>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886200" y="1295400"/>
            <a:ext cx="2590800" cy="1371600"/>
          </a:xfrm>
          <a:prstGeom prst="rect">
            <a:avLst/>
          </a:prstGeom>
          <a:noFill/>
          <a:ln>
            <a:solidFill>
              <a:schemeClr val="accent2">
                <a:alpha val="7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advTm="6753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05"/>
                                        </p:tgtEl>
                                      </p:cBhvr>
                                    </p:animEffect>
                                    <p:animScale>
                                      <p:cBhvr>
                                        <p:cTn id="7" dur="250" autoRev="1" fill="hold"/>
                                        <p:tgtEl>
                                          <p:spTgt spid="10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 Cloning</a:t>
            </a:r>
            <a:endParaRPr lang="en-US" dirty="0"/>
          </a:p>
        </p:txBody>
      </p:sp>
      <p:sp>
        <p:nvSpPr>
          <p:cNvPr id="36" name="Oval 35"/>
          <p:cNvSpPr/>
          <p:nvPr/>
        </p:nvSpPr>
        <p:spPr>
          <a:xfrm>
            <a:off x="5562600" y="3505200"/>
            <a:ext cx="1295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make</a:t>
            </a:r>
            <a:endParaRPr lang="en-US" dirty="0"/>
          </a:p>
        </p:txBody>
      </p:sp>
      <p:sp>
        <p:nvSpPr>
          <p:cNvPr id="37" name="Oval 36"/>
          <p:cNvSpPr/>
          <p:nvPr/>
        </p:nvSpPr>
        <p:spPr>
          <a:xfrm>
            <a:off x="4343400" y="1600200"/>
            <a:ext cx="990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foo</a:t>
            </a:r>
            <a:endParaRPr lang="en-US" dirty="0"/>
          </a:p>
        </p:txBody>
      </p:sp>
      <p:sp>
        <p:nvSpPr>
          <p:cNvPr id="40" name="Oval 39"/>
          <p:cNvSpPr/>
          <p:nvPr/>
        </p:nvSpPr>
        <p:spPr>
          <a:xfrm>
            <a:off x="5704122" y="5486400"/>
            <a:ext cx="9906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ralloc</a:t>
            </a:r>
            <a:endParaRPr lang="en-US" dirty="0" smtClean="0"/>
          </a:p>
        </p:txBody>
      </p:sp>
      <p:cxnSp>
        <p:nvCxnSpPr>
          <p:cNvPr id="41" name="Straight Arrow Connector 40"/>
          <p:cNvCxnSpPr>
            <a:stCxn id="37" idx="4"/>
            <a:endCxn id="36" idx="0"/>
          </p:cNvCxnSpPr>
          <p:nvPr/>
        </p:nvCxnSpPr>
        <p:spPr>
          <a:xfrm rot="16200000" flipH="1">
            <a:off x="4876800" y="2171700"/>
            <a:ext cx="1295400" cy="137160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30" idx="4"/>
            <a:endCxn id="36" idx="0"/>
          </p:cNvCxnSpPr>
          <p:nvPr/>
        </p:nvCxnSpPr>
        <p:spPr>
          <a:xfrm rot="5400000">
            <a:off x="6233160" y="2186940"/>
            <a:ext cx="1295400" cy="134112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36" idx="4"/>
            <a:endCxn id="40" idx="0"/>
          </p:cNvCxnSpPr>
          <p:nvPr/>
        </p:nvCxnSpPr>
        <p:spPr>
          <a:xfrm rot="5400000">
            <a:off x="5480961" y="4757061"/>
            <a:ext cx="1447800" cy="10878"/>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5" name="TextBox 4"/>
          <p:cNvSpPr txBox="1">
            <a:spLocks noChangeArrowheads="1"/>
          </p:cNvSpPr>
          <p:nvPr/>
        </p:nvSpPr>
        <p:spPr bwMode="auto">
          <a:xfrm>
            <a:off x="76200" y="2819400"/>
            <a:ext cx="3429000" cy="2246769"/>
          </a:xfrm>
          <a:prstGeom prst="rect">
            <a:avLst/>
          </a:prstGeom>
          <a:noFill/>
          <a:ln w="9525">
            <a:solidFill>
              <a:schemeClr val="accent1"/>
            </a:solidFill>
            <a:miter lim="800000"/>
            <a:headEnd/>
            <a:tailEnd/>
          </a:ln>
        </p:spPr>
        <p:txBody>
          <a:bodyPr wrap="square">
            <a:spAutoFit/>
          </a:bodyPr>
          <a:lstStyle/>
          <a:p>
            <a:r>
              <a:rPr lang="en-US" sz="2000" dirty="0" err="1" smtClean="0">
                <a:solidFill>
                  <a:srgbClr val="0070C0"/>
                </a:solidFill>
              </a:rPr>
              <a:t>foo</a:t>
            </a:r>
            <a:r>
              <a:rPr lang="en-US" sz="2000" dirty="0" smtClean="0">
                <a:solidFill>
                  <a:srgbClr val="0070C0"/>
                </a:solidFill>
              </a:rPr>
              <a:t>(</a:t>
            </a:r>
            <a:r>
              <a:rPr lang="en-US" sz="2000" dirty="0" smtClean="0">
                <a:solidFill>
                  <a:srgbClr val="FF0000"/>
                </a:solidFill>
                <a:latin typeface="Arial" charset="0"/>
                <a:ea typeface="宋体" pitchFamily="2" charset="-122"/>
              </a:rPr>
              <a:t>parent</a:t>
            </a:r>
            <a:r>
              <a:rPr lang="en-US" sz="2000" dirty="0" smtClean="0">
                <a:solidFill>
                  <a:srgbClr val="0070C0"/>
                </a:solidFill>
              </a:rPr>
              <a:t>)</a:t>
            </a:r>
          </a:p>
          <a:p>
            <a:r>
              <a:rPr lang="en-US" sz="2000" dirty="0"/>
              <a:t>{</a:t>
            </a:r>
          </a:p>
          <a:p>
            <a:r>
              <a:rPr lang="en-US" sz="2000" dirty="0" smtClean="0">
                <a:solidFill>
                  <a:srgbClr val="FF0000"/>
                </a:solidFill>
                <a:latin typeface="Arial" charset="0"/>
                <a:ea typeface="宋体" pitchFamily="2" charset="-122"/>
              </a:rPr>
              <a:t>sub</a:t>
            </a:r>
            <a:r>
              <a:rPr lang="en-US" sz="2000" dirty="0" smtClean="0"/>
              <a:t> = </a:t>
            </a:r>
            <a:r>
              <a:rPr lang="en-US" sz="2000" b="1" dirty="0" err="1" smtClean="0"/>
              <a:t>region_create</a:t>
            </a:r>
            <a:r>
              <a:rPr lang="en-US" sz="2000" dirty="0" smtClean="0"/>
              <a:t>(</a:t>
            </a:r>
            <a:r>
              <a:rPr lang="en-US" sz="2000" dirty="0" smtClean="0">
                <a:solidFill>
                  <a:srgbClr val="FF0000"/>
                </a:solidFill>
                <a:latin typeface="Arial" charset="0"/>
                <a:ea typeface="宋体" pitchFamily="2" charset="-122"/>
              </a:rPr>
              <a:t>parent</a:t>
            </a:r>
            <a:r>
              <a:rPr lang="en-US" sz="2000" dirty="0" smtClean="0"/>
              <a:t>);</a:t>
            </a:r>
          </a:p>
          <a:p>
            <a:r>
              <a:rPr lang="en-US" sz="2000" dirty="0" smtClean="0">
                <a:solidFill>
                  <a:srgbClr val="000099"/>
                </a:solidFill>
                <a:latin typeface="Arial" charset="0"/>
                <a:ea typeface="宋体" pitchFamily="2" charset="-122"/>
              </a:rPr>
              <a:t>table</a:t>
            </a:r>
            <a:r>
              <a:rPr lang="en-US" sz="2000" dirty="0" smtClean="0"/>
              <a:t> = </a:t>
            </a:r>
            <a:r>
              <a:rPr lang="en-US" sz="2000" b="1" dirty="0" err="1" smtClean="0"/>
              <a:t>region_alloc</a:t>
            </a:r>
            <a:r>
              <a:rPr lang="en-US" sz="2000" dirty="0" smtClean="0"/>
              <a:t>(</a:t>
            </a:r>
            <a:r>
              <a:rPr lang="en-US" sz="2000" dirty="0" smtClean="0">
                <a:solidFill>
                  <a:srgbClr val="FF0000"/>
                </a:solidFill>
                <a:latin typeface="Arial" charset="0"/>
                <a:ea typeface="宋体" pitchFamily="2" charset="-122"/>
              </a:rPr>
              <a:t>sub</a:t>
            </a:r>
            <a:r>
              <a:rPr lang="en-US" sz="2000" dirty="0" smtClean="0"/>
              <a:t>);</a:t>
            </a:r>
          </a:p>
          <a:p>
            <a:r>
              <a:rPr lang="en-US" sz="2000" dirty="0" err="1">
                <a:solidFill>
                  <a:srgbClr val="000099"/>
                </a:solidFill>
                <a:latin typeface="Arial" charset="0"/>
                <a:ea typeface="宋体" pitchFamily="2" charset="-122"/>
              </a:rPr>
              <a:t>iterater</a:t>
            </a:r>
            <a:r>
              <a:rPr lang="en-US" sz="2000" dirty="0" smtClean="0"/>
              <a:t> = </a:t>
            </a:r>
            <a:r>
              <a:rPr lang="en-US" sz="2000" dirty="0" smtClean="0">
                <a:solidFill>
                  <a:srgbClr val="0070C0"/>
                </a:solidFill>
              </a:rPr>
              <a:t>make(</a:t>
            </a:r>
            <a:r>
              <a:rPr lang="en-US" sz="2000" dirty="0" smtClean="0">
                <a:solidFill>
                  <a:srgbClr val="FF0000"/>
                </a:solidFill>
                <a:latin typeface="Arial" charset="0"/>
                <a:ea typeface="宋体" pitchFamily="2" charset="-122"/>
              </a:rPr>
              <a:t>parent</a:t>
            </a:r>
            <a:r>
              <a:rPr lang="en-US" sz="2000" dirty="0" smtClean="0"/>
              <a:t>, </a:t>
            </a:r>
            <a:r>
              <a:rPr lang="en-US" sz="2000" dirty="0">
                <a:solidFill>
                  <a:srgbClr val="000099"/>
                </a:solidFill>
                <a:latin typeface="Arial" charset="0"/>
                <a:ea typeface="宋体" pitchFamily="2" charset="-122"/>
              </a:rPr>
              <a:t>table</a:t>
            </a:r>
            <a:r>
              <a:rPr lang="en-US" sz="2000" dirty="0">
                <a:solidFill>
                  <a:srgbClr val="0070C0"/>
                </a:solidFill>
              </a:rPr>
              <a:t>)</a:t>
            </a:r>
            <a:r>
              <a:rPr lang="en-US" sz="2000" dirty="0" smtClean="0"/>
              <a:t>;</a:t>
            </a:r>
          </a:p>
          <a:p>
            <a:r>
              <a:rPr lang="en-US" sz="2000" b="1" dirty="0" err="1" smtClean="0"/>
              <a:t>region_destroy</a:t>
            </a:r>
            <a:r>
              <a:rPr lang="en-US" sz="2000" dirty="0" smtClean="0"/>
              <a:t>(</a:t>
            </a:r>
            <a:r>
              <a:rPr lang="en-US" sz="2000" dirty="0" smtClean="0">
                <a:solidFill>
                  <a:srgbClr val="FF0000"/>
                </a:solidFill>
                <a:latin typeface="Arial" charset="0"/>
                <a:ea typeface="宋体" pitchFamily="2" charset="-122"/>
              </a:rPr>
              <a:t>sub</a:t>
            </a:r>
            <a:r>
              <a:rPr lang="en-US" sz="2000" dirty="0" smtClean="0"/>
              <a:t>);</a:t>
            </a:r>
          </a:p>
          <a:p>
            <a:r>
              <a:rPr lang="en-US" sz="2000" dirty="0" smtClean="0"/>
              <a:t>}</a:t>
            </a:r>
          </a:p>
        </p:txBody>
      </p:sp>
      <p:sp>
        <p:nvSpPr>
          <p:cNvPr id="16" name="TextBox 4"/>
          <p:cNvSpPr txBox="1">
            <a:spLocks noChangeArrowheads="1"/>
          </p:cNvSpPr>
          <p:nvPr/>
        </p:nvSpPr>
        <p:spPr bwMode="auto">
          <a:xfrm>
            <a:off x="76200" y="1111984"/>
            <a:ext cx="3429000" cy="1631216"/>
          </a:xfrm>
          <a:prstGeom prst="rect">
            <a:avLst/>
          </a:prstGeom>
          <a:noFill/>
          <a:ln w="9525">
            <a:solidFill>
              <a:schemeClr val="accent1"/>
            </a:solidFill>
            <a:miter lim="800000"/>
            <a:headEnd/>
            <a:tailEnd/>
          </a:ln>
        </p:spPr>
        <p:txBody>
          <a:bodyPr wrap="square">
            <a:spAutoFit/>
          </a:bodyPr>
          <a:lstStyle/>
          <a:p>
            <a:r>
              <a:rPr lang="en-US" sz="2000" dirty="0" smtClean="0">
                <a:solidFill>
                  <a:srgbClr val="0070C0"/>
                </a:solidFill>
              </a:rPr>
              <a:t>make(</a:t>
            </a:r>
            <a:r>
              <a:rPr lang="en-US" sz="2000" dirty="0" smtClean="0">
                <a:solidFill>
                  <a:srgbClr val="FF0000"/>
                </a:solidFill>
                <a:latin typeface="Arial" charset="0"/>
                <a:ea typeface="宋体" pitchFamily="2" charset="-122"/>
              </a:rPr>
              <a:t>r</a:t>
            </a:r>
            <a:r>
              <a:rPr lang="en-US" sz="2000" dirty="0" smtClean="0"/>
              <a:t>, </a:t>
            </a:r>
            <a:r>
              <a:rPr lang="en-US" sz="2000" dirty="0" smtClean="0">
                <a:solidFill>
                  <a:srgbClr val="000099"/>
                </a:solidFill>
                <a:latin typeface="Arial" charset="0"/>
                <a:ea typeface="宋体" pitchFamily="2" charset="-122"/>
              </a:rPr>
              <a:t>table</a:t>
            </a:r>
            <a:r>
              <a:rPr lang="en-US" sz="2000" dirty="0" smtClean="0">
                <a:solidFill>
                  <a:srgbClr val="0070C0"/>
                </a:solidFill>
              </a:rPr>
              <a:t>)</a:t>
            </a:r>
          </a:p>
          <a:p>
            <a:r>
              <a:rPr lang="en-US" sz="2000" dirty="0"/>
              <a:t>{</a:t>
            </a:r>
          </a:p>
          <a:p>
            <a:r>
              <a:rPr lang="en-US" sz="2000" dirty="0" err="1" smtClean="0">
                <a:solidFill>
                  <a:srgbClr val="000099"/>
                </a:solidFill>
                <a:latin typeface="Arial" charset="0"/>
                <a:ea typeface="宋体" pitchFamily="2" charset="-122"/>
              </a:rPr>
              <a:t>iterator</a:t>
            </a:r>
            <a:r>
              <a:rPr lang="en-US" sz="2000" dirty="0" smtClean="0"/>
              <a:t> = </a:t>
            </a:r>
            <a:r>
              <a:rPr lang="en-US" sz="2000" b="1" dirty="0" err="1" smtClean="0"/>
              <a:t>region_alloc</a:t>
            </a:r>
            <a:r>
              <a:rPr lang="en-US" sz="2000" dirty="0" smtClean="0"/>
              <a:t>(</a:t>
            </a:r>
            <a:r>
              <a:rPr lang="en-US" sz="2000" dirty="0" smtClean="0">
                <a:solidFill>
                  <a:srgbClr val="FF0000"/>
                </a:solidFill>
                <a:latin typeface="Arial" charset="0"/>
                <a:ea typeface="宋体" pitchFamily="2" charset="-122"/>
              </a:rPr>
              <a:t>r</a:t>
            </a:r>
            <a:r>
              <a:rPr lang="en-US" sz="2000" dirty="0" smtClean="0"/>
              <a:t>);</a:t>
            </a:r>
          </a:p>
          <a:p>
            <a:r>
              <a:rPr lang="en-US" altLang="zh-CN" sz="2000" dirty="0" err="1">
                <a:solidFill>
                  <a:srgbClr val="000099"/>
                </a:solidFill>
                <a:latin typeface="Arial" charset="0"/>
                <a:ea typeface="宋体" pitchFamily="2" charset="-122"/>
              </a:rPr>
              <a:t>iterator</a:t>
            </a:r>
            <a:r>
              <a:rPr lang="en-US" altLang="zh-CN" sz="2000" dirty="0" err="1" smtClean="0">
                <a:solidFill>
                  <a:srgbClr val="339933"/>
                </a:solidFill>
                <a:latin typeface="Arial" charset="0"/>
                <a:ea typeface="宋体" pitchFamily="2" charset="-122"/>
              </a:rPr>
              <a:t>.f</a:t>
            </a:r>
            <a:r>
              <a:rPr lang="en-US" sz="2000" dirty="0" smtClean="0"/>
              <a:t> = </a:t>
            </a:r>
            <a:r>
              <a:rPr lang="en-US" sz="2000" dirty="0" smtClean="0">
                <a:solidFill>
                  <a:srgbClr val="000099"/>
                </a:solidFill>
                <a:latin typeface="Arial" charset="0"/>
                <a:ea typeface="宋体" pitchFamily="2" charset="-122"/>
              </a:rPr>
              <a:t>table</a:t>
            </a:r>
            <a:r>
              <a:rPr lang="en-US" sz="2000" dirty="0" smtClean="0"/>
              <a:t>;</a:t>
            </a:r>
          </a:p>
          <a:p>
            <a:r>
              <a:rPr lang="en-US" sz="2000" dirty="0" smtClean="0"/>
              <a:t>}</a:t>
            </a:r>
          </a:p>
        </p:txBody>
      </p:sp>
      <p:sp>
        <p:nvSpPr>
          <p:cNvPr id="27" name="TextBox 4"/>
          <p:cNvSpPr txBox="1">
            <a:spLocks noChangeArrowheads="1"/>
          </p:cNvSpPr>
          <p:nvPr/>
        </p:nvSpPr>
        <p:spPr bwMode="auto">
          <a:xfrm>
            <a:off x="76200" y="5150584"/>
            <a:ext cx="3429000" cy="1631216"/>
          </a:xfrm>
          <a:prstGeom prst="rect">
            <a:avLst/>
          </a:prstGeom>
          <a:noFill/>
          <a:ln w="9525">
            <a:solidFill>
              <a:schemeClr val="accent1"/>
            </a:solidFill>
            <a:miter lim="800000"/>
            <a:headEnd/>
            <a:tailEnd/>
          </a:ln>
        </p:spPr>
        <p:txBody>
          <a:bodyPr wrap="square">
            <a:spAutoFit/>
          </a:bodyPr>
          <a:lstStyle/>
          <a:p>
            <a:r>
              <a:rPr lang="en-US" sz="2000" dirty="0" smtClean="0">
                <a:solidFill>
                  <a:srgbClr val="0070C0"/>
                </a:solidFill>
              </a:rPr>
              <a:t>bar(</a:t>
            </a:r>
            <a:r>
              <a:rPr lang="en-US" sz="2000" dirty="0" smtClean="0">
                <a:solidFill>
                  <a:srgbClr val="FF0000"/>
                </a:solidFill>
                <a:latin typeface="Arial" charset="0"/>
                <a:ea typeface="宋体" pitchFamily="2" charset="-122"/>
              </a:rPr>
              <a:t>parent</a:t>
            </a:r>
            <a:r>
              <a:rPr lang="en-US" sz="2000" dirty="0" smtClean="0">
                <a:solidFill>
                  <a:srgbClr val="0070C0"/>
                </a:solidFill>
              </a:rPr>
              <a:t>)</a:t>
            </a:r>
          </a:p>
          <a:p>
            <a:r>
              <a:rPr lang="en-US" sz="2000" dirty="0"/>
              <a:t>{</a:t>
            </a:r>
          </a:p>
          <a:p>
            <a:r>
              <a:rPr lang="en-US" sz="2000" dirty="0" smtClean="0">
                <a:solidFill>
                  <a:srgbClr val="000099"/>
                </a:solidFill>
                <a:latin typeface="Arial" charset="0"/>
                <a:ea typeface="宋体" pitchFamily="2" charset="-122"/>
              </a:rPr>
              <a:t>table</a:t>
            </a:r>
            <a:r>
              <a:rPr lang="en-US" sz="2000" dirty="0" smtClean="0"/>
              <a:t> = </a:t>
            </a:r>
            <a:r>
              <a:rPr lang="en-US" sz="2000" b="1" dirty="0" err="1" smtClean="0"/>
              <a:t>region_alloc</a:t>
            </a:r>
            <a:r>
              <a:rPr lang="en-US" sz="2000" dirty="0" smtClean="0"/>
              <a:t>(</a:t>
            </a:r>
            <a:r>
              <a:rPr lang="en-US" sz="2000" dirty="0" smtClean="0">
                <a:solidFill>
                  <a:srgbClr val="FF0000"/>
                </a:solidFill>
                <a:latin typeface="Arial" charset="0"/>
                <a:ea typeface="宋体" pitchFamily="2" charset="-122"/>
              </a:rPr>
              <a:t>parent</a:t>
            </a:r>
            <a:r>
              <a:rPr lang="en-US" sz="2000" dirty="0" smtClean="0"/>
              <a:t>);</a:t>
            </a:r>
          </a:p>
          <a:p>
            <a:r>
              <a:rPr lang="en-US" sz="2000" dirty="0" err="1">
                <a:solidFill>
                  <a:srgbClr val="000099"/>
                </a:solidFill>
                <a:latin typeface="Arial" charset="0"/>
                <a:ea typeface="宋体" pitchFamily="2" charset="-122"/>
              </a:rPr>
              <a:t>iterater</a:t>
            </a:r>
            <a:r>
              <a:rPr lang="en-US" sz="2000" dirty="0" smtClean="0"/>
              <a:t> = </a:t>
            </a:r>
            <a:r>
              <a:rPr lang="en-US" sz="2000" dirty="0" smtClean="0">
                <a:solidFill>
                  <a:srgbClr val="0070C0"/>
                </a:solidFill>
              </a:rPr>
              <a:t>make(</a:t>
            </a:r>
            <a:r>
              <a:rPr lang="en-US" sz="2000" dirty="0" smtClean="0">
                <a:solidFill>
                  <a:srgbClr val="FF0000"/>
                </a:solidFill>
                <a:latin typeface="Arial" charset="0"/>
                <a:ea typeface="宋体" pitchFamily="2" charset="-122"/>
              </a:rPr>
              <a:t>parent</a:t>
            </a:r>
            <a:r>
              <a:rPr lang="en-US" sz="2000" dirty="0" smtClean="0"/>
              <a:t>, </a:t>
            </a:r>
            <a:r>
              <a:rPr lang="en-US" sz="2000" dirty="0">
                <a:solidFill>
                  <a:srgbClr val="000099"/>
                </a:solidFill>
                <a:latin typeface="Arial" charset="0"/>
                <a:ea typeface="宋体" pitchFamily="2" charset="-122"/>
              </a:rPr>
              <a:t>table</a:t>
            </a:r>
            <a:r>
              <a:rPr lang="en-US" sz="2000" dirty="0">
                <a:solidFill>
                  <a:srgbClr val="0070C0"/>
                </a:solidFill>
              </a:rPr>
              <a:t>)</a:t>
            </a:r>
            <a:r>
              <a:rPr lang="en-US" sz="2000" dirty="0" smtClean="0"/>
              <a:t>;</a:t>
            </a:r>
          </a:p>
          <a:p>
            <a:r>
              <a:rPr lang="en-US" sz="2000" dirty="0" smtClean="0"/>
              <a:t>}</a:t>
            </a:r>
          </a:p>
        </p:txBody>
      </p:sp>
      <p:sp>
        <p:nvSpPr>
          <p:cNvPr id="30" name="Oval 36"/>
          <p:cNvSpPr/>
          <p:nvPr/>
        </p:nvSpPr>
        <p:spPr>
          <a:xfrm>
            <a:off x="7056120" y="1600200"/>
            <a:ext cx="990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bar</a:t>
            </a:r>
            <a:endParaRPr lang="en-US" dirty="0"/>
          </a:p>
        </p:txBody>
      </p:sp>
      <p:cxnSp>
        <p:nvCxnSpPr>
          <p:cNvPr id="35" name="Straight Arrow Connector 44"/>
          <p:cNvCxnSpPr>
            <a:stCxn id="37" idx="4"/>
            <a:endCxn id="40" idx="1"/>
          </p:cNvCxnSpPr>
          <p:nvPr/>
        </p:nvCxnSpPr>
        <p:spPr>
          <a:xfrm rot="16200000" flipH="1">
            <a:off x="3666589" y="3381911"/>
            <a:ext cx="3354715" cy="1010492"/>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4"/>
          <p:cNvCxnSpPr>
            <a:stCxn id="30" idx="4"/>
            <a:endCxn id="40" idx="7"/>
          </p:cNvCxnSpPr>
          <p:nvPr/>
        </p:nvCxnSpPr>
        <p:spPr>
          <a:xfrm rot="5400000">
            <a:off x="5373179" y="3386273"/>
            <a:ext cx="3354715" cy="1001768"/>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5650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40" grpId="0" animBg="1"/>
      <p:bldP spid="27" grpId="0" animBg="1"/>
      <p:bldP spid="3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 Cloning</a:t>
            </a:r>
            <a:endParaRPr lang="en-US" dirty="0"/>
          </a:p>
        </p:txBody>
      </p:sp>
      <p:sp>
        <p:nvSpPr>
          <p:cNvPr id="36" name="Oval 35"/>
          <p:cNvSpPr/>
          <p:nvPr/>
        </p:nvSpPr>
        <p:spPr>
          <a:xfrm>
            <a:off x="5562600" y="3505200"/>
            <a:ext cx="1295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make</a:t>
            </a:r>
            <a:endParaRPr lang="en-US" dirty="0"/>
          </a:p>
        </p:txBody>
      </p:sp>
      <p:sp>
        <p:nvSpPr>
          <p:cNvPr id="37" name="Oval 36"/>
          <p:cNvSpPr/>
          <p:nvPr/>
        </p:nvSpPr>
        <p:spPr>
          <a:xfrm>
            <a:off x="4343400" y="1600200"/>
            <a:ext cx="990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foo</a:t>
            </a:r>
            <a:endParaRPr lang="en-US" dirty="0" smtClean="0"/>
          </a:p>
          <a:p>
            <a:pPr algn="ctr"/>
            <a:r>
              <a:rPr lang="en-US" dirty="0" smtClean="0"/>
              <a:t>(1)</a:t>
            </a:r>
            <a:endParaRPr lang="en-US" dirty="0"/>
          </a:p>
        </p:txBody>
      </p:sp>
      <p:sp>
        <p:nvSpPr>
          <p:cNvPr id="40" name="Oval 39"/>
          <p:cNvSpPr/>
          <p:nvPr/>
        </p:nvSpPr>
        <p:spPr>
          <a:xfrm>
            <a:off x="5704122" y="5486400"/>
            <a:ext cx="9906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ralloc</a:t>
            </a:r>
            <a:endParaRPr lang="en-US" dirty="0" smtClean="0"/>
          </a:p>
        </p:txBody>
      </p:sp>
      <p:sp>
        <p:nvSpPr>
          <p:cNvPr id="15" name="TextBox 4"/>
          <p:cNvSpPr txBox="1">
            <a:spLocks noChangeArrowheads="1"/>
          </p:cNvSpPr>
          <p:nvPr/>
        </p:nvSpPr>
        <p:spPr bwMode="auto">
          <a:xfrm>
            <a:off x="76200" y="2819400"/>
            <a:ext cx="3429000" cy="2246769"/>
          </a:xfrm>
          <a:prstGeom prst="rect">
            <a:avLst/>
          </a:prstGeom>
          <a:noFill/>
          <a:ln w="9525">
            <a:solidFill>
              <a:schemeClr val="accent1"/>
            </a:solidFill>
            <a:miter lim="800000"/>
            <a:headEnd/>
            <a:tailEnd/>
          </a:ln>
        </p:spPr>
        <p:txBody>
          <a:bodyPr wrap="square">
            <a:spAutoFit/>
          </a:bodyPr>
          <a:lstStyle/>
          <a:p>
            <a:r>
              <a:rPr lang="en-US" sz="2000" dirty="0" err="1" smtClean="0">
                <a:solidFill>
                  <a:srgbClr val="0070C0"/>
                </a:solidFill>
              </a:rPr>
              <a:t>foo</a:t>
            </a:r>
            <a:r>
              <a:rPr lang="en-US" sz="2000" dirty="0" smtClean="0">
                <a:solidFill>
                  <a:srgbClr val="0070C0"/>
                </a:solidFill>
              </a:rPr>
              <a:t>(</a:t>
            </a:r>
            <a:r>
              <a:rPr lang="en-US" sz="2000" dirty="0" smtClean="0">
                <a:solidFill>
                  <a:srgbClr val="FF0000"/>
                </a:solidFill>
                <a:latin typeface="Arial" charset="0"/>
                <a:ea typeface="宋体" pitchFamily="2" charset="-122"/>
              </a:rPr>
              <a:t>parent</a:t>
            </a:r>
            <a:r>
              <a:rPr lang="en-US" sz="2000" dirty="0" smtClean="0">
                <a:solidFill>
                  <a:srgbClr val="0070C0"/>
                </a:solidFill>
              </a:rPr>
              <a:t>)</a:t>
            </a:r>
          </a:p>
          <a:p>
            <a:r>
              <a:rPr lang="en-US" sz="2000" dirty="0"/>
              <a:t>{</a:t>
            </a:r>
          </a:p>
          <a:p>
            <a:r>
              <a:rPr lang="en-US" sz="2000" dirty="0" smtClean="0">
                <a:solidFill>
                  <a:srgbClr val="FF0000"/>
                </a:solidFill>
                <a:latin typeface="Arial" charset="0"/>
                <a:ea typeface="宋体" pitchFamily="2" charset="-122"/>
              </a:rPr>
              <a:t>sub</a:t>
            </a:r>
            <a:r>
              <a:rPr lang="en-US" sz="2000" dirty="0" smtClean="0"/>
              <a:t> = </a:t>
            </a:r>
            <a:r>
              <a:rPr lang="en-US" sz="2000" b="1" dirty="0" err="1" smtClean="0"/>
              <a:t>region_create</a:t>
            </a:r>
            <a:r>
              <a:rPr lang="en-US" sz="2000" dirty="0" smtClean="0"/>
              <a:t>(</a:t>
            </a:r>
            <a:r>
              <a:rPr lang="en-US" sz="2000" dirty="0" smtClean="0">
                <a:solidFill>
                  <a:srgbClr val="FF0000"/>
                </a:solidFill>
                <a:latin typeface="Arial" charset="0"/>
                <a:ea typeface="宋体" pitchFamily="2" charset="-122"/>
              </a:rPr>
              <a:t>parent</a:t>
            </a:r>
            <a:r>
              <a:rPr lang="en-US" sz="2000" dirty="0" smtClean="0"/>
              <a:t>);</a:t>
            </a:r>
          </a:p>
          <a:p>
            <a:r>
              <a:rPr lang="en-US" sz="2000" dirty="0" smtClean="0">
                <a:solidFill>
                  <a:srgbClr val="000099"/>
                </a:solidFill>
                <a:latin typeface="Arial" charset="0"/>
                <a:ea typeface="宋体" pitchFamily="2" charset="-122"/>
              </a:rPr>
              <a:t>table</a:t>
            </a:r>
            <a:r>
              <a:rPr lang="en-US" sz="2000" dirty="0" smtClean="0"/>
              <a:t> = </a:t>
            </a:r>
            <a:r>
              <a:rPr lang="en-US" sz="2000" b="1" dirty="0" err="1" smtClean="0"/>
              <a:t>region_alloc</a:t>
            </a:r>
            <a:r>
              <a:rPr lang="en-US" sz="2000" dirty="0" smtClean="0"/>
              <a:t>(</a:t>
            </a:r>
            <a:r>
              <a:rPr lang="en-US" sz="2000" dirty="0" smtClean="0">
                <a:solidFill>
                  <a:srgbClr val="FF0000"/>
                </a:solidFill>
                <a:latin typeface="Arial" charset="0"/>
                <a:ea typeface="宋体" pitchFamily="2" charset="-122"/>
              </a:rPr>
              <a:t>sub</a:t>
            </a:r>
            <a:r>
              <a:rPr lang="en-US" sz="2000" dirty="0" smtClean="0"/>
              <a:t>);</a:t>
            </a:r>
          </a:p>
          <a:p>
            <a:r>
              <a:rPr lang="en-US" sz="2000" dirty="0" err="1">
                <a:solidFill>
                  <a:srgbClr val="000099"/>
                </a:solidFill>
                <a:latin typeface="Arial" charset="0"/>
                <a:ea typeface="宋体" pitchFamily="2" charset="-122"/>
              </a:rPr>
              <a:t>iterater</a:t>
            </a:r>
            <a:r>
              <a:rPr lang="en-US" sz="2000" dirty="0" smtClean="0"/>
              <a:t> = </a:t>
            </a:r>
            <a:r>
              <a:rPr lang="en-US" sz="2000" dirty="0" smtClean="0">
                <a:solidFill>
                  <a:srgbClr val="0070C0"/>
                </a:solidFill>
              </a:rPr>
              <a:t>make(</a:t>
            </a:r>
            <a:r>
              <a:rPr lang="en-US" sz="2000" dirty="0" smtClean="0">
                <a:solidFill>
                  <a:srgbClr val="FF0000"/>
                </a:solidFill>
                <a:latin typeface="Arial" charset="0"/>
                <a:ea typeface="宋体" pitchFamily="2" charset="-122"/>
              </a:rPr>
              <a:t>parent</a:t>
            </a:r>
            <a:r>
              <a:rPr lang="en-US" sz="2000" dirty="0" smtClean="0"/>
              <a:t>, </a:t>
            </a:r>
            <a:r>
              <a:rPr lang="en-US" sz="2000" dirty="0">
                <a:solidFill>
                  <a:srgbClr val="000099"/>
                </a:solidFill>
                <a:latin typeface="Arial" charset="0"/>
                <a:ea typeface="宋体" pitchFamily="2" charset="-122"/>
              </a:rPr>
              <a:t>table</a:t>
            </a:r>
            <a:r>
              <a:rPr lang="en-US" sz="2000" dirty="0">
                <a:solidFill>
                  <a:srgbClr val="0070C0"/>
                </a:solidFill>
              </a:rPr>
              <a:t>)</a:t>
            </a:r>
            <a:r>
              <a:rPr lang="en-US" sz="2000" dirty="0" smtClean="0"/>
              <a:t>;</a:t>
            </a:r>
          </a:p>
          <a:p>
            <a:r>
              <a:rPr lang="en-US" sz="2000" b="1" dirty="0" err="1" smtClean="0"/>
              <a:t>region_destroy</a:t>
            </a:r>
            <a:r>
              <a:rPr lang="en-US" sz="2000" dirty="0" smtClean="0"/>
              <a:t>(</a:t>
            </a:r>
            <a:r>
              <a:rPr lang="en-US" sz="2000" dirty="0" smtClean="0">
                <a:solidFill>
                  <a:srgbClr val="FF0000"/>
                </a:solidFill>
                <a:latin typeface="Arial" charset="0"/>
                <a:ea typeface="宋体" pitchFamily="2" charset="-122"/>
              </a:rPr>
              <a:t>sub</a:t>
            </a:r>
            <a:r>
              <a:rPr lang="en-US" sz="2000" dirty="0" smtClean="0"/>
              <a:t>);</a:t>
            </a:r>
          </a:p>
          <a:p>
            <a:r>
              <a:rPr lang="en-US" sz="2000" dirty="0" smtClean="0"/>
              <a:t>}</a:t>
            </a:r>
          </a:p>
        </p:txBody>
      </p:sp>
      <p:sp>
        <p:nvSpPr>
          <p:cNvPr id="16" name="TextBox 4"/>
          <p:cNvSpPr txBox="1">
            <a:spLocks noChangeArrowheads="1"/>
          </p:cNvSpPr>
          <p:nvPr/>
        </p:nvSpPr>
        <p:spPr bwMode="auto">
          <a:xfrm>
            <a:off x="76200" y="1111984"/>
            <a:ext cx="3429000" cy="1631216"/>
          </a:xfrm>
          <a:prstGeom prst="rect">
            <a:avLst/>
          </a:prstGeom>
          <a:noFill/>
          <a:ln w="9525">
            <a:solidFill>
              <a:schemeClr val="accent1"/>
            </a:solidFill>
            <a:miter lim="800000"/>
            <a:headEnd/>
            <a:tailEnd/>
          </a:ln>
        </p:spPr>
        <p:txBody>
          <a:bodyPr wrap="square">
            <a:spAutoFit/>
          </a:bodyPr>
          <a:lstStyle/>
          <a:p>
            <a:r>
              <a:rPr lang="en-US" sz="2000" dirty="0" smtClean="0">
                <a:solidFill>
                  <a:srgbClr val="0070C0"/>
                </a:solidFill>
              </a:rPr>
              <a:t>make(</a:t>
            </a:r>
            <a:r>
              <a:rPr lang="en-US" sz="2000" dirty="0" smtClean="0">
                <a:solidFill>
                  <a:srgbClr val="FF0000"/>
                </a:solidFill>
                <a:latin typeface="Arial" charset="0"/>
                <a:ea typeface="宋体" pitchFamily="2" charset="-122"/>
              </a:rPr>
              <a:t>r</a:t>
            </a:r>
            <a:r>
              <a:rPr lang="en-US" sz="2000" dirty="0" smtClean="0"/>
              <a:t>, </a:t>
            </a:r>
            <a:r>
              <a:rPr lang="en-US" sz="2000" dirty="0" smtClean="0">
                <a:solidFill>
                  <a:srgbClr val="000099"/>
                </a:solidFill>
                <a:latin typeface="Arial" charset="0"/>
                <a:ea typeface="宋体" pitchFamily="2" charset="-122"/>
              </a:rPr>
              <a:t>table</a:t>
            </a:r>
            <a:r>
              <a:rPr lang="en-US" sz="2000" dirty="0" smtClean="0">
                <a:solidFill>
                  <a:srgbClr val="0070C0"/>
                </a:solidFill>
              </a:rPr>
              <a:t>)</a:t>
            </a:r>
          </a:p>
          <a:p>
            <a:r>
              <a:rPr lang="en-US" sz="2000" dirty="0"/>
              <a:t>{</a:t>
            </a:r>
          </a:p>
          <a:p>
            <a:r>
              <a:rPr lang="en-US" sz="2000" dirty="0" err="1" smtClean="0">
                <a:solidFill>
                  <a:srgbClr val="000099"/>
                </a:solidFill>
                <a:latin typeface="Arial" charset="0"/>
                <a:ea typeface="宋体" pitchFamily="2" charset="-122"/>
              </a:rPr>
              <a:t>iterator</a:t>
            </a:r>
            <a:r>
              <a:rPr lang="en-US" sz="2000" dirty="0" smtClean="0"/>
              <a:t> = </a:t>
            </a:r>
            <a:r>
              <a:rPr lang="en-US" sz="2000" b="1" dirty="0" err="1" smtClean="0"/>
              <a:t>region_alloc</a:t>
            </a:r>
            <a:r>
              <a:rPr lang="en-US" sz="2000" dirty="0" smtClean="0"/>
              <a:t>(</a:t>
            </a:r>
            <a:r>
              <a:rPr lang="en-US" sz="2000" dirty="0" smtClean="0">
                <a:solidFill>
                  <a:srgbClr val="FF0000"/>
                </a:solidFill>
                <a:latin typeface="Arial" charset="0"/>
                <a:ea typeface="宋体" pitchFamily="2" charset="-122"/>
              </a:rPr>
              <a:t>r</a:t>
            </a:r>
            <a:r>
              <a:rPr lang="en-US" sz="2000" dirty="0" smtClean="0"/>
              <a:t>);</a:t>
            </a:r>
          </a:p>
          <a:p>
            <a:r>
              <a:rPr lang="en-US" altLang="zh-CN" sz="2000" dirty="0" err="1">
                <a:solidFill>
                  <a:srgbClr val="000099"/>
                </a:solidFill>
                <a:latin typeface="Arial" charset="0"/>
                <a:ea typeface="宋体" pitchFamily="2" charset="-122"/>
              </a:rPr>
              <a:t>iterator</a:t>
            </a:r>
            <a:r>
              <a:rPr lang="en-US" altLang="zh-CN" sz="2000" dirty="0" err="1" smtClean="0">
                <a:solidFill>
                  <a:srgbClr val="339933"/>
                </a:solidFill>
                <a:latin typeface="Arial" charset="0"/>
                <a:ea typeface="宋体" pitchFamily="2" charset="-122"/>
              </a:rPr>
              <a:t>.f</a:t>
            </a:r>
            <a:r>
              <a:rPr lang="en-US" sz="2000" dirty="0" smtClean="0"/>
              <a:t> = </a:t>
            </a:r>
            <a:r>
              <a:rPr lang="en-US" sz="2000" dirty="0" smtClean="0">
                <a:solidFill>
                  <a:srgbClr val="000099"/>
                </a:solidFill>
                <a:latin typeface="Arial" charset="0"/>
                <a:ea typeface="宋体" pitchFamily="2" charset="-122"/>
              </a:rPr>
              <a:t>table</a:t>
            </a:r>
            <a:r>
              <a:rPr lang="en-US" sz="2000" dirty="0" smtClean="0"/>
              <a:t>;</a:t>
            </a:r>
          </a:p>
          <a:p>
            <a:r>
              <a:rPr lang="en-US" sz="2000" dirty="0" smtClean="0"/>
              <a:t>}</a:t>
            </a:r>
          </a:p>
        </p:txBody>
      </p:sp>
      <p:sp>
        <p:nvSpPr>
          <p:cNvPr id="27" name="TextBox 4"/>
          <p:cNvSpPr txBox="1">
            <a:spLocks noChangeArrowheads="1"/>
          </p:cNvSpPr>
          <p:nvPr/>
        </p:nvSpPr>
        <p:spPr bwMode="auto">
          <a:xfrm>
            <a:off x="76200" y="5150584"/>
            <a:ext cx="3429000" cy="1631216"/>
          </a:xfrm>
          <a:prstGeom prst="rect">
            <a:avLst/>
          </a:prstGeom>
          <a:noFill/>
          <a:ln w="9525">
            <a:solidFill>
              <a:schemeClr val="accent1"/>
            </a:solidFill>
            <a:miter lim="800000"/>
            <a:headEnd/>
            <a:tailEnd/>
          </a:ln>
        </p:spPr>
        <p:txBody>
          <a:bodyPr wrap="square">
            <a:spAutoFit/>
          </a:bodyPr>
          <a:lstStyle/>
          <a:p>
            <a:r>
              <a:rPr lang="en-US" sz="2000" dirty="0" smtClean="0">
                <a:solidFill>
                  <a:srgbClr val="0070C0"/>
                </a:solidFill>
              </a:rPr>
              <a:t>bar(</a:t>
            </a:r>
            <a:r>
              <a:rPr lang="en-US" sz="2000" dirty="0" smtClean="0">
                <a:solidFill>
                  <a:srgbClr val="FF0000"/>
                </a:solidFill>
                <a:latin typeface="Arial" charset="0"/>
                <a:ea typeface="宋体" pitchFamily="2" charset="-122"/>
              </a:rPr>
              <a:t>parent</a:t>
            </a:r>
            <a:r>
              <a:rPr lang="en-US" sz="2000" dirty="0" smtClean="0">
                <a:solidFill>
                  <a:srgbClr val="0070C0"/>
                </a:solidFill>
              </a:rPr>
              <a:t>)</a:t>
            </a:r>
          </a:p>
          <a:p>
            <a:r>
              <a:rPr lang="en-US" sz="2000" dirty="0"/>
              <a:t>{</a:t>
            </a:r>
          </a:p>
          <a:p>
            <a:r>
              <a:rPr lang="en-US" sz="2000" dirty="0" smtClean="0">
                <a:solidFill>
                  <a:srgbClr val="000099"/>
                </a:solidFill>
                <a:latin typeface="Arial" charset="0"/>
                <a:ea typeface="宋体" pitchFamily="2" charset="-122"/>
              </a:rPr>
              <a:t>table</a:t>
            </a:r>
            <a:r>
              <a:rPr lang="en-US" sz="2000" dirty="0" smtClean="0"/>
              <a:t> = </a:t>
            </a:r>
            <a:r>
              <a:rPr lang="en-US" sz="2000" b="1" dirty="0" err="1" smtClean="0"/>
              <a:t>region_alloc</a:t>
            </a:r>
            <a:r>
              <a:rPr lang="en-US" sz="2000" dirty="0" smtClean="0"/>
              <a:t>(</a:t>
            </a:r>
            <a:r>
              <a:rPr lang="en-US" sz="2000" dirty="0" smtClean="0">
                <a:solidFill>
                  <a:srgbClr val="FF0000"/>
                </a:solidFill>
                <a:latin typeface="Arial" charset="0"/>
                <a:ea typeface="宋体" pitchFamily="2" charset="-122"/>
              </a:rPr>
              <a:t>parent</a:t>
            </a:r>
            <a:r>
              <a:rPr lang="en-US" sz="2000" dirty="0" smtClean="0"/>
              <a:t>);</a:t>
            </a:r>
          </a:p>
          <a:p>
            <a:r>
              <a:rPr lang="en-US" sz="2000" dirty="0" err="1">
                <a:solidFill>
                  <a:srgbClr val="000099"/>
                </a:solidFill>
                <a:latin typeface="Arial" charset="0"/>
                <a:ea typeface="宋体" pitchFamily="2" charset="-122"/>
              </a:rPr>
              <a:t>iterater</a:t>
            </a:r>
            <a:r>
              <a:rPr lang="en-US" sz="2000" dirty="0" smtClean="0"/>
              <a:t> = </a:t>
            </a:r>
            <a:r>
              <a:rPr lang="en-US" sz="2000" dirty="0" smtClean="0">
                <a:solidFill>
                  <a:srgbClr val="0070C0"/>
                </a:solidFill>
              </a:rPr>
              <a:t>make(</a:t>
            </a:r>
            <a:r>
              <a:rPr lang="en-US" sz="2000" dirty="0" smtClean="0">
                <a:solidFill>
                  <a:srgbClr val="FF0000"/>
                </a:solidFill>
                <a:latin typeface="Arial" charset="0"/>
                <a:ea typeface="宋体" pitchFamily="2" charset="-122"/>
              </a:rPr>
              <a:t>parent</a:t>
            </a:r>
            <a:r>
              <a:rPr lang="en-US" sz="2000" dirty="0" smtClean="0"/>
              <a:t>, </a:t>
            </a:r>
            <a:r>
              <a:rPr lang="en-US" sz="2000" dirty="0">
                <a:solidFill>
                  <a:srgbClr val="000099"/>
                </a:solidFill>
                <a:latin typeface="Arial" charset="0"/>
                <a:ea typeface="宋体" pitchFamily="2" charset="-122"/>
              </a:rPr>
              <a:t>table</a:t>
            </a:r>
            <a:r>
              <a:rPr lang="en-US" sz="2000" dirty="0">
                <a:solidFill>
                  <a:srgbClr val="0070C0"/>
                </a:solidFill>
              </a:rPr>
              <a:t>)</a:t>
            </a:r>
            <a:r>
              <a:rPr lang="en-US" sz="2000" dirty="0" smtClean="0"/>
              <a:t>;</a:t>
            </a:r>
          </a:p>
          <a:p>
            <a:r>
              <a:rPr lang="en-US" sz="2000" dirty="0" smtClean="0"/>
              <a:t>}</a:t>
            </a:r>
          </a:p>
        </p:txBody>
      </p:sp>
      <p:sp>
        <p:nvSpPr>
          <p:cNvPr id="30" name="Oval 36"/>
          <p:cNvSpPr/>
          <p:nvPr/>
        </p:nvSpPr>
        <p:spPr>
          <a:xfrm>
            <a:off x="7056120" y="1600200"/>
            <a:ext cx="990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bar</a:t>
            </a:r>
          </a:p>
          <a:p>
            <a:pPr algn="ctr"/>
            <a:r>
              <a:rPr lang="en-US" dirty="0" smtClean="0"/>
              <a:t>(1)</a:t>
            </a:r>
            <a:endParaRPr lang="en-US" dirty="0"/>
          </a:p>
        </p:txBody>
      </p:sp>
      <p:sp>
        <p:nvSpPr>
          <p:cNvPr id="17" name="Oval 35"/>
          <p:cNvSpPr/>
          <p:nvPr/>
        </p:nvSpPr>
        <p:spPr>
          <a:xfrm>
            <a:off x="5562600" y="3505200"/>
            <a:ext cx="1295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make</a:t>
            </a:r>
            <a:endParaRPr lang="en-US" dirty="0"/>
          </a:p>
        </p:txBody>
      </p:sp>
      <p:sp>
        <p:nvSpPr>
          <p:cNvPr id="18" name="Oval 35"/>
          <p:cNvSpPr/>
          <p:nvPr/>
        </p:nvSpPr>
        <p:spPr>
          <a:xfrm>
            <a:off x="4130040" y="3505200"/>
            <a:ext cx="1295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make</a:t>
            </a:r>
          </a:p>
          <a:p>
            <a:pPr algn="ctr"/>
            <a:r>
              <a:rPr lang="en-US" dirty="0" smtClean="0"/>
              <a:t>(1)</a:t>
            </a:r>
            <a:endParaRPr lang="en-US" dirty="0"/>
          </a:p>
        </p:txBody>
      </p:sp>
      <p:sp>
        <p:nvSpPr>
          <p:cNvPr id="19" name="Oval 35"/>
          <p:cNvSpPr/>
          <p:nvPr/>
        </p:nvSpPr>
        <p:spPr>
          <a:xfrm>
            <a:off x="6995160" y="3505200"/>
            <a:ext cx="1295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make</a:t>
            </a:r>
          </a:p>
          <a:p>
            <a:pPr algn="ctr"/>
            <a:r>
              <a:rPr lang="en-US" dirty="0" smtClean="0"/>
              <a:t>(2)</a:t>
            </a:r>
            <a:endParaRPr lang="en-US" dirty="0"/>
          </a:p>
        </p:txBody>
      </p:sp>
      <p:cxnSp>
        <p:nvCxnSpPr>
          <p:cNvPr id="20" name="Straight Arrow Connector 40"/>
          <p:cNvCxnSpPr>
            <a:stCxn id="37" idx="4"/>
            <a:endCxn id="18" idx="0"/>
          </p:cNvCxnSpPr>
          <p:nvPr/>
        </p:nvCxnSpPr>
        <p:spPr>
          <a:xfrm rot="5400000">
            <a:off x="4160520" y="2827020"/>
            <a:ext cx="1295400" cy="6096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40"/>
          <p:cNvCxnSpPr>
            <a:stCxn id="30" idx="4"/>
            <a:endCxn id="19" idx="0"/>
          </p:cNvCxnSpPr>
          <p:nvPr/>
        </p:nvCxnSpPr>
        <p:spPr>
          <a:xfrm rot="16200000" flipH="1">
            <a:off x="6949440" y="2811780"/>
            <a:ext cx="1295400" cy="9144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9" name="Oval 39"/>
          <p:cNvSpPr/>
          <p:nvPr/>
        </p:nvSpPr>
        <p:spPr>
          <a:xfrm>
            <a:off x="5715000" y="5486400"/>
            <a:ext cx="9906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ralloc</a:t>
            </a:r>
            <a:endParaRPr lang="en-US" dirty="0" smtClean="0"/>
          </a:p>
        </p:txBody>
      </p:sp>
      <p:sp>
        <p:nvSpPr>
          <p:cNvPr id="31" name="Oval 39"/>
          <p:cNvSpPr/>
          <p:nvPr/>
        </p:nvSpPr>
        <p:spPr>
          <a:xfrm>
            <a:off x="5715000" y="5486400"/>
            <a:ext cx="9906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ralloc</a:t>
            </a:r>
            <a:endParaRPr lang="en-US" dirty="0" smtClean="0"/>
          </a:p>
        </p:txBody>
      </p:sp>
      <p:sp>
        <p:nvSpPr>
          <p:cNvPr id="32" name="Oval 39"/>
          <p:cNvSpPr/>
          <p:nvPr/>
        </p:nvSpPr>
        <p:spPr>
          <a:xfrm>
            <a:off x="5715000" y="5486400"/>
            <a:ext cx="9906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ralloc</a:t>
            </a:r>
            <a:endParaRPr lang="en-US" dirty="0" smtClean="0"/>
          </a:p>
        </p:txBody>
      </p:sp>
      <p:sp>
        <p:nvSpPr>
          <p:cNvPr id="34" name="Oval 39"/>
          <p:cNvSpPr/>
          <p:nvPr/>
        </p:nvSpPr>
        <p:spPr>
          <a:xfrm>
            <a:off x="3429000" y="5486400"/>
            <a:ext cx="9906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ralloc</a:t>
            </a:r>
            <a:endParaRPr lang="en-US" dirty="0" smtClean="0"/>
          </a:p>
          <a:p>
            <a:pPr algn="ctr"/>
            <a:r>
              <a:rPr lang="en-US" dirty="0" smtClean="0"/>
              <a:t>(1)</a:t>
            </a:r>
          </a:p>
        </p:txBody>
      </p:sp>
      <p:sp>
        <p:nvSpPr>
          <p:cNvPr id="38" name="Oval 39"/>
          <p:cNvSpPr/>
          <p:nvPr/>
        </p:nvSpPr>
        <p:spPr>
          <a:xfrm>
            <a:off x="4739640" y="5486400"/>
            <a:ext cx="9906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ralloc</a:t>
            </a:r>
            <a:endParaRPr lang="en-US" dirty="0" smtClean="0"/>
          </a:p>
          <a:p>
            <a:pPr algn="ctr"/>
            <a:r>
              <a:rPr lang="en-US" dirty="0" smtClean="0"/>
              <a:t>(2)</a:t>
            </a:r>
          </a:p>
        </p:txBody>
      </p:sp>
      <p:sp>
        <p:nvSpPr>
          <p:cNvPr id="43" name="Oval 39"/>
          <p:cNvSpPr/>
          <p:nvPr/>
        </p:nvSpPr>
        <p:spPr>
          <a:xfrm>
            <a:off x="6812280" y="5486400"/>
            <a:ext cx="9906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ralloc</a:t>
            </a:r>
            <a:endParaRPr lang="en-US" dirty="0" smtClean="0"/>
          </a:p>
          <a:p>
            <a:pPr algn="ctr"/>
            <a:r>
              <a:rPr lang="en-US" dirty="0" smtClean="0"/>
              <a:t>(3)</a:t>
            </a:r>
          </a:p>
        </p:txBody>
      </p:sp>
      <p:sp>
        <p:nvSpPr>
          <p:cNvPr id="44" name="Oval 39"/>
          <p:cNvSpPr/>
          <p:nvPr/>
        </p:nvSpPr>
        <p:spPr>
          <a:xfrm>
            <a:off x="8168640" y="5486400"/>
            <a:ext cx="9906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ralloc</a:t>
            </a:r>
            <a:endParaRPr lang="en-US" dirty="0" smtClean="0"/>
          </a:p>
          <a:p>
            <a:pPr algn="ctr"/>
            <a:r>
              <a:rPr lang="en-US" dirty="0" smtClean="0"/>
              <a:t>(4)</a:t>
            </a:r>
          </a:p>
        </p:txBody>
      </p:sp>
      <p:cxnSp>
        <p:nvCxnSpPr>
          <p:cNvPr id="46" name="Straight Arrow Connector 40"/>
          <p:cNvCxnSpPr>
            <a:stCxn id="37" idx="3"/>
            <a:endCxn id="34" idx="1"/>
          </p:cNvCxnSpPr>
          <p:nvPr/>
        </p:nvCxnSpPr>
        <p:spPr>
          <a:xfrm rot="5400000">
            <a:off x="2309276" y="3385320"/>
            <a:ext cx="3443989" cy="91440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0"/>
          <p:cNvCxnSpPr>
            <a:stCxn id="30" idx="5"/>
            <a:endCxn id="44" idx="7"/>
          </p:cNvCxnSpPr>
          <p:nvPr/>
        </p:nvCxnSpPr>
        <p:spPr>
          <a:xfrm rot="16200000" flipH="1">
            <a:off x="6735916" y="3286260"/>
            <a:ext cx="3443989" cy="111252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40"/>
          <p:cNvCxnSpPr>
            <a:stCxn id="18" idx="4"/>
            <a:endCxn id="38" idx="0"/>
          </p:cNvCxnSpPr>
          <p:nvPr/>
        </p:nvCxnSpPr>
        <p:spPr>
          <a:xfrm rot="16200000" flipH="1">
            <a:off x="4282440" y="4533900"/>
            <a:ext cx="1447800" cy="45720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40"/>
          <p:cNvCxnSpPr>
            <a:stCxn id="19" idx="4"/>
            <a:endCxn id="43" idx="0"/>
          </p:cNvCxnSpPr>
          <p:nvPr/>
        </p:nvCxnSpPr>
        <p:spPr>
          <a:xfrm rot="5400000">
            <a:off x="6751320" y="4594860"/>
            <a:ext cx="1447800" cy="33528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64" name="圆角矩形 63"/>
          <p:cNvSpPr/>
          <p:nvPr/>
        </p:nvSpPr>
        <p:spPr>
          <a:xfrm>
            <a:off x="3429000" y="5379720"/>
            <a:ext cx="5715000" cy="762000"/>
          </a:xfrm>
          <a:prstGeom prst="roundRect">
            <a:avLst/>
          </a:prstGeom>
          <a:noFill/>
          <a:ln>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TextBox 65"/>
          <p:cNvSpPr txBox="1"/>
          <p:nvPr/>
        </p:nvSpPr>
        <p:spPr>
          <a:xfrm>
            <a:off x="4495800" y="6172200"/>
            <a:ext cx="4343400" cy="461665"/>
          </a:xfrm>
          <a:prstGeom prst="rect">
            <a:avLst/>
          </a:prstGeom>
          <a:noFill/>
        </p:spPr>
        <p:txBody>
          <a:bodyPr wrap="square" rtlCol="0">
            <a:spAutoFit/>
          </a:bodyPr>
          <a:lstStyle/>
          <a:p>
            <a:r>
              <a:rPr lang="en-US" altLang="zh-CN" sz="2400" b="1" dirty="0" smtClean="0">
                <a:solidFill>
                  <a:srgbClr val="7030A0"/>
                </a:solidFill>
              </a:rPr>
              <a:t>Heap Cloning(Specialization)</a:t>
            </a:r>
            <a:endParaRPr lang="zh-CN" altLang="en-US" sz="2400" b="1" dirty="0">
              <a:solidFill>
                <a:srgbClr val="7030A0"/>
              </a:solidFill>
            </a:endParaRPr>
          </a:p>
        </p:txBody>
      </p:sp>
    </p:spTree>
    <p:custDataLst>
      <p:tags r:id="rId1"/>
    </p:custDataLst>
  </p:cSld>
  <p:clrMapOvr>
    <a:masterClrMapping/>
  </p:clrMapOvr>
  <p:transition advTm="5650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grpId="1" nodeType="clickEffect">
                                  <p:stCondLst>
                                    <p:cond delay="0"/>
                                  </p:stCondLst>
                                  <p:childTnLst>
                                    <p:animMotion origin="layout" path="M 3.33333E-6 0 L 0.15416 0 " pathEditMode="relative" rAng="0" ptsTypes="AA">
                                      <p:cBhvr>
                                        <p:cTn id="6" dur="1000" fill="hold"/>
                                        <p:tgtEl>
                                          <p:spTgt spid="17"/>
                                        </p:tgtEl>
                                        <p:attrNameLst>
                                          <p:attrName>ppt_x</p:attrName>
                                          <p:attrName>ppt_y</p:attrName>
                                        </p:attrNameLst>
                                      </p:cBhvr>
                                      <p:rCtr x="77" y="0"/>
                                    </p:animMotion>
                                  </p:childTnLst>
                                </p:cTn>
                              </p:par>
                              <p:par>
                                <p:cTn id="7" presetID="35" presetClass="path" presetSubtype="0" accel="50000" decel="50000" fill="hold" grpId="0" nodeType="withEffect">
                                  <p:stCondLst>
                                    <p:cond delay="0"/>
                                  </p:stCondLst>
                                  <p:childTnLst>
                                    <p:animMotion origin="layout" path="M 3.33333E-6 0 L -0.15417 0 " pathEditMode="relative" rAng="0" ptsTypes="AA">
                                      <p:cBhvr>
                                        <p:cTn id="8" dur="1000" fill="hold"/>
                                        <p:tgtEl>
                                          <p:spTgt spid="36"/>
                                        </p:tgtEl>
                                        <p:attrNameLst>
                                          <p:attrName>ppt_x</p:attrName>
                                          <p:attrName>ppt_y</p:attrName>
                                        </p:attrNameLst>
                                      </p:cBhvr>
                                      <p:rCtr x="-77" y="0"/>
                                    </p:animMotion>
                                  </p:childTnLst>
                                </p:cTn>
                              </p:par>
                            </p:childTnLst>
                          </p:cTn>
                        </p:par>
                        <p:par>
                          <p:cTn id="9" fill="hold">
                            <p:stCondLst>
                              <p:cond delay="1000"/>
                            </p:stCondLst>
                            <p:childTnLst>
                              <p:par>
                                <p:cTn id="10" presetID="1" presetClass="exit" presetSubtype="0" fill="hold" grpId="1" nodeType="afterEffect">
                                  <p:stCondLst>
                                    <p:cond delay="0"/>
                                  </p:stCondLst>
                                  <p:childTnLst>
                                    <p:set>
                                      <p:cBhvr>
                                        <p:cTn id="11" dur="1" fill="hold">
                                          <p:stCondLst>
                                            <p:cond delay="0"/>
                                          </p:stCondLst>
                                        </p:cTn>
                                        <p:tgtEl>
                                          <p:spTgt spid="36"/>
                                        </p:tgtEl>
                                        <p:attrNameLst>
                                          <p:attrName>style.visibility</p:attrName>
                                        </p:attrNameLst>
                                      </p:cBhvr>
                                      <p:to>
                                        <p:strVal val="hidden"/>
                                      </p:to>
                                    </p:set>
                                  </p:childTnLst>
                                </p:cTn>
                              </p:par>
                              <p:par>
                                <p:cTn id="12" presetID="1" presetClass="exit" presetSubtype="0" fill="hold" grpId="2" nodeType="withEffect">
                                  <p:stCondLst>
                                    <p:cond delay="0"/>
                                  </p:stCondLst>
                                  <p:childTnLst>
                                    <p:set>
                                      <p:cBhvr>
                                        <p:cTn id="13" dur="1" fill="hold">
                                          <p:stCondLst>
                                            <p:cond delay="0"/>
                                          </p:stCondLst>
                                        </p:cTn>
                                        <p:tgtEl>
                                          <p:spTgt spid="17"/>
                                        </p:tgtEl>
                                        <p:attrNameLst>
                                          <p:attrName>style.visibility</p:attrName>
                                        </p:attrNameLst>
                                      </p:cBhvr>
                                      <p:to>
                                        <p:strVal val="hidden"/>
                                      </p:to>
                                    </p:se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63" presetClass="path" presetSubtype="0" accel="50000" decel="50000" fill="hold" grpId="0" nodeType="clickEffect">
                                  <p:stCondLst>
                                    <p:cond delay="0"/>
                                  </p:stCondLst>
                                  <p:childTnLst>
                                    <p:animMotion origin="layout" path="M -1.38889E-6 1.11111E-6 L 0.12205 1.11111E-6 " pathEditMode="relative" rAng="0" ptsTypes="AA">
                                      <p:cBhvr>
                                        <p:cTn id="26" dur="1000" fill="hold"/>
                                        <p:tgtEl>
                                          <p:spTgt spid="40"/>
                                        </p:tgtEl>
                                        <p:attrNameLst>
                                          <p:attrName>ppt_x</p:attrName>
                                          <p:attrName>ppt_y</p:attrName>
                                        </p:attrNameLst>
                                      </p:cBhvr>
                                      <p:rCtr x="61" y="0"/>
                                    </p:animMotion>
                                  </p:childTnLst>
                                </p:cTn>
                              </p:par>
                              <p:par>
                                <p:cTn id="27" presetID="63" presetClass="path" presetSubtype="0" accel="50000" decel="50000" fill="hold" grpId="0" nodeType="withEffect">
                                  <p:stCondLst>
                                    <p:cond delay="0"/>
                                  </p:stCondLst>
                                  <p:childTnLst>
                                    <p:animMotion origin="layout" path="M 3.33333E-6 1.11111E-6 L 0.27083 1.11111E-6 " pathEditMode="relative" rAng="0" ptsTypes="AA">
                                      <p:cBhvr>
                                        <p:cTn id="28" dur="1000" fill="hold"/>
                                        <p:tgtEl>
                                          <p:spTgt spid="29"/>
                                        </p:tgtEl>
                                        <p:attrNameLst>
                                          <p:attrName>ppt_x</p:attrName>
                                          <p:attrName>ppt_y</p:attrName>
                                        </p:attrNameLst>
                                      </p:cBhvr>
                                      <p:rCtr x="135" y="0"/>
                                    </p:animMotion>
                                  </p:childTnLst>
                                </p:cTn>
                              </p:par>
                              <p:par>
                                <p:cTn id="29" presetID="35" presetClass="path" presetSubtype="0" accel="50000" decel="50000" fill="hold" grpId="0" nodeType="withEffect">
                                  <p:stCondLst>
                                    <p:cond delay="0"/>
                                  </p:stCondLst>
                                  <p:childTnLst>
                                    <p:animMotion origin="layout" path="M 3.33333E-6 1.11111E-6 L -0.10417 1.11111E-6 " pathEditMode="relative" rAng="0" ptsTypes="AA">
                                      <p:cBhvr>
                                        <p:cTn id="30" dur="1000" fill="hold"/>
                                        <p:tgtEl>
                                          <p:spTgt spid="31"/>
                                        </p:tgtEl>
                                        <p:attrNameLst>
                                          <p:attrName>ppt_x</p:attrName>
                                          <p:attrName>ppt_y</p:attrName>
                                        </p:attrNameLst>
                                      </p:cBhvr>
                                      <p:rCtr x="-52" y="0"/>
                                    </p:animMotion>
                                  </p:childTnLst>
                                </p:cTn>
                              </p:par>
                              <p:par>
                                <p:cTn id="31" presetID="35" presetClass="path" presetSubtype="0" accel="50000" decel="50000" fill="hold" grpId="0" nodeType="withEffect">
                                  <p:stCondLst>
                                    <p:cond delay="0"/>
                                  </p:stCondLst>
                                  <p:childTnLst>
                                    <p:animMotion origin="layout" path="M 0 0  L -0.25 0  E" pathEditMode="relative" ptsTypes="">
                                      <p:cBhvr>
                                        <p:cTn id="32" dur="1000" fill="hold"/>
                                        <p:tgtEl>
                                          <p:spTgt spid="32"/>
                                        </p:tgtEl>
                                        <p:attrNameLst>
                                          <p:attrName>ppt_x</p:attrName>
                                          <p:attrName>ppt_y</p:attrName>
                                        </p:attrNameLst>
                                      </p:cBhvr>
                                    </p:animMotion>
                                  </p:childTnLst>
                                </p:cTn>
                              </p:par>
                            </p:childTnLst>
                          </p:cTn>
                        </p:par>
                        <p:par>
                          <p:cTn id="33" fill="hold">
                            <p:stCondLst>
                              <p:cond delay="1000"/>
                            </p:stCondLst>
                            <p:childTnLst>
                              <p:par>
                                <p:cTn id="34" presetID="1" presetClass="exit" presetSubtype="0" fill="hold" grpId="1" nodeType="afterEffect">
                                  <p:stCondLst>
                                    <p:cond delay="0"/>
                                  </p:stCondLst>
                                  <p:childTnLst>
                                    <p:set>
                                      <p:cBhvr>
                                        <p:cTn id="35" dur="1" fill="hold">
                                          <p:stCondLst>
                                            <p:cond delay="0"/>
                                          </p:stCondLst>
                                        </p:cTn>
                                        <p:tgtEl>
                                          <p:spTgt spid="40"/>
                                        </p:tgtEl>
                                        <p:attrNameLst>
                                          <p:attrName>style.visibility</p:attrName>
                                        </p:attrNameLst>
                                      </p:cBhvr>
                                      <p:to>
                                        <p:strVal val="hidden"/>
                                      </p:to>
                                    </p:set>
                                  </p:childTnLst>
                                </p:cTn>
                              </p:par>
                              <p:par>
                                <p:cTn id="36" presetID="1" presetClass="exit" presetSubtype="0" fill="hold" nodeType="withEffect">
                                  <p:stCondLst>
                                    <p:cond delay="0"/>
                                  </p:stCondLst>
                                  <p:childTnLst>
                                    <p:set>
                                      <p:cBhvr>
                                        <p:cTn id="37" dur="1" fill="hold">
                                          <p:stCondLst>
                                            <p:cond delay="0"/>
                                          </p:stCondLst>
                                        </p:cTn>
                                        <p:tgtEl>
                                          <p:spTgt spid="29"/>
                                        </p:tgtEl>
                                        <p:attrNameLst>
                                          <p:attrName>style.visibility</p:attrName>
                                        </p:attrNameLst>
                                      </p:cBhvr>
                                      <p:to>
                                        <p:strVal val="hidden"/>
                                      </p:to>
                                    </p:set>
                                  </p:childTnLst>
                                </p:cTn>
                              </p:par>
                              <p:par>
                                <p:cTn id="38" presetID="1" presetClass="exit" presetSubtype="0" fill="hold" nodeType="withEffect">
                                  <p:stCondLst>
                                    <p:cond delay="0"/>
                                  </p:stCondLst>
                                  <p:childTnLst>
                                    <p:set>
                                      <p:cBhvr>
                                        <p:cTn id="39" dur="1" fill="hold">
                                          <p:stCondLst>
                                            <p:cond delay="0"/>
                                          </p:stCondLst>
                                        </p:cTn>
                                        <p:tgtEl>
                                          <p:spTgt spid="31"/>
                                        </p:tgtEl>
                                        <p:attrNameLst>
                                          <p:attrName>style.visibility</p:attrName>
                                        </p:attrNameLst>
                                      </p:cBhvr>
                                      <p:to>
                                        <p:strVal val="hidden"/>
                                      </p:to>
                                    </p:set>
                                  </p:childTnLst>
                                </p:cTn>
                              </p:par>
                              <p:par>
                                <p:cTn id="40" presetID="1" presetClass="exit" presetSubtype="0" fill="hold" nodeType="withEffect">
                                  <p:stCondLst>
                                    <p:cond delay="0"/>
                                  </p:stCondLst>
                                  <p:childTnLst>
                                    <p:set>
                                      <p:cBhvr>
                                        <p:cTn id="41" dur="1" fill="hold">
                                          <p:stCondLst>
                                            <p:cond delay="0"/>
                                          </p:stCondLst>
                                        </p:cTn>
                                        <p:tgtEl>
                                          <p:spTgt spid="32"/>
                                        </p:tgtEl>
                                        <p:attrNameLst>
                                          <p:attrName>style.visibility</p:attrName>
                                        </p:attrNameLst>
                                      </p:cBhvr>
                                      <p:to>
                                        <p:strVal val="hidden"/>
                                      </p:to>
                                    </p:set>
                                  </p:childTnLst>
                                </p:cTn>
                              </p:par>
                            </p:childTnLst>
                          </p:cTn>
                        </p:par>
                        <p:par>
                          <p:cTn id="42" fill="hold">
                            <p:stCondLst>
                              <p:cond delay="1000"/>
                            </p:stCondLst>
                            <p:childTnLst>
                              <p:par>
                                <p:cTn id="43" presetID="1" presetClass="entr" presetSubtype="0"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66"/>
                                        </p:tgtEl>
                                        <p:attrNameLst>
                                          <p:attrName>style.visibility</p:attrName>
                                        </p:attrNameLst>
                                      </p:cBhvr>
                                      <p:to>
                                        <p:strVal val="visible"/>
                                      </p:to>
                                    </p:set>
                                  </p:childTnLst>
                                </p:cTn>
                              </p:par>
                              <p:par>
                                <p:cTn id="67" presetID="1" presetClass="entr" presetSubtype="0" fill="hold" grpId="1" nodeType="withEffect">
                                  <p:stCondLst>
                                    <p:cond delay="0"/>
                                  </p:stCondLst>
                                  <p:childTnLst>
                                    <p:set>
                                      <p:cBhvr>
                                        <p:cTn id="68"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6" grpId="1" animBg="1"/>
      <p:bldP spid="40" grpId="0" animBg="1"/>
      <p:bldP spid="40" grpId="1" animBg="1"/>
      <p:bldP spid="17" grpId="1" animBg="1"/>
      <p:bldP spid="17" grpId="2" animBg="1"/>
      <p:bldP spid="18" grpId="0" animBg="1"/>
      <p:bldP spid="19" grpId="0" animBg="1"/>
      <p:bldP spid="29" grpId="0" animBg="1"/>
      <p:bldP spid="31" grpId="0" animBg="1"/>
      <p:bldP spid="32" grpId="0" animBg="1"/>
      <p:bldP spid="64" grpId="0" animBg="1"/>
      <p:bldP spid="64" grpId="1" animBg="1"/>
      <p:bldP spid="6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 Cloning</a:t>
            </a:r>
            <a:endParaRPr lang="en-US" dirty="0"/>
          </a:p>
        </p:txBody>
      </p:sp>
      <p:sp>
        <p:nvSpPr>
          <p:cNvPr id="37" name="Oval 36"/>
          <p:cNvSpPr/>
          <p:nvPr/>
        </p:nvSpPr>
        <p:spPr>
          <a:xfrm>
            <a:off x="4343400" y="1600200"/>
            <a:ext cx="990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foo</a:t>
            </a:r>
            <a:endParaRPr lang="en-US" dirty="0" smtClean="0"/>
          </a:p>
          <a:p>
            <a:pPr algn="ctr"/>
            <a:r>
              <a:rPr lang="en-US" dirty="0" smtClean="0"/>
              <a:t>(1)</a:t>
            </a:r>
            <a:endParaRPr lang="en-US" dirty="0"/>
          </a:p>
        </p:txBody>
      </p:sp>
      <p:sp>
        <p:nvSpPr>
          <p:cNvPr id="15" name="TextBox 4"/>
          <p:cNvSpPr txBox="1">
            <a:spLocks noChangeArrowheads="1"/>
          </p:cNvSpPr>
          <p:nvPr/>
        </p:nvSpPr>
        <p:spPr bwMode="auto">
          <a:xfrm>
            <a:off x="76200" y="2819400"/>
            <a:ext cx="3429000" cy="2246769"/>
          </a:xfrm>
          <a:prstGeom prst="rect">
            <a:avLst/>
          </a:prstGeom>
          <a:noFill/>
          <a:ln w="9525">
            <a:solidFill>
              <a:schemeClr val="accent1"/>
            </a:solidFill>
            <a:miter lim="800000"/>
            <a:headEnd/>
            <a:tailEnd/>
          </a:ln>
        </p:spPr>
        <p:txBody>
          <a:bodyPr wrap="square">
            <a:spAutoFit/>
          </a:bodyPr>
          <a:lstStyle/>
          <a:p>
            <a:r>
              <a:rPr lang="en-US" sz="2000" dirty="0" err="1" smtClean="0">
                <a:solidFill>
                  <a:srgbClr val="0070C0"/>
                </a:solidFill>
              </a:rPr>
              <a:t>foo</a:t>
            </a:r>
            <a:r>
              <a:rPr lang="en-US" sz="2000" dirty="0" smtClean="0">
                <a:solidFill>
                  <a:srgbClr val="0070C0"/>
                </a:solidFill>
              </a:rPr>
              <a:t>(</a:t>
            </a:r>
            <a:r>
              <a:rPr lang="en-US" sz="2000" dirty="0" smtClean="0">
                <a:solidFill>
                  <a:srgbClr val="FF0000"/>
                </a:solidFill>
                <a:latin typeface="Arial" charset="0"/>
                <a:ea typeface="宋体" pitchFamily="2" charset="-122"/>
              </a:rPr>
              <a:t>parent</a:t>
            </a:r>
            <a:r>
              <a:rPr lang="en-US" sz="2000" dirty="0" smtClean="0">
                <a:solidFill>
                  <a:srgbClr val="0070C0"/>
                </a:solidFill>
              </a:rPr>
              <a:t>)</a:t>
            </a:r>
          </a:p>
          <a:p>
            <a:r>
              <a:rPr lang="en-US" sz="2000" dirty="0"/>
              <a:t>{</a:t>
            </a:r>
          </a:p>
          <a:p>
            <a:r>
              <a:rPr lang="en-US" sz="2000" dirty="0" smtClean="0">
                <a:solidFill>
                  <a:srgbClr val="FF0000"/>
                </a:solidFill>
                <a:latin typeface="Arial" charset="0"/>
                <a:ea typeface="宋体" pitchFamily="2" charset="-122"/>
              </a:rPr>
              <a:t>sub</a:t>
            </a:r>
            <a:r>
              <a:rPr lang="en-US" sz="2000" dirty="0" smtClean="0"/>
              <a:t> = </a:t>
            </a:r>
            <a:r>
              <a:rPr lang="en-US" sz="2000" b="1" dirty="0" err="1" smtClean="0"/>
              <a:t>region_create</a:t>
            </a:r>
            <a:r>
              <a:rPr lang="en-US" sz="2000" dirty="0" smtClean="0"/>
              <a:t>(</a:t>
            </a:r>
            <a:r>
              <a:rPr lang="en-US" sz="2000" dirty="0" smtClean="0">
                <a:solidFill>
                  <a:srgbClr val="FF0000"/>
                </a:solidFill>
                <a:latin typeface="Arial" charset="0"/>
                <a:ea typeface="宋体" pitchFamily="2" charset="-122"/>
              </a:rPr>
              <a:t>parent</a:t>
            </a:r>
            <a:r>
              <a:rPr lang="en-US" sz="2000" dirty="0" smtClean="0"/>
              <a:t>);</a:t>
            </a:r>
          </a:p>
          <a:p>
            <a:r>
              <a:rPr lang="en-US" sz="2000" dirty="0" smtClean="0">
                <a:solidFill>
                  <a:srgbClr val="000099"/>
                </a:solidFill>
                <a:latin typeface="Arial" charset="0"/>
                <a:ea typeface="宋体" pitchFamily="2" charset="-122"/>
              </a:rPr>
              <a:t>table</a:t>
            </a:r>
            <a:r>
              <a:rPr lang="en-US" sz="2000" dirty="0" smtClean="0"/>
              <a:t> = </a:t>
            </a:r>
            <a:r>
              <a:rPr lang="en-US" sz="2000" b="1" dirty="0" err="1" smtClean="0"/>
              <a:t>region_alloc</a:t>
            </a:r>
            <a:r>
              <a:rPr lang="en-US" sz="2000" dirty="0" smtClean="0"/>
              <a:t>(</a:t>
            </a:r>
            <a:r>
              <a:rPr lang="en-US" sz="2000" dirty="0" smtClean="0">
                <a:solidFill>
                  <a:srgbClr val="FF0000"/>
                </a:solidFill>
                <a:latin typeface="Arial" charset="0"/>
                <a:ea typeface="宋体" pitchFamily="2" charset="-122"/>
              </a:rPr>
              <a:t>sub</a:t>
            </a:r>
            <a:r>
              <a:rPr lang="en-US" sz="2000" dirty="0" smtClean="0"/>
              <a:t>);</a:t>
            </a:r>
          </a:p>
          <a:p>
            <a:r>
              <a:rPr lang="en-US" sz="2000" dirty="0" err="1">
                <a:solidFill>
                  <a:srgbClr val="000099"/>
                </a:solidFill>
                <a:latin typeface="Arial" charset="0"/>
                <a:ea typeface="宋体" pitchFamily="2" charset="-122"/>
              </a:rPr>
              <a:t>iterater</a:t>
            </a:r>
            <a:r>
              <a:rPr lang="en-US" sz="2000" dirty="0" smtClean="0"/>
              <a:t> = </a:t>
            </a:r>
            <a:r>
              <a:rPr lang="en-US" sz="2000" dirty="0" smtClean="0">
                <a:solidFill>
                  <a:srgbClr val="0070C0"/>
                </a:solidFill>
              </a:rPr>
              <a:t>make(</a:t>
            </a:r>
            <a:r>
              <a:rPr lang="en-US" sz="2000" dirty="0" smtClean="0">
                <a:solidFill>
                  <a:srgbClr val="FF0000"/>
                </a:solidFill>
                <a:latin typeface="Arial" charset="0"/>
                <a:ea typeface="宋体" pitchFamily="2" charset="-122"/>
              </a:rPr>
              <a:t>parent</a:t>
            </a:r>
            <a:r>
              <a:rPr lang="en-US" sz="2000" dirty="0" smtClean="0"/>
              <a:t>, </a:t>
            </a:r>
            <a:r>
              <a:rPr lang="en-US" sz="2000" dirty="0">
                <a:solidFill>
                  <a:srgbClr val="000099"/>
                </a:solidFill>
                <a:latin typeface="Arial" charset="0"/>
                <a:ea typeface="宋体" pitchFamily="2" charset="-122"/>
              </a:rPr>
              <a:t>table</a:t>
            </a:r>
            <a:r>
              <a:rPr lang="en-US" sz="2000" dirty="0">
                <a:solidFill>
                  <a:srgbClr val="0070C0"/>
                </a:solidFill>
              </a:rPr>
              <a:t>)</a:t>
            </a:r>
            <a:r>
              <a:rPr lang="en-US" sz="2000" dirty="0" smtClean="0"/>
              <a:t>;</a:t>
            </a:r>
          </a:p>
          <a:p>
            <a:r>
              <a:rPr lang="en-US" sz="2000" b="1" dirty="0" err="1" smtClean="0"/>
              <a:t>region_destroy</a:t>
            </a:r>
            <a:r>
              <a:rPr lang="en-US" sz="2000" dirty="0" smtClean="0"/>
              <a:t>(</a:t>
            </a:r>
            <a:r>
              <a:rPr lang="en-US" sz="2000" dirty="0" smtClean="0">
                <a:solidFill>
                  <a:srgbClr val="FF0000"/>
                </a:solidFill>
                <a:latin typeface="Arial" charset="0"/>
                <a:ea typeface="宋体" pitchFamily="2" charset="-122"/>
              </a:rPr>
              <a:t>sub</a:t>
            </a:r>
            <a:r>
              <a:rPr lang="en-US" sz="2000" dirty="0" smtClean="0"/>
              <a:t>);</a:t>
            </a:r>
          </a:p>
          <a:p>
            <a:r>
              <a:rPr lang="en-US" sz="2000" dirty="0" smtClean="0"/>
              <a:t>}</a:t>
            </a:r>
          </a:p>
        </p:txBody>
      </p:sp>
      <p:sp>
        <p:nvSpPr>
          <p:cNvPr id="16" name="TextBox 4"/>
          <p:cNvSpPr txBox="1">
            <a:spLocks noChangeArrowheads="1"/>
          </p:cNvSpPr>
          <p:nvPr/>
        </p:nvSpPr>
        <p:spPr bwMode="auto">
          <a:xfrm>
            <a:off x="76200" y="1111984"/>
            <a:ext cx="3429000" cy="1631216"/>
          </a:xfrm>
          <a:prstGeom prst="rect">
            <a:avLst/>
          </a:prstGeom>
          <a:noFill/>
          <a:ln w="9525">
            <a:solidFill>
              <a:schemeClr val="accent1"/>
            </a:solidFill>
            <a:miter lim="800000"/>
            <a:headEnd/>
            <a:tailEnd/>
          </a:ln>
        </p:spPr>
        <p:txBody>
          <a:bodyPr wrap="square">
            <a:spAutoFit/>
          </a:bodyPr>
          <a:lstStyle/>
          <a:p>
            <a:r>
              <a:rPr lang="en-US" sz="2000" dirty="0" smtClean="0">
                <a:solidFill>
                  <a:srgbClr val="0070C0"/>
                </a:solidFill>
              </a:rPr>
              <a:t>make(</a:t>
            </a:r>
            <a:r>
              <a:rPr lang="en-US" sz="2000" dirty="0" smtClean="0">
                <a:solidFill>
                  <a:srgbClr val="FF0000"/>
                </a:solidFill>
                <a:latin typeface="Arial" charset="0"/>
                <a:ea typeface="宋体" pitchFamily="2" charset="-122"/>
              </a:rPr>
              <a:t>r</a:t>
            </a:r>
            <a:r>
              <a:rPr lang="en-US" sz="2000" dirty="0" smtClean="0"/>
              <a:t>, </a:t>
            </a:r>
            <a:r>
              <a:rPr lang="en-US" sz="2000" dirty="0" smtClean="0">
                <a:solidFill>
                  <a:srgbClr val="000099"/>
                </a:solidFill>
                <a:latin typeface="Arial" charset="0"/>
                <a:ea typeface="宋体" pitchFamily="2" charset="-122"/>
              </a:rPr>
              <a:t>table</a:t>
            </a:r>
            <a:r>
              <a:rPr lang="en-US" sz="2000" dirty="0" smtClean="0">
                <a:solidFill>
                  <a:srgbClr val="0070C0"/>
                </a:solidFill>
              </a:rPr>
              <a:t>)</a:t>
            </a:r>
          </a:p>
          <a:p>
            <a:r>
              <a:rPr lang="en-US" sz="2000" dirty="0"/>
              <a:t>{</a:t>
            </a:r>
          </a:p>
          <a:p>
            <a:r>
              <a:rPr lang="en-US" sz="2000" dirty="0" err="1" smtClean="0">
                <a:solidFill>
                  <a:srgbClr val="000099"/>
                </a:solidFill>
                <a:latin typeface="Arial" charset="0"/>
                <a:ea typeface="宋体" pitchFamily="2" charset="-122"/>
              </a:rPr>
              <a:t>iterator</a:t>
            </a:r>
            <a:r>
              <a:rPr lang="en-US" sz="2000" dirty="0" smtClean="0"/>
              <a:t> = </a:t>
            </a:r>
            <a:r>
              <a:rPr lang="en-US" sz="2000" b="1" dirty="0" err="1" smtClean="0"/>
              <a:t>region_alloc</a:t>
            </a:r>
            <a:r>
              <a:rPr lang="en-US" sz="2000" dirty="0" smtClean="0"/>
              <a:t>(</a:t>
            </a:r>
            <a:r>
              <a:rPr lang="en-US" sz="2000" dirty="0" smtClean="0">
                <a:solidFill>
                  <a:srgbClr val="FF0000"/>
                </a:solidFill>
                <a:latin typeface="Arial" charset="0"/>
                <a:ea typeface="宋体" pitchFamily="2" charset="-122"/>
              </a:rPr>
              <a:t>r</a:t>
            </a:r>
            <a:r>
              <a:rPr lang="en-US" sz="2000" dirty="0" smtClean="0"/>
              <a:t>);</a:t>
            </a:r>
          </a:p>
          <a:p>
            <a:r>
              <a:rPr lang="en-US" altLang="zh-CN" sz="2000" dirty="0" err="1">
                <a:solidFill>
                  <a:srgbClr val="000099"/>
                </a:solidFill>
                <a:latin typeface="Arial" charset="0"/>
                <a:ea typeface="宋体" pitchFamily="2" charset="-122"/>
              </a:rPr>
              <a:t>iterator</a:t>
            </a:r>
            <a:r>
              <a:rPr lang="en-US" altLang="zh-CN" sz="2000" dirty="0" err="1" smtClean="0">
                <a:solidFill>
                  <a:srgbClr val="339933"/>
                </a:solidFill>
                <a:latin typeface="Arial" charset="0"/>
                <a:ea typeface="宋体" pitchFamily="2" charset="-122"/>
              </a:rPr>
              <a:t>.f</a:t>
            </a:r>
            <a:r>
              <a:rPr lang="en-US" sz="2000" dirty="0" smtClean="0"/>
              <a:t> = </a:t>
            </a:r>
            <a:r>
              <a:rPr lang="en-US" sz="2000" dirty="0" smtClean="0">
                <a:solidFill>
                  <a:srgbClr val="000099"/>
                </a:solidFill>
                <a:latin typeface="Arial" charset="0"/>
                <a:ea typeface="宋体" pitchFamily="2" charset="-122"/>
              </a:rPr>
              <a:t>table</a:t>
            </a:r>
            <a:r>
              <a:rPr lang="en-US" sz="2000" dirty="0" smtClean="0"/>
              <a:t>;</a:t>
            </a:r>
          </a:p>
          <a:p>
            <a:r>
              <a:rPr lang="en-US" sz="2000" dirty="0" smtClean="0"/>
              <a:t>}</a:t>
            </a:r>
          </a:p>
        </p:txBody>
      </p:sp>
      <p:sp>
        <p:nvSpPr>
          <p:cNvPr id="27" name="TextBox 4"/>
          <p:cNvSpPr txBox="1">
            <a:spLocks noChangeArrowheads="1"/>
          </p:cNvSpPr>
          <p:nvPr/>
        </p:nvSpPr>
        <p:spPr bwMode="auto">
          <a:xfrm>
            <a:off x="76200" y="5150584"/>
            <a:ext cx="3429000" cy="1631216"/>
          </a:xfrm>
          <a:prstGeom prst="rect">
            <a:avLst/>
          </a:prstGeom>
          <a:noFill/>
          <a:ln w="9525">
            <a:solidFill>
              <a:schemeClr val="accent1"/>
            </a:solidFill>
            <a:miter lim="800000"/>
            <a:headEnd/>
            <a:tailEnd/>
          </a:ln>
        </p:spPr>
        <p:txBody>
          <a:bodyPr wrap="square">
            <a:spAutoFit/>
          </a:bodyPr>
          <a:lstStyle/>
          <a:p>
            <a:r>
              <a:rPr lang="en-US" sz="2000" dirty="0" smtClean="0">
                <a:solidFill>
                  <a:srgbClr val="0070C0"/>
                </a:solidFill>
              </a:rPr>
              <a:t>bar(</a:t>
            </a:r>
            <a:r>
              <a:rPr lang="en-US" sz="2000" dirty="0" smtClean="0">
                <a:solidFill>
                  <a:srgbClr val="FF0000"/>
                </a:solidFill>
                <a:latin typeface="Arial" charset="0"/>
                <a:ea typeface="宋体" pitchFamily="2" charset="-122"/>
              </a:rPr>
              <a:t>parent</a:t>
            </a:r>
            <a:r>
              <a:rPr lang="en-US" sz="2000" dirty="0" smtClean="0">
                <a:solidFill>
                  <a:srgbClr val="0070C0"/>
                </a:solidFill>
              </a:rPr>
              <a:t>)</a:t>
            </a:r>
          </a:p>
          <a:p>
            <a:r>
              <a:rPr lang="en-US" sz="2000" dirty="0"/>
              <a:t>{</a:t>
            </a:r>
          </a:p>
          <a:p>
            <a:r>
              <a:rPr lang="en-US" sz="2000" dirty="0" smtClean="0">
                <a:solidFill>
                  <a:srgbClr val="000099"/>
                </a:solidFill>
                <a:latin typeface="Arial" charset="0"/>
                <a:ea typeface="宋体" pitchFamily="2" charset="-122"/>
              </a:rPr>
              <a:t>table</a:t>
            </a:r>
            <a:r>
              <a:rPr lang="en-US" sz="2000" dirty="0" smtClean="0"/>
              <a:t> = </a:t>
            </a:r>
            <a:r>
              <a:rPr lang="en-US" sz="2000" b="1" dirty="0" err="1" smtClean="0"/>
              <a:t>region_alloc</a:t>
            </a:r>
            <a:r>
              <a:rPr lang="en-US" sz="2000" dirty="0" smtClean="0"/>
              <a:t>(</a:t>
            </a:r>
            <a:r>
              <a:rPr lang="en-US" sz="2000" dirty="0" smtClean="0">
                <a:solidFill>
                  <a:srgbClr val="FF0000"/>
                </a:solidFill>
                <a:latin typeface="Arial" charset="0"/>
                <a:ea typeface="宋体" pitchFamily="2" charset="-122"/>
              </a:rPr>
              <a:t>parent</a:t>
            </a:r>
            <a:r>
              <a:rPr lang="en-US" sz="2000" dirty="0" smtClean="0"/>
              <a:t>);</a:t>
            </a:r>
          </a:p>
          <a:p>
            <a:r>
              <a:rPr lang="en-US" sz="2000" dirty="0" err="1">
                <a:solidFill>
                  <a:srgbClr val="000099"/>
                </a:solidFill>
                <a:latin typeface="Arial" charset="0"/>
                <a:ea typeface="宋体" pitchFamily="2" charset="-122"/>
              </a:rPr>
              <a:t>iterater</a:t>
            </a:r>
            <a:r>
              <a:rPr lang="en-US" sz="2000" dirty="0" smtClean="0"/>
              <a:t> = </a:t>
            </a:r>
            <a:r>
              <a:rPr lang="en-US" sz="2000" dirty="0" smtClean="0">
                <a:solidFill>
                  <a:srgbClr val="0070C0"/>
                </a:solidFill>
              </a:rPr>
              <a:t>make(</a:t>
            </a:r>
            <a:r>
              <a:rPr lang="en-US" sz="2000" dirty="0" smtClean="0">
                <a:solidFill>
                  <a:srgbClr val="FF0000"/>
                </a:solidFill>
                <a:latin typeface="Arial" charset="0"/>
                <a:ea typeface="宋体" pitchFamily="2" charset="-122"/>
              </a:rPr>
              <a:t>parent</a:t>
            </a:r>
            <a:r>
              <a:rPr lang="en-US" sz="2000" dirty="0" smtClean="0"/>
              <a:t>, </a:t>
            </a:r>
            <a:r>
              <a:rPr lang="en-US" sz="2000" dirty="0">
                <a:solidFill>
                  <a:srgbClr val="000099"/>
                </a:solidFill>
                <a:latin typeface="Arial" charset="0"/>
                <a:ea typeface="宋体" pitchFamily="2" charset="-122"/>
              </a:rPr>
              <a:t>table</a:t>
            </a:r>
            <a:r>
              <a:rPr lang="en-US" sz="2000" dirty="0">
                <a:solidFill>
                  <a:srgbClr val="0070C0"/>
                </a:solidFill>
              </a:rPr>
              <a:t>)</a:t>
            </a:r>
            <a:r>
              <a:rPr lang="en-US" sz="2000" dirty="0" smtClean="0"/>
              <a:t>;</a:t>
            </a:r>
          </a:p>
          <a:p>
            <a:r>
              <a:rPr lang="en-US" sz="2000" dirty="0" smtClean="0"/>
              <a:t>}</a:t>
            </a:r>
          </a:p>
        </p:txBody>
      </p:sp>
      <p:sp>
        <p:nvSpPr>
          <p:cNvPr id="30" name="Oval 36"/>
          <p:cNvSpPr/>
          <p:nvPr/>
        </p:nvSpPr>
        <p:spPr>
          <a:xfrm>
            <a:off x="7056120" y="1600200"/>
            <a:ext cx="990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bar</a:t>
            </a:r>
          </a:p>
          <a:p>
            <a:pPr algn="ctr"/>
            <a:r>
              <a:rPr lang="en-US" dirty="0" smtClean="0"/>
              <a:t>(1)</a:t>
            </a:r>
            <a:endParaRPr lang="en-US" dirty="0"/>
          </a:p>
        </p:txBody>
      </p:sp>
      <p:sp>
        <p:nvSpPr>
          <p:cNvPr id="18" name="Oval 35"/>
          <p:cNvSpPr/>
          <p:nvPr/>
        </p:nvSpPr>
        <p:spPr>
          <a:xfrm>
            <a:off x="4130040" y="2590800"/>
            <a:ext cx="1295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make</a:t>
            </a:r>
          </a:p>
          <a:p>
            <a:pPr algn="ctr"/>
            <a:r>
              <a:rPr lang="en-US" dirty="0" smtClean="0"/>
              <a:t>(1)</a:t>
            </a:r>
            <a:endParaRPr lang="en-US" dirty="0"/>
          </a:p>
        </p:txBody>
      </p:sp>
      <p:sp>
        <p:nvSpPr>
          <p:cNvPr id="19" name="Oval 35"/>
          <p:cNvSpPr/>
          <p:nvPr/>
        </p:nvSpPr>
        <p:spPr>
          <a:xfrm>
            <a:off x="6995160" y="2590800"/>
            <a:ext cx="1295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make</a:t>
            </a:r>
          </a:p>
          <a:p>
            <a:pPr algn="ctr"/>
            <a:r>
              <a:rPr lang="en-US" dirty="0" smtClean="0"/>
              <a:t>(2)</a:t>
            </a:r>
            <a:endParaRPr lang="en-US" dirty="0"/>
          </a:p>
        </p:txBody>
      </p:sp>
      <p:cxnSp>
        <p:nvCxnSpPr>
          <p:cNvPr id="20" name="Straight Arrow Connector 40"/>
          <p:cNvCxnSpPr>
            <a:stCxn id="37" idx="4"/>
            <a:endCxn id="18" idx="0"/>
          </p:cNvCxnSpPr>
          <p:nvPr/>
        </p:nvCxnSpPr>
        <p:spPr>
          <a:xfrm rot="5400000">
            <a:off x="4617720" y="2369820"/>
            <a:ext cx="381000" cy="6096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40"/>
          <p:cNvCxnSpPr>
            <a:stCxn id="30" idx="4"/>
            <a:endCxn id="19" idx="0"/>
          </p:cNvCxnSpPr>
          <p:nvPr/>
        </p:nvCxnSpPr>
        <p:spPr>
          <a:xfrm rot="16200000" flipH="1">
            <a:off x="7406640" y="2354580"/>
            <a:ext cx="381000" cy="9144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4" name="Oval 39"/>
          <p:cNvSpPr/>
          <p:nvPr/>
        </p:nvSpPr>
        <p:spPr>
          <a:xfrm>
            <a:off x="3429000" y="3505200"/>
            <a:ext cx="9906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ralloc</a:t>
            </a:r>
            <a:endParaRPr lang="en-US" dirty="0" smtClean="0"/>
          </a:p>
          <a:p>
            <a:pPr algn="ctr"/>
            <a:r>
              <a:rPr lang="en-US" dirty="0" smtClean="0"/>
              <a:t>(1)</a:t>
            </a:r>
          </a:p>
        </p:txBody>
      </p:sp>
      <p:sp>
        <p:nvSpPr>
          <p:cNvPr id="38" name="Oval 39"/>
          <p:cNvSpPr/>
          <p:nvPr/>
        </p:nvSpPr>
        <p:spPr>
          <a:xfrm>
            <a:off x="4739640" y="3505200"/>
            <a:ext cx="9906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ralloc</a:t>
            </a:r>
            <a:endParaRPr lang="en-US" dirty="0" smtClean="0"/>
          </a:p>
          <a:p>
            <a:pPr algn="ctr"/>
            <a:r>
              <a:rPr lang="en-US" dirty="0" smtClean="0"/>
              <a:t>(2)</a:t>
            </a:r>
          </a:p>
        </p:txBody>
      </p:sp>
      <p:sp>
        <p:nvSpPr>
          <p:cNvPr id="43" name="Oval 39"/>
          <p:cNvSpPr/>
          <p:nvPr/>
        </p:nvSpPr>
        <p:spPr>
          <a:xfrm>
            <a:off x="6812280" y="3505200"/>
            <a:ext cx="9906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ralloc</a:t>
            </a:r>
            <a:endParaRPr lang="en-US" dirty="0" smtClean="0"/>
          </a:p>
          <a:p>
            <a:pPr algn="ctr"/>
            <a:r>
              <a:rPr lang="en-US" dirty="0" smtClean="0"/>
              <a:t>(3)</a:t>
            </a:r>
          </a:p>
        </p:txBody>
      </p:sp>
      <p:sp>
        <p:nvSpPr>
          <p:cNvPr id="44" name="Oval 39"/>
          <p:cNvSpPr/>
          <p:nvPr/>
        </p:nvSpPr>
        <p:spPr>
          <a:xfrm>
            <a:off x="8168640" y="3505200"/>
            <a:ext cx="9906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ralloc</a:t>
            </a:r>
            <a:endParaRPr lang="en-US" dirty="0" smtClean="0"/>
          </a:p>
          <a:p>
            <a:pPr algn="ctr"/>
            <a:r>
              <a:rPr lang="en-US" dirty="0" smtClean="0"/>
              <a:t>(4)</a:t>
            </a:r>
          </a:p>
        </p:txBody>
      </p:sp>
      <p:cxnSp>
        <p:nvCxnSpPr>
          <p:cNvPr id="46" name="Straight Arrow Connector 40"/>
          <p:cNvCxnSpPr>
            <a:stCxn id="37" idx="3"/>
            <a:endCxn id="34" idx="1"/>
          </p:cNvCxnSpPr>
          <p:nvPr/>
        </p:nvCxnSpPr>
        <p:spPr>
          <a:xfrm rot="5400000">
            <a:off x="3299876" y="2394720"/>
            <a:ext cx="1462789" cy="91440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0"/>
          <p:cNvCxnSpPr>
            <a:stCxn id="30" idx="5"/>
            <a:endCxn id="44" idx="7"/>
          </p:cNvCxnSpPr>
          <p:nvPr/>
        </p:nvCxnSpPr>
        <p:spPr>
          <a:xfrm rot="16200000" flipH="1">
            <a:off x="7726516" y="2295660"/>
            <a:ext cx="1462789" cy="111252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40"/>
          <p:cNvCxnSpPr>
            <a:stCxn id="18" idx="4"/>
            <a:endCxn id="38" idx="0"/>
          </p:cNvCxnSpPr>
          <p:nvPr/>
        </p:nvCxnSpPr>
        <p:spPr>
          <a:xfrm rot="16200000" flipH="1">
            <a:off x="4815840" y="3086100"/>
            <a:ext cx="381000" cy="45720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40"/>
          <p:cNvCxnSpPr>
            <a:stCxn id="19" idx="4"/>
            <a:endCxn id="43" idx="0"/>
          </p:cNvCxnSpPr>
          <p:nvPr/>
        </p:nvCxnSpPr>
        <p:spPr>
          <a:xfrm rot="5400000">
            <a:off x="7284720" y="3147060"/>
            <a:ext cx="381000" cy="33528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5" name="Rectangle 74"/>
          <p:cNvSpPr/>
          <p:nvPr/>
        </p:nvSpPr>
        <p:spPr>
          <a:xfrm>
            <a:off x="3581400" y="4702630"/>
            <a:ext cx="838200"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zh-CN" b="1" dirty="0" smtClean="0">
              <a:solidFill>
                <a:srgbClr val="FF0000"/>
              </a:solidFill>
            </a:endParaRPr>
          </a:p>
        </p:txBody>
      </p:sp>
      <p:cxnSp>
        <p:nvCxnSpPr>
          <p:cNvPr id="47" name="Straight Arrow Connector 75"/>
          <p:cNvCxnSpPr>
            <a:cxnSpLocks noChangeShapeType="1"/>
            <a:stCxn id="53" idx="0"/>
            <a:endCxn id="45" idx="2"/>
          </p:cNvCxnSpPr>
          <p:nvPr/>
        </p:nvCxnSpPr>
        <p:spPr bwMode="auto">
          <a:xfrm rot="5400000" flipH="1" flipV="1">
            <a:off x="3583091" y="5644244"/>
            <a:ext cx="834818" cy="1588"/>
          </a:xfrm>
          <a:prstGeom prst="straightConnector1">
            <a:avLst/>
          </a:prstGeom>
          <a:noFill/>
          <a:ln w="15875" algn="ctr">
            <a:solidFill>
              <a:srgbClr val="FF0000"/>
            </a:solidFill>
            <a:round/>
            <a:headEnd/>
            <a:tailEnd type="arrow" w="med" len="med"/>
          </a:ln>
        </p:spPr>
      </p:cxnSp>
      <p:sp>
        <p:nvSpPr>
          <p:cNvPr id="48" name="Oval 76"/>
          <p:cNvSpPr/>
          <p:nvPr/>
        </p:nvSpPr>
        <p:spPr>
          <a:xfrm>
            <a:off x="4953000" y="4648200"/>
            <a:ext cx="12954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err="1" smtClean="0">
                <a:solidFill>
                  <a:srgbClr val="000099"/>
                </a:solidFill>
              </a:rPr>
              <a:t>iterator</a:t>
            </a:r>
            <a:r>
              <a:rPr lang="en-US" b="1" dirty="0" smtClean="0">
                <a:solidFill>
                  <a:srgbClr val="000099"/>
                </a:solidFill>
              </a:rPr>
              <a:t>(1)</a:t>
            </a:r>
            <a:endParaRPr lang="en-US" b="1" dirty="0">
              <a:solidFill>
                <a:srgbClr val="000099"/>
              </a:solidFill>
            </a:endParaRPr>
          </a:p>
        </p:txBody>
      </p:sp>
      <p:sp>
        <p:nvSpPr>
          <p:cNvPr id="51" name="Oval 78"/>
          <p:cNvSpPr/>
          <p:nvPr/>
        </p:nvSpPr>
        <p:spPr>
          <a:xfrm>
            <a:off x="4953000" y="6019800"/>
            <a:ext cx="12954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smtClean="0">
                <a:solidFill>
                  <a:srgbClr val="000099"/>
                </a:solidFill>
              </a:rPr>
              <a:t>table</a:t>
            </a:r>
          </a:p>
          <a:p>
            <a:pPr algn="ctr">
              <a:defRPr/>
            </a:pPr>
            <a:r>
              <a:rPr lang="en-US" b="1" dirty="0" smtClean="0">
                <a:solidFill>
                  <a:srgbClr val="000099"/>
                </a:solidFill>
              </a:rPr>
              <a:t>(1)</a:t>
            </a:r>
            <a:endParaRPr lang="en-US" b="1" dirty="0">
              <a:solidFill>
                <a:srgbClr val="000099"/>
              </a:solidFill>
            </a:endParaRPr>
          </a:p>
        </p:txBody>
      </p:sp>
      <p:sp>
        <p:nvSpPr>
          <p:cNvPr id="53" name="Rectangle 80"/>
          <p:cNvSpPr/>
          <p:nvPr/>
        </p:nvSpPr>
        <p:spPr>
          <a:xfrm>
            <a:off x="3581400" y="6061653"/>
            <a:ext cx="838200"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zh-CN" b="1" dirty="0" smtClean="0">
              <a:solidFill>
                <a:srgbClr val="FF0000"/>
              </a:solidFill>
            </a:endParaRPr>
          </a:p>
        </p:txBody>
      </p:sp>
      <p:cxnSp>
        <p:nvCxnSpPr>
          <p:cNvPr id="70" name="Straight Arrow Connector 44"/>
          <p:cNvCxnSpPr>
            <a:cxnSpLocks noChangeShapeType="1"/>
            <a:stCxn id="48" idx="4"/>
            <a:endCxn id="51" idx="0"/>
          </p:cNvCxnSpPr>
          <p:nvPr/>
        </p:nvCxnSpPr>
        <p:spPr bwMode="auto">
          <a:xfrm rot="5400000">
            <a:off x="5219700" y="5638800"/>
            <a:ext cx="762000" cy="1588"/>
          </a:xfrm>
          <a:prstGeom prst="straightConnector1">
            <a:avLst/>
          </a:prstGeom>
          <a:noFill/>
          <a:ln w="31750" cmpd="dbl" algn="ctr">
            <a:solidFill>
              <a:srgbClr val="339933"/>
            </a:solidFill>
            <a:round/>
            <a:headEnd type="none"/>
            <a:tailEnd type="triangle" w="lg" len="lg"/>
          </a:ln>
        </p:spPr>
      </p:cxnSp>
      <p:sp>
        <p:nvSpPr>
          <p:cNvPr id="73" name="Rectangle 54"/>
          <p:cNvSpPr/>
          <p:nvPr/>
        </p:nvSpPr>
        <p:spPr>
          <a:xfrm>
            <a:off x="8229600" y="5410200"/>
            <a:ext cx="838200"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zh-CN" b="1" dirty="0" smtClean="0">
              <a:solidFill>
                <a:srgbClr val="FF0000"/>
              </a:solidFill>
            </a:endParaRPr>
          </a:p>
        </p:txBody>
      </p:sp>
      <p:sp>
        <p:nvSpPr>
          <p:cNvPr id="74" name="Oval 57"/>
          <p:cNvSpPr/>
          <p:nvPr/>
        </p:nvSpPr>
        <p:spPr>
          <a:xfrm>
            <a:off x="6629400" y="4648200"/>
            <a:ext cx="12954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err="1" smtClean="0">
                <a:solidFill>
                  <a:srgbClr val="000099"/>
                </a:solidFill>
              </a:rPr>
              <a:t>iterator</a:t>
            </a:r>
            <a:endParaRPr lang="en-US" b="1" dirty="0" smtClean="0">
              <a:solidFill>
                <a:srgbClr val="000099"/>
              </a:solidFill>
            </a:endParaRPr>
          </a:p>
          <a:p>
            <a:pPr algn="ctr">
              <a:defRPr/>
            </a:pPr>
            <a:r>
              <a:rPr lang="en-US" b="1" dirty="0" smtClean="0">
                <a:solidFill>
                  <a:srgbClr val="000099"/>
                </a:solidFill>
              </a:rPr>
              <a:t>(2)</a:t>
            </a:r>
          </a:p>
        </p:txBody>
      </p:sp>
      <p:sp>
        <p:nvSpPr>
          <p:cNvPr id="76" name="Oval 60"/>
          <p:cNvSpPr/>
          <p:nvPr/>
        </p:nvSpPr>
        <p:spPr>
          <a:xfrm>
            <a:off x="6629400" y="6019800"/>
            <a:ext cx="12954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smtClean="0">
                <a:solidFill>
                  <a:srgbClr val="000099"/>
                </a:solidFill>
              </a:rPr>
              <a:t>table</a:t>
            </a:r>
          </a:p>
          <a:p>
            <a:pPr algn="ctr">
              <a:defRPr/>
            </a:pPr>
            <a:r>
              <a:rPr lang="en-US" b="1" dirty="0" smtClean="0">
                <a:solidFill>
                  <a:srgbClr val="000099"/>
                </a:solidFill>
              </a:rPr>
              <a:t>(2)</a:t>
            </a:r>
          </a:p>
        </p:txBody>
      </p:sp>
      <p:cxnSp>
        <p:nvCxnSpPr>
          <p:cNvPr id="78" name="Straight Arrow Connector 44"/>
          <p:cNvCxnSpPr>
            <a:cxnSpLocks noChangeShapeType="1"/>
            <a:stCxn id="74" idx="4"/>
            <a:endCxn id="76" idx="0"/>
          </p:cNvCxnSpPr>
          <p:nvPr/>
        </p:nvCxnSpPr>
        <p:spPr bwMode="auto">
          <a:xfrm rot="5400000">
            <a:off x="6896100" y="5638800"/>
            <a:ext cx="762000" cy="1588"/>
          </a:xfrm>
          <a:prstGeom prst="straightConnector1">
            <a:avLst/>
          </a:prstGeom>
          <a:noFill/>
          <a:ln w="31750" cmpd="dbl" algn="ctr">
            <a:solidFill>
              <a:srgbClr val="339933"/>
            </a:solidFill>
            <a:round/>
            <a:headEnd type="none"/>
            <a:tailEnd type="triangle" w="lg" len="lg"/>
          </a:ln>
        </p:spPr>
      </p:cxnSp>
      <p:cxnSp>
        <p:nvCxnSpPr>
          <p:cNvPr id="80" name="直接连接符 79"/>
          <p:cNvCxnSpPr>
            <a:stCxn id="34" idx="5"/>
            <a:endCxn id="51" idx="1"/>
          </p:cNvCxnSpPr>
          <p:nvPr/>
        </p:nvCxnSpPr>
        <p:spPr>
          <a:xfrm rot="16200000" flipH="1">
            <a:off x="3634324" y="4600690"/>
            <a:ext cx="2148589" cy="868177"/>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a:stCxn id="38" idx="4"/>
            <a:endCxn id="48" idx="0"/>
          </p:cNvCxnSpPr>
          <p:nvPr/>
        </p:nvCxnSpPr>
        <p:spPr>
          <a:xfrm rot="16200000" flipH="1">
            <a:off x="5113020" y="4160520"/>
            <a:ext cx="609600" cy="36576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a:stCxn id="43" idx="4"/>
            <a:endCxn id="74" idx="0"/>
          </p:cNvCxnSpPr>
          <p:nvPr/>
        </p:nvCxnSpPr>
        <p:spPr>
          <a:xfrm rot="5400000">
            <a:off x="6987540" y="4328160"/>
            <a:ext cx="609600" cy="3048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44" idx="4"/>
            <a:endCxn id="76" idx="7"/>
          </p:cNvCxnSpPr>
          <p:nvPr/>
        </p:nvCxnSpPr>
        <p:spPr>
          <a:xfrm rot="5400000">
            <a:off x="7164280" y="4609414"/>
            <a:ext cx="2070474" cy="928847"/>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9" name="Straight Arrow Connector 77"/>
          <p:cNvCxnSpPr>
            <a:stCxn id="48" idx="2"/>
            <a:endCxn id="45" idx="3"/>
          </p:cNvCxnSpPr>
          <p:nvPr/>
        </p:nvCxnSpPr>
        <p:spPr>
          <a:xfrm rot="10800000" flipV="1">
            <a:off x="4419600" y="4952999"/>
            <a:ext cx="533400" cy="11733"/>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cxnSp>
        <p:nvCxnSpPr>
          <p:cNvPr id="52" name="Straight Arrow Connector 79"/>
          <p:cNvCxnSpPr>
            <a:stCxn id="51" idx="2"/>
            <a:endCxn id="53" idx="3"/>
          </p:cNvCxnSpPr>
          <p:nvPr/>
        </p:nvCxnSpPr>
        <p:spPr>
          <a:xfrm rot="10800000">
            <a:off x="4419600" y="6323756"/>
            <a:ext cx="533400" cy="844"/>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cxnSp>
        <p:nvCxnSpPr>
          <p:cNvPr id="75" name="Straight Arrow Connector 59"/>
          <p:cNvCxnSpPr>
            <a:stCxn id="74" idx="6"/>
            <a:endCxn id="73" idx="0"/>
          </p:cNvCxnSpPr>
          <p:nvPr/>
        </p:nvCxnSpPr>
        <p:spPr>
          <a:xfrm>
            <a:off x="7924800" y="4953000"/>
            <a:ext cx="723900" cy="457200"/>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cxnSp>
        <p:nvCxnSpPr>
          <p:cNvPr id="77" name="Straight Arrow Connector 62"/>
          <p:cNvCxnSpPr>
            <a:stCxn id="76" idx="6"/>
            <a:endCxn id="73" idx="2"/>
          </p:cNvCxnSpPr>
          <p:nvPr/>
        </p:nvCxnSpPr>
        <p:spPr>
          <a:xfrm flipV="1">
            <a:off x="7924800" y="5934405"/>
            <a:ext cx="723900" cy="390195"/>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ransition advTm="5650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80"/>
                                        </p:tgtEl>
                                        <p:attrNameLst>
                                          <p:attrName>style.visibility</p:attrName>
                                        </p:attrNameLst>
                                      </p:cBhvr>
                                      <p:to>
                                        <p:strVal val="visible"/>
                                      </p:to>
                                    </p:set>
                                    <p:animEffect transition="in" filter="wipe(up)">
                                      <p:cBhvr>
                                        <p:cTn id="39" dur="500"/>
                                        <p:tgtEl>
                                          <p:spTgt spid="80"/>
                                        </p:tgtEl>
                                      </p:cBhvr>
                                    </p:animEffect>
                                  </p:childTnLst>
                                </p:cTn>
                              </p:par>
                            </p:childTnLst>
                          </p:cTn>
                        </p:par>
                        <p:par>
                          <p:cTn id="40" fill="hold">
                            <p:stCondLst>
                              <p:cond delay="500"/>
                            </p:stCondLst>
                            <p:childTnLst>
                              <p:par>
                                <p:cTn id="41" presetID="22" presetClass="entr" presetSubtype="1" fill="hold" nodeType="afterEffect">
                                  <p:stCondLst>
                                    <p:cond delay="0"/>
                                  </p:stCondLst>
                                  <p:childTnLst>
                                    <p:set>
                                      <p:cBhvr>
                                        <p:cTn id="42" dur="1" fill="hold">
                                          <p:stCondLst>
                                            <p:cond delay="0"/>
                                          </p:stCondLst>
                                        </p:cTn>
                                        <p:tgtEl>
                                          <p:spTgt spid="91"/>
                                        </p:tgtEl>
                                        <p:attrNameLst>
                                          <p:attrName>style.visibility</p:attrName>
                                        </p:attrNameLst>
                                      </p:cBhvr>
                                      <p:to>
                                        <p:strVal val="visible"/>
                                      </p:to>
                                    </p:set>
                                    <p:animEffect transition="in" filter="wipe(up)">
                                      <p:cBhvr>
                                        <p:cTn id="43" dur="500"/>
                                        <p:tgtEl>
                                          <p:spTgt spid="91"/>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0"/>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44"/>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50"/>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57"/>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73"/>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74"/>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75"/>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76"/>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77"/>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78"/>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nodeType="clickEffect">
                                  <p:stCondLst>
                                    <p:cond delay="0"/>
                                  </p:stCondLst>
                                  <p:childTnLst>
                                    <p:set>
                                      <p:cBhvr>
                                        <p:cTn id="75" dur="1" fill="hold">
                                          <p:stCondLst>
                                            <p:cond delay="0"/>
                                          </p:stCondLst>
                                        </p:cTn>
                                        <p:tgtEl>
                                          <p:spTgt spid="99"/>
                                        </p:tgtEl>
                                        <p:attrNameLst>
                                          <p:attrName>style.visibility</p:attrName>
                                        </p:attrNameLst>
                                      </p:cBhvr>
                                      <p:to>
                                        <p:strVal val="visible"/>
                                      </p:to>
                                    </p:set>
                                    <p:animEffect transition="in" filter="wipe(up)">
                                      <p:cBhvr>
                                        <p:cTn id="76" dur="500"/>
                                        <p:tgtEl>
                                          <p:spTgt spid="99"/>
                                        </p:tgtEl>
                                      </p:cBhvr>
                                    </p:animEffect>
                                  </p:childTnLst>
                                </p:cTn>
                              </p:par>
                            </p:childTnLst>
                          </p:cTn>
                        </p:par>
                        <p:par>
                          <p:cTn id="77" fill="hold">
                            <p:stCondLst>
                              <p:cond delay="500"/>
                            </p:stCondLst>
                            <p:childTnLst>
                              <p:par>
                                <p:cTn id="78" presetID="22" presetClass="entr" presetSubtype="1" fill="hold" nodeType="afterEffect">
                                  <p:stCondLst>
                                    <p:cond delay="0"/>
                                  </p:stCondLst>
                                  <p:childTnLst>
                                    <p:set>
                                      <p:cBhvr>
                                        <p:cTn id="79" dur="1" fill="hold">
                                          <p:stCondLst>
                                            <p:cond delay="0"/>
                                          </p:stCondLst>
                                        </p:cTn>
                                        <p:tgtEl>
                                          <p:spTgt spid="102"/>
                                        </p:tgtEl>
                                        <p:attrNameLst>
                                          <p:attrName>style.visibility</p:attrName>
                                        </p:attrNameLst>
                                      </p:cBhvr>
                                      <p:to>
                                        <p:strVal val="visible"/>
                                      </p:to>
                                    </p:set>
                                    <p:animEffect transition="in" filter="wipe(up)">
                                      <p:cBhvr>
                                        <p:cTn id="80"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0" grpId="0" animBg="1"/>
      <p:bldP spid="18" grpId="0" animBg="1"/>
      <p:bldP spid="19" grpId="0" animBg="1"/>
      <p:bldP spid="34" grpId="0" animBg="1"/>
      <p:bldP spid="38" grpId="0" animBg="1"/>
      <p:bldP spid="43" grpId="0" animBg="1"/>
      <p:bldP spid="44" grpId="0" animBg="1"/>
      <p:bldP spid="45" grpId="0" animBg="1"/>
      <p:bldP spid="48" grpId="0" animBg="1"/>
      <p:bldP spid="51" grpId="0" animBg="1"/>
      <p:bldP spid="73" grpId="0" animBg="1"/>
      <p:bldP spid="74" grpId="0" animBg="1"/>
      <p:bldP spid="7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Information -- Cloned</a:t>
            </a:r>
            <a:endParaRPr lang="en-US" dirty="0"/>
          </a:p>
        </p:txBody>
      </p:sp>
      <p:sp>
        <p:nvSpPr>
          <p:cNvPr id="3" name="Content Placeholder 2"/>
          <p:cNvSpPr>
            <a:spLocks noGrp="1"/>
          </p:cNvSpPr>
          <p:nvPr>
            <p:ph idx="1"/>
          </p:nvPr>
        </p:nvSpPr>
        <p:spPr>
          <a:xfrm>
            <a:off x="457200" y="1600200"/>
            <a:ext cx="8229600" cy="5029200"/>
          </a:xfrm>
        </p:spPr>
        <p:txBody>
          <a:bodyPr/>
          <a:lstStyle/>
          <a:p>
            <a:r>
              <a:rPr lang="en-US" dirty="0" smtClean="0"/>
              <a:t>From now on program information tables are decorated with context information</a:t>
            </a:r>
          </a:p>
          <a:p>
            <a:endParaRPr lang="en-US" dirty="0" smtClean="0"/>
          </a:p>
          <a:p>
            <a:r>
              <a:rPr lang="en-US" dirty="0" smtClean="0"/>
              <a:t>Example</a:t>
            </a:r>
          </a:p>
          <a:p>
            <a:pPr lvl="3"/>
            <a:endParaRPr lang="en-US" dirty="0" smtClean="0"/>
          </a:p>
          <a:p>
            <a:pPr lvl="1"/>
            <a:r>
              <a:rPr lang="en-US" b="1" dirty="0" smtClean="0"/>
              <a:t>Call</a:t>
            </a:r>
            <a:r>
              <a:rPr lang="en-US" dirty="0" smtClean="0"/>
              <a:t>(</a:t>
            </a:r>
            <a:r>
              <a:rPr lang="en-US" dirty="0" smtClean="0">
                <a:solidFill>
                  <a:srgbClr val="0070C0"/>
                </a:solidFill>
              </a:rPr>
              <a:t>bar - 1</a:t>
            </a:r>
            <a:r>
              <a:rPr lang="en-US" dirty="0" smtClean="0"/>
              <a:t>, </a:t>
            </a:r>
            <a:r>
              <a:rPr lang="en-US" dirty="0" smtClean="0">
                <a:solidFill>
                  <a:srgbClr val="0070C0"/>
                </a:solidFill>
              </a:rPr>
              <a:t>make - 2</a:t>
            </a:r>
            <a:r>
              <a:rPr lang="en-US" dirty="0" smtClean="0"/>
              <a:t>)</a:t>
            </a:r>
          </a:p>
          <a:p>
            <a:pPr lvl="3"/>
            <a:endParaRPr lang="en-US" dirty="0" smtClean="0"/>
          </a:p>
          <a:p>
            <a:pPr lvl="1"/>
            <a:r>
              <a:rPr lang="en-US" b="1" dirty="0" smtClean="0"/>
              <a:t>Call</a:t>
            </a:r>
            <a:r>
              <a:rPr lang="en-US" dirty="0" smtClean="0"/>
              <a:t>(</a:t>
            </a:r>
            <a:r>
              <a:rPr lang="en-US" dirty="0" smtClean="0">
                <a:solidFill>
                  <a:srgbClr val="0070C0"/>
                </a:solidFill>
              </a:rPr>
              <a:t>bar - 1 </a:t>
            </a:r>
            <a:r>
              <a:rPr lang="en-US" dirty="0" smtClean="0"/>
              <a:t>, </a:t>
            </a:r>
            <a:r>
              <a:rPr lang="en-US" dirty="0" err="1" smtClean="0">
                <a:solidFill>
                  <a:srgbClr val="0070C0"/>
                </a:solidFill>
              </a:rPr>
              <a:t>region_alloc</a:t>
            </a:r>
            <a:r>
              <a:rPr lang="en-US" dirty="0" smtClean="0">
                <a:solidFill>
                  <a:srgbClr val="0070C0"/>
                </a:solidFill>
              </a:rPr>
              <a:t> - 4</a:t>
            </a:r>
            <a:r>
              <a:rPr lang="en-US" dirty="0" smtClean="0"/>
              <a:t>)</a:t>
            </a:r>
          </a:p>
          <a:p>
            <a:pPr lvl="3"/>
            <a:endParaRPr lang="en-US" dirty="0" smtClean="0"/>
          </a:p>
          <a:p>
            <a:pPr lvl="1"/>
            <a:r>
              <a:rPr lang="en-US" b="1" dirty="0" smtClean="0"/>
              <a:t>Call</a:t>
            </a:r>
            <a:r>
              <a:rPr lang="en-US" dirty="0" smtClean="0"/>
              <a:t>(</a:t>
            </a:r>
            <a:r>
              <a:rPr lang="en-US" dirty="0" smtClean="0">
                <a:solidFill>
                  <a:srgbClr val="0070C0"/>
                </a:solidFill>
              </a:rPr>
              <a:t>make - 2 </a:t>
            </a:r>
            <a:r>
              <a:rPr lang="en-US" dirty="0" smtClean="0"/>
              <a:t>, </a:t>
            </a:r>
            <a:r>
              <a:rPr lang="en-US" dirty="0" err="1" smtClean="0">
                <a:solidFill>
                  <a:srgbClr val="0070C0"/>
                </a:solidFill>
              </a:rPr>
              <a:t>region_alloc</a:t>
            </a:r>
            <a:r>
              <a:rPr lang="en-US" dirty="0" smtClean="0">
                <a:solidFill>
                  <a:srgbClr val="0070C0"/>
                </a:solidFill>
              </a:rPr>
              <a:t> - 3</a:t>
            </a:r>
            <a:r>
              <a:rPr lang="en-US" dirty="0" smtClean="0"/>
              <a:t>)</a:t>
            </a:r>
          </a:p>
        </p:txBody>
      </p:sp>
      <p:sp>
        <p:nvSpPr>
          <p:cNvPr id="10" name="Oval 36"/>
          <p:cNvSpPr/>
          <p:nvPr/>
        </p:nvSpPr>
        <p:spPr>
          <a:xfrm>
            <a:off x="6492240" y="3124200"/>
            <a:ext cx="990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bar</a:t>
            </a:r>
          </a:p>
          <a:p>
            <a:pPr algn="ctr"/>
            <a:r>
              <a:rPr lang="en-US" dirty="0" smtClean="0"/>
              <a:t>(1)</a:t>
            </a:r>
            <a:endParaRPr lang="en-US" dirty="0"/>
          </a:p>
        </p:txBody>
      </p:sp>
      <p:sp>
        <p:nvSpPr>
          <p:cNvPr id="11" name="Oval 35"/>
          <p:cNvSpPr/>
          <p:nvPr/>
        </p:nvSpPr>
        <p:spPr>
          <a:xfrm>
            <a:off x="6431280" y="4114800"/>
            <a:ext cx="1295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make</a:t>
            </a:r>
          </a:p>
          <a:p>
            <a:pPr algn="ctr"/>
            <a:r>
              <a:rPr lang="en-US" dirty="0" smtClean="0"/>
              <a:t>(2)</a:t>
            </a:r>
            <a:endParaRPr lang="en-US" dirty="0"/>
          </a:p>
        </p:txBody>
      </p:sp>
      <p:cxnSp>
        <p:nvCxnSpPr>
          <p:cNvPr id="12" name="Straight Arrow Connector 40"/>
          <p:cNvCxnSpPr>
            <a:stCxn id="10" idx="4"/>
            <a:endCxn id="11" idx="0"/>
          </p:cNvCxnSpPr>
          <p:nvPr/>
        </p:nvCxnSpPr>
        <p:spPr>
          <a:xfrm rot="16200000" flipH="1">
            <a:off x="6842760" y="3878580"/>
            <a:ext cx="381000" cy="9144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Oval 39"/>
          <p:cNvSpPr/>
          <p:nvPr/>
        </p:nvSpPr>
        <p:spPr>
          <a:xfrm>
            <a:off x="6248400" y="5029200"/>
            <a:ext cx="9906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ralloc</a:t>
            </a:r>
            <a:endParaRPr lang="en-US" dirty="0" smtClean="0"/>
          </a:p>
          <a:p>
            <a:pPr algn="ctr"/>
            <a:r>
              <a:rPr lang="en-US" dirty="0" smtClean="0"/>
              <a:t>(3)</a:t>
            </a:r>
          </a:p>
        </p:txBody>
      </p:sp>
      <p:sp>
        <p:nvSpPr>
          <p:cNvPr id="14" name="Oval 39"/>
          <p:cNvSpPr/>
          <p:nvPr/>
        </p:nvSpPr>
        <p:spPr>
          <a:xfrm>
            <a:off x="7696200" y="5334000"/>
            <a:ext cx="9906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ralloc</a:t>
            </a:r>
            <a:endParaRPr lang="en-US" dirty="0" smtClean="0"/>
          </a:p>
          <a:p>
            <a:pPr algn="ctr"/>
            <a:r>
              <a:rPr lang="en-US" dirty="0" smtClean="0"/>
              <a:t>(4)</a:t>
            </a:r>
          </a:p>
        </p:txBody>
      </p:sp>
      <p:cxnSp>
        <p:nvCxnSpPr>
          <p:cNvPr id="15" name="Straight Arrow Connector 40"/>
          <p:cNvCxnSpPr>
            <a:stCxn id="10" idx="5"/>
            <a:endCxn id="14" idx="7"/>
          </p:cNvCxnSpPr>
          <p:nvPr/>
        </p:nvCxnSpPr>
        <p:spPr>
          <a:xfrm rot="16200000" flipH="1">
            <a:off x="7055956" y="3926340"/>
            <a:ext cx="1767589" cy="120396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40"/>
          <p:cNvCxnSpPr>
            <a:stCxn id="11" idx="4"/>
            <a:endCxn id="13" idx="0"/>
          </p:cNvCxnSpPr>
          <p:nvPr/>
        </p:nvCxnSpPr>
        <p:spPr>
          <a:xfrm rot="5400000">
            <a:off x="6720840" y="4671060"/>
            <a:ext cx="381000" cy="33528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rot="10800000" flipV="1">
            <a:off x="2743200" y="3581400"/>
            <a:ext cx="4114800" cy="76200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10800000">
            <a:off x="4191000" y="4419600"/>
            <a:ext cx="2743200" cy="7620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10800000" flipV="1">
            <a:off x="2743200" y="3581400"/>
            <a:ext cx="4267200" cy="167640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10800000">
            <a:off x="5257800" y="5410200"/>
            <a:ext cx="2895600" cy="38100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10800000" flipV="1">
            <a:off x="3048000" y="4572000"/>
            <a:ext cx="3962400" cy="160020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10800000" flipV="1">
            <a:off x="5562600" y="5486400"/>
            <a:ext cx="1143000" cy="68580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500"/>
                                        <p:tgtEl>
                                          <p:spTgt spid="26"/>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right)">
                                      <p:cBhvr>
                                        <p:cTn id="11" dur="500"/>
                                        <p:tgtEl>
                                          <p:spTgt spid="2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nodeType="clickEffect">
                                  <p:stCondLst>
                                    <p:cond delay="0"/>
                                  </p:stCondLst>
                                  <p:childTnLst>
                                    <p:set>
                                      <p:cBhvr>
                                        <p:cTn id="15" dur="1" fill="hold">
                                          <p:stCondLst>
                                            <p:cond delay="0"/>
                                          </p:stCondLst>
                                        </p:cTn>
                                        <p:tgtEl>
                                          <p:spTgt spid="26"/>
                                        </p:tgtEl>
                                        <p:attrNameLst>
                                          <p:attrName>style.visibility</p:attrName>
                                        </p:attrNameLst>
                                      </p:cBhvr>
                                      <p:to>
                                        <p:strVal val="hidden"/>
                                      </p:to>
                                    </p:set>
                                  </p:childTnLst>
                                </p:cTn>
                              </p:par>
                              <p:par>
                                <p:cTn id="16" presetID="1" presetClass="exit" presetSubtype="0" fill="hold" nodeType="withEffect">
                                  <p:stCondLst>
                                    <p:cond delay="0"/>
                                  </p:stCondLst>
                                  <p:childTnLst>
                                    <p:set>
                                      <p:cBhvr>
                                        <p:cTn id="17" dur="1" fill="hold">
                                          <p:stCondLst>
                                            <p:cond delay="0"/>
                                          </p:stCondLst>
                                        </p:cTn>
                                        <p:tgtEl>
                                          <p:spTgt spid="27"/>
                                        </p:tgtEl>
                                        <p:attrNameLst>
                                          <p:attrName>style.visibility</p:attrName>
                                        </p:attrNameLst>
                                      </p:cBhvr>
                                      <p:to>
                                        <p:strVal val="hidden"/>
                                      </p:to>
                                    </p:set>
                                  </p:childTnLst>
                                </p:cTn>
                              </p:par>
                            </p:childTnLst>
                          </p:cTn>
                        </p:par>
                        <p:par>
                          <p:cTn id="18" fill="hold">
                            <p:stCondLst>
                              <p:cond delay="0"/>
                            </p:stCondLst>
                            <p:childTnLst>
                              <p:par>
                                <p:cTn id="19" presetID="22" presetClass="entr" presetSubtype="2"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right)">
                                      <p:cBhvr>
                                        <p:cTn id="21" dur="500"/>
                                        <p:tgtEl>
                                          <p:spTgt spid="32"/>
                                        </p:tgtEl>
                                      </p:cBhvr>
                                    </p:animEffect>
                                  </p:childTnLst>
                                </p:cTn>
                              </p:par>
                            </p:childTnLst>
                          </p:cTn>
                        </p:par>
                        <p:par>
                          <p:cTn id="22" fill="hold">
                            <p:stCondLst>
                              <p:cond delay="500"/>
                            </p:stCondLst>
                            <p:childTnLst>
                              <p:par>
                                <p:cTn id="23" presetID="22" presetClass="entr" presetSubtype="2"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right)">
                                      <p:cBhvr>
                                        <p:cTn id="25" dur="500"/>
                                        <p:tgtEl>
                                          <p:spTgt spid="41"/>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nodeType="clickEffect">
                                  <p:stCondLst>
                                    <p:cond delay="0"/>
                                  </p:stCondLst>
                                  <p:childTnLst>
                                    <p:set>
                                      <p:cBhvr>
                                        <p:cTn id="29" dur="1" fill="hold">
                                          <p:stCondLst>
                                            <p:cond delay="0"/>
                                          </p:stCondLst>
                                        </p:cTn>
                                        <p:tgtEl>
                                          <p:spTgt spid="32"/>
                                        </p:tgtEl>
                                        <p:attrNameLst>
                                          <p:attrName>style.visibility</p:attrName>
                                        </p:attrNameLst>
                                      </p:cBhvr>
                                      <p:to>
                                        <p:strVal val="hidden"/>
                                      </p:to>
                                    </p:set>
                                  </p:childTnLst>
                                </p:cTn>
                              </p:par>
                              <p:par>
                                <p:cTn id="30" presetID="1" presetClass="exit" presetSubtype="0" fill="hold" nodeType="withEffect">
                                  <p:stCondLst>
                                    <p:cond delay="0"/>
                                  </p:stCondLst>
                                  <p:childTnLst>
                                    <p:set>
                                      <p:cBhvr>
                                        <p:cTn id="31" dur="1" fill="hold">
                                          <p:stCondLst>
                                            <p:cond delay="0"/>
                                          </p:stCondLst>
                                        </p:cTn>
                                        <p:tgtEl>
                                          <p:spTgt spid="41"/>
                                        </p:tgtEl>
                                        <p:attrNameLst>
                                          <p:attrName>style.visibility</p:attrName>
                                        </p:attrNameLst>
                                      </p:cBhvr>
                                      <p:to>
                                        <p:strVal val="hidden"/>
                                      </p:to>
                                    </p:set>
                                  </p:childTnLst>
                                </p:cTn>
                              </p:par>
                            </p:childTnLst>
                          </p:cTn>
                        </p:par>
                        <p:par>
                          <p:cTn id="32" fill="hold">
                            <p:stCondLst>
                              <p:cond delay="0"/>
                            </p:stCondLst>
                            <p:childTnLst>
                              <p:par>
                                <p:cTn id="33" presetID="22" presetClass="entr" presetSubtype="2"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right)">
                                      <p:cBhvr>
                                        <p:cTn id="35" dur="500"/>
                                        <p:tgtEl>
                                          <p:spTgt spid="30"/>
                                        </p:tgtEl>
                                      </p:cBhvr>
                                    </p:animEffect>
                                  </p:childTnLst>
                                </p:cTn>
                              </p:par>
                            </p:childTnLst>
                          </p:cTn>
                        </p:par>
                        <p:par>
                          <p:cTn id="36" fill="hold">
                            <p:stCondLst>
                              <p:cond delay="500"/>
                            </p:stCondLst>
                            <p:childTnLst>
                              <p:par>
                                <p:cTn id="37" presetID="22" presetClass="entr" presetSubtype="2" fill="hold"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right)">
                                      <p:cBhvr>
                                        <p:cTn id="3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 Computation</a:t>
            </a:r>
            <a:endParaRPr lang="en-US" dirty="0"/>
          </a:p>
        </p:txBody>
      </p:sp>
      <p:sp>
        <p:nvSpPr>
          <p:cNvPr id="10" name="Cloud 9"/>
          <p:cNvSpPr/>
          <p:nvPr/>
        </p:nvSpPr>
        <p:spPr>
          <a:xfrm>
            <a:off x="0" y="1463040"/>
            <a:ext cx="1524000" cy="1034142"/>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Source Code</a:t>
            </a:r>
            <a:endParaRPr lang="en-US" dirty="0"/>
          </a:p>
        </p:txBody>
      </p:sp>
      <p:sp>
        <p:nvSpPr>
          <p:cNvPr id="57" name="Cloud 56"/>
          <p:cNvSpPr/>
          <p:nvPr/>
        </p:nvSpPr>
        <p:spPr>
          <a:xfrm>
            <a:off x="533400" y="3352800"/>
            <a:ext cx="2133600" cy="1371600"/>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Context-sensitive program info</a:t>
            </a:r>
            <a:endParaRPr lang="en-US" dirty="0"/>
          </a:p>
        </p:txBody>
      </p:sp>
      <p:cxnSp>
        <p:nvCxnSpPr>
          <p:cNvPr id="58" name="Shape 57"/>
          <p:cNvCxnSpPr>
            <a:stCxn id="32" idx="3"/>
            <a:endCxn id="57" idx="2"/>
          </p:cNvCxnSpPr>
          <p:nvPr/>
        </p:nvCxnSpPr>
        <p:spPr>
          <a:xfrm flipH="1">
            <a:off x="540018" y="1981200"/>
            <a:ext cx="7689582" cy="2057400"/>
          </a:xfrm>
          <a:prstGeom prst="bentConnector5">
            <a:avLst>
              <a:gd name="adj1" fmla="val -2973"/>
              <a:gd name="adj2" fmla="val 44444"/>
              <a:gd name="adj3" fmla="val 102973"/>
            </a:avLst>
          </a:prstGeom>
          <a:ln>
            <a:tailEnd type="arrow"/>
          </a:ln>
        </p:spPr>
        <p:style>
          <a:lnRef idx="1">
            <a:schemeClr val="accent1"/>
          </a:lnRef>
          <a:fillRef idx="0">
            <a:schemeClr val="accent1"/>
          </a:fillRef>
          <a:effectRef idx="0">
            <a:schemeClr val="accent1"/>
          </a:effectRef>
          <a:fontRef idx="minor">
            <a:schemeClr val="tx1"/>
          </a:fontRef>
        </p:style>
      </p:cxnSp>
      <p:sp>
        <p:nvSpPr>
          <p:cNvPr id="64" name="Rectangle 63"/>
          <p:cNvSpPr/>
          <p:nvPr/>
        </p:nvSpPr>
        <p:spPr>
          <a:xfrm>
            <a:off x="838200" y="5486400"/>
            <a:ext cx="14478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Correlation Analysis</a:t>
            </a:r>
          </a:p>
          <a:p>
            <a:pPr algn="ctr"/>
            <a:r>
              <a:rPr lang="en-US" dirty="0" smtClean="0"/>
              <a:t>(</a:t>
            </a:r>
            <a:r>
              <a:rPr lang="en-US" dirty="0" err="1" smtClean="0"/>
              <a:t>datalog</a:t>
            </a:r>
            <a:r>
              <a:rPr lang="en-US" dirty="0" smtClean="0"/>
              <a:t>)</a:t>
            </a:r>
          </a:p>
        </p:txBody>
      </p:sp>
      <p:grpSp>
        <p:nvGrpSpPr>
          <p:cNvPr id="3" name="组合 107"/>
          <p:cNvGrpSpPr/>
          <p:nvPr/>
        </p:nvGrpSpPr>
        <p:grpSpPr>
          <a:xfrm>
            <a:off x="1522730" y="1417320"/>
            <a:ext cx="4801870" cy="1112520"/>
            <a:chOff x="1522730" y="1417320"/>
            <a:chExt cx="4801870" cy="1112520"/>
          </a:xfrm>
        </p:grpSpPr>
        <p:sp>
          <p:nvSpPr>
            <p:cNvPr id="8" name="Rectangle 7"/>
            <p:cNvSpPr/>
            <p:nvPr/>
          </p:nvSpPr>
          <p:spPr>
            <a:xfrm>
              <a:off x="1828800" y="1676400"/>
              <a:ext cx="1828800" cy="6096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Compiler plug-in (Phoenix in VC)</a:t>
              </a:r>
              <a:endParaRPr lang="en-US" dirty="0"/>
            </a:p>
          </p:txBody>
        </p:sp>
        <p:cxnSp>
          <p:nvCxnSpPr>
            <p:cNvPr id="9" name="Straight Arrow Connector 8"/>
            <p:cNvCxnSpPr>
              <a:stCxn id="10" idx="0"/>
              <a:endCxn id="8" idx="1"/>
            </p:cNvCxnSpPr>
            <p:nvPr/>
          </p:nvCxnSpPr>
          <p:spPr>
            <a:xfrm>
              <a:off x="1522730" y="1980111"/>
              <a:ext cx="306070" cy="108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Cloud 12"/>
            <p:cNvSpPr/>
            <p:nvPr/>
          </p:nvSpPr>
          <p:spPr>
            <a:xfrm>
              <a:off x="4038600" y="1417320"/>
              <a:ext cx="2286000" cy="1112520"/>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program info</a:t>
              </a:r>
            </a:p>
            <a:p>
              <a:pPr algn="ctr"/>
              <a:r>
                <a:rPr lang="en-US" dirty="0" smtClean="0"/>
                <a:t>into DB tables</a:t>
              </a:r>
              <a:endParaRPr lang="en-US" dirty="0"/>
            </a:p>
          </p:txBody>
        </p:sp>
        <p:cxnSp>
          <p:nvCxnSpPr>
            <p:cNvPr id="100" name="Straight Arrow Connector 99"/>
            <p:cNvCxnSpPr>
              <a:stCxn id="8" idx="3"/>
              <a:endCxn id="13" idx="2"/>
            </p:cNvCxnSpPr>
            <p:nvPr/>
          </p:nvCxnSpPr>
          <p:spPr>
            <a:xfrm flipV="1">
              <a:off x="3657600" y="1973580"/>
              <a:ext cx="388091"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4" name="组合 108"/>
          <p:cNvGrpSpPr/>
          <p:nvPr/>
        </p:nvGrpSpPr>
        <p:grpSpPr>
          <a:xfrm>
            <a:off x="6322695" y="1524000"/>
            <a:ext cx="1906905" cy="914400"/>
            <a:chOff x="6322695" y="1524000"/>
            <a:chExt cx="1906905" cy="914400"/>
          </a:xfrm>
        </p:grpSpPr>
        <p:sp>
          <p:nvSpPr>
            <p:cNvPr id="32" name="Rectangle 80"/>
            <p:cNvSpPr/>
            <p:nvPr/>
          </p:nvSpPr>
          <p:spPr>
            <a:xfrm>
              <a:off x="7071360" y="1524000"/>
              <a:ext cx="115824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Context</a:t>
              </a:r>
            </a:p>
            <a:p>
              <a:pPr algn="ctr"/>
              <a:r>
                <a:rPr lang="en-US" dirty="0" smtClean="0"/>
                <a:t>Clone</a:t>
              </a:r>
            </a:p>
          </p:txBody>
        </p:sp>
        <p:cxnSp>
          <p:nvCxnSpPr>
            <p:cNvPr id="34" name="Straight Arrow Connector 99"/>
            <p:cNvCxnSpPr>
              <a:stCxn id="13" idx="0"/>
              <a:endCxn id="32" idx="1"/>
            </p:cNvCxnSpPr>
            <p:nvPr/>
          </p:nvCxnSpPr>
          <p:spPr>
            <a:xfrm>
              <a:off x="6322695" y="1973580"/>
              <a:ext cx="748665"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5" name="组合 109"/>
          <p:cNvGrpSpPr/>
          <p:nvPr/>
        </p:nvGrpSpPr>
        <p:grpSpPr>
          <a:xfrm>
            <a:off x="2665222" y="3352800"/>
            <a:ext cx="5259578" cy="1371600"/>
            <a:chOff x="2665222" y="3352800"/>
            <a:chExt cx="5259578" cy="1371600"/>
          </a:xfrm>
        </p:grpSpPr>
        <p:sp>
          <p:nvSpPr>
            <p:cNvPr id="81" name="Rectangle 80"/>
            <p:cNvSpPr/>
            <p:nvPr/>
          </p:nvSpPr>
          <p:spPr>
            <a:xfrm>
              <a:off x="3505200" y="3474720"/>
              <a:ext cx="14478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Relation Computation (</a:t>
              </a:r>
              <a:r>
                <a:rPr lang="en-US" dirty="0" err="1" smtClean="0"/>
                <a:t>datalog</a:t>
              </a:r>
              <a:r>
                <a:rPr lang="en-US" dirty="0" smtClean="0"/>
                <a:t>)</a:t>
              </a:r>
            </a:p>
          </p:txBody>
        </p:sp>
        <p:cxnSp>
          <p:nvCxnSpPr>
            <p:cNvPr id="103" name="Straight Arrow Connector 102"/>
            <p:cNvCxnSpPr>
              <a:stCxn id="57" idx="0"/>
              <a:endCxn id="81" idx="1"/>
            </p:cNvCxnSpPr>
            <p:nvPr/>
          </p:nvCxnSpPr>
          <p:spPr>
            <a:xfrm>
              <a:off x="2665222" y="4038600"/>
              <a:ext cx="839978"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8" name="Cloud 56"/>
            <p:cNvSpPr/>
            <p:nvPr/>
          </p:nvSpPr>
          <p:spPr>
            <a:xfrm>
              <a:off x="5791200" y="3352800"/>
              <a:ext cx="2133600" cy="1371600"/>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Ownership</a:t>
              </a:r>
            </a:p>
            <a:p>
              <a:pPr algn="ctr"/>
              <a:r>
                <a:rPr lang="en-US" dirty="0" err="1" smtClean="0"/>
                <a:t>Subregion</a:t>
              </a:r>
              <a:endParaRPr lang="en-US" dirty="0" smtClean="0"/>
            </a:p>
            <a:p>
              <a:pPr algn="ctr"/>
              <a:r>
                <a:rPr lang="en-US" dirty="0" smtClean="0"/>
                <a:t>Access relations</a:t>
              </a:r>
              <a:endParaRPr lang="en-US" dirty="0"/>
            </a:p>
          </p:txBody>
        </p:sp>
        <p:cxnSp>
          <p:nvCxnSpPr>
            <p:cNvPr id="73" name="Straight Arrow Connector 102"/>
            <p:cNvCxnSpPr>
              <a:stCxn id="81" idx="3"/>
              <a:endCxn id="68" idx="2"/>
            </p:cNvCxnSpPr>
            <p:nvPr/>
          </p:nvCxnSpPr>
          <p:spPr>
            <a:xfrm flipV="1">
              <a:off x="4953000" y="4038600"/>
              <a:ext cx="844818"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cxnSp>
        <p:nvCxnSpPr>
          <p:cNvPr id="79" name="Shape 57"/>
          <p:cNvCxnSpPr>
            <a:stCxn id="68" idx="0"/>
            <a:endCxn id="64" idx="1"/>
          </p:cNvCxnSpPr>
          <p:nvPr/>
        </p:nvCxnSpPr>
        <p:spPr>
          <a:xfrm flipH="1">
            <a:off x="838200" y="4038600"/>
            <a:ext cx="7084822" cy="2019300"/>
          </a:xfrm>
          <a:prstGeom prst="bentConnector5">
            <a:avLst>
              <a:gd name="adj1" fmla="val -3227"/>
              <a:gd name="adj2" fmla="val 52830"/>
              <a:gd name="adj3" fmla="val 103227"/>
            </a:avLst>
          </a:prstGeom>
          <a:ln>
            <a:tailEnd type="arrow"/>
          </a:ln>
        </p:spPr>
        <p:style>
          <a:lnRef idx="1">
            <a:schemeClr val="accent1"/>
          </a:lnRef>
          <a:fillRef idx="0">
            <a:schemeClr val="accent1"/>
          </a:fillRef>
          <a:effectRef idx="0">
            <a:schemeClr val="accent1"/>
          </a:effectRef>
          <a:fontRef idx="minor">
            <a:schemeClr val="tx1"/>
          </a:fontRef>
        </p:style>
      </p:cxnSp>
      <p:grpSp>
        <p:nvGrpSpPr>
          <p:cNvPr id="6" name="组合 110"/>
          <p:cNvGrpSpPr/>
          <p:nvPr/>
        </p:nvGrpSpPr>
        <p:grpSpPr>
          <a:xfrm>
            <a:off x="2286000" y="5486400"/>
            <a:ext cx="5257800" cy="1143000"/>
            <a:chOff x="2286000" y="5486400"/>
            <a:chExt cx="5257800" cy="1143000"/>
          </a:xfrm>
        </p:grpSpPr>
        <p:sp>
          <p:nvSpPr>
            <p:cNvPr id="70" name="Cloud 69"/>
            <p:cNvSpPr/>
            <p:nvPr/>
          </p:nvSpPr>
          <p:spPr>
            <a:xfrm>
              <a:off x="5945122" y="5486400"/>
              <a:ext cx="1598678" cy="1143000"/>
            </a:xfrm>
            <a:prstGeom prst="cloud">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Dangling pointer Report</a:t>
              </a:r>
            </a:p>
          </p:txBody>
        </p:sp>
        <p:cxnSp>
          <p:nvCxnSpPr>
            <p:cNvPr id="71" name="Straight Arrow Connector 70"/>
            <p:cNvCxnSpPr>
              <a:stCxn id="64" idx="3"/>
              <a:endCxn id="87" idx="1"/>
            </p:cNvCxnSpPr>
            <p:nvPr/>
          </p:nvCxnSpPr>
          <p:spPr>
            <a:xfrm flipV="1">
              <a:off x="2286000" y="6050280"/>
              <a:ext cx="1066800"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7" name="Rectangle 7"/>
            <p:cNvSpPr/>
            <p:nvPr/>
          </p:nvSpPr>
          <p:spPr>
            <a:xfrm>
              <a:off x="3352800" y="5745480"/>
              <a:ext cx="1676400" cy="6096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Post processing</a:t>
              </a:r>
              <a:endParaRPr lang="en-US" dirty="0"/>
            </a:p>
          </p:txBody>
        </p:sp>
        <p:cxnSp>
          <p:nvCxnSpPr>
            <p:cNvPr id="90" name="Straight Arrow Connector 70"/>
            <p:cNvCxnSpPr>
              <a:stCxn id="87" idx="3"/>
              <a:endCxn id="70" idx="2"/>
            </p:cNvCxnSpPr>
            <p:nvPr/>
          </p:nvCxnSpPr>
          <p:spPr>
            <a:xfrm>
              <a:off x="5029200" y="6050280"/>
              <a:ext cx="920881"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95" name="矩形 94"/>
          <p:cNvSpPr/>
          <p:nvPr/>
        </p:nvSpPr>
        <p:spPr>
          <a:xfrm>
            <a:off x="3886200" y="1295400"/>
            <a:ext cx="2590800" cy="1371600"/>
          </a:xfrm>
          <a:prstGeom prst="rect">
            <a:avLst/>
          </a:prstGeom>
          <a:noFill/>
          <a:ln>
            <a:solidFill>
              <a:schemeClr val="accent2">
                <a:alpha val="7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矩形 104"/>
          <p:cNvSpPr/>
          <p:nvPr/>
        </p:nvSpPr>
        <p:spPr>
          <a:xfrm>
            <a:off x="6858000" y="1295400"/>
            <a:ext cx="1600200" cy="1371600"/>
          </a:xfrm>
          <a:prstGeom prst="rect">
            <a:avLst/>
          </a:prstGeom>
          <a:noFill/>
          <a:ln>
            <a:solidFill>
              <a:schemeClr val="accent2">
                <a:alpha val="7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p:cNvSpPr/>
          <p:nvPr/>
        </p:nvSpPr>
        <p:spPr>
          <a:xfrm>
            <a:off x="3291840" y="3352800"/>
            <a:ext cx="1828800" cy="1371600"/>
          </a:xfrm>
          <a:prstGeom prst="rect">
            <a:avLst/>
          </a:prstGeom>
          <a:noFill/>
          <a:ln>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ransition advTm="6753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06"/>
                                        </p:tgtEl>
                                      </p:cBhvr>
                                    </p:animEffect>
                                    <p:animScale>
                                      <p:cBhvr>
                                        <p:cTn id="7" dur="250" autoRev="1" fill="hold"/>
                                        <p:tgtEl>
                                          <p:spTgt spid="10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Relation computation using </a:t>
            </a:r>
            <a:r>
              <a:rPr lang="en-US" dirty="0" err="1" smtClean="0"/>
              <a:t>datalog</a:t>
            </a:r>
            <a:endParaRPr lang="en-US" dirty="0"/>
          </a:p>
        </p:txBody>
      </p:sp>
      <p:sp>
        <p:nvSpPr>
          <p:cNvPr id="3" name="Content Placeholder 2"/>
          <p:cNvSpPr>
            <a:spLocks noGrp="1"/>
          </p:cNvSpPr>
          <p:nvPr>
            <p:ph idx="1"/>
          </p:nvPr>
        </p:nvSpPr>
        <p:spPr>
          <a:xfrm>
            <a:off x="457200" y="1447800"/>
            <a:ext cx="8686800" cy="4800600"/>
          </a:xfrm>
        </p:spPr>
        <p:txBody>
          <a:bodyPr>
            <a:normAutofit fontScale="85000" lnSpcReduction="10000"/>
          </a:bodyPr>
          <a:lstStyle/>
          <a:p>
            <a:r>
              <a:rPr lang="en-US" dirty="0" err="1" smtClean="0"/>
              <a:t>Datalog</a:t>
            </a:r>
            <a:r>
              <a:rPr lang="en-US" dirty="0" smtClean="0"/>
              <a:t> </a:t>
            </a:r>
            <a:r>
              <a:rPr lang="en-US" b="1" dirty="0" smtClean="0"/>
              <a:t>rules</a:t>
            </a:r>
          </a:p>
          <a:p>
            <a:pPr lvl="1"/>
            <a:r>
              <a:rPr lang="en-US" dirty="0" smtClean="0"/>
              <a:t>How new relations can be computed from existing relations</a:t>
            </a:r>
          </a:p>
          <a:p>
            <a:endParaRPr lang="en-US" dirty="0" smtClean="0"/>
          </a:p>
          <a:p>
            <a:r>
              <a:rPr lang="en-US" dirty="0" smtClean="0"/>
              <a:t>Basic Rules for regions</a:t>
            </a:r>
          </a:p>
          <a:p>
            <a:pPr>
              <a:buNone/>
            </a:pPr>
            <a:r>
              <a:rPr lang="en-US" dirty="0" smtClean="0"/>
              <a:t>	</a:t>
            </a:r>
            <a:r>
              <a:rPr lang="en-US" b="1" dirty="0" err="1" smtClean="0"/>
              <a:t>NewRegion</a:t>
            </a:r>
            <a:r>
              <a:rPr lang="en-US" dirty="0" smtClean="0"/>
              <a:t>( context ) :- </a:t>
            </a:r>
            <a:r>
              <a:rPr lang="en-US" b="1" dirty="0" smtClean="0"/>
              <a:t>Call</a:t>
            </a:r>
            <a:r>
              <a:rPr lang="en-US" dirty="0" smtClean="0"/>
              <a:t>( _ , “</a:t>
            </a:r>
            <a:r>
              <a:rPr lang="en-US" dirty="0" err="1" smtClean="0"/>
              <a:t>region_alloc</a:t>
            </a:r>
            <a:r>
              <a:rPr lang="en-US" dirty="0" smtClean="0"/>
              <a:t>” – context)</a:t>
            </a:r>
          </a:p>
          <a:p>
            <a:pPr>
              <a:buNone/>
            </a:pPr>
            <a:r>
              <a:rPr lang="en-US" dirty="0" smtClean="0"/>
              <a:t>	</a:t>
            </a:r>
            <a:r>
              <a:rPr lang="en-US" b="1" dirty="0" err="1" smtClean="0"/>
              <a:t>NewObject</a:t>
            </a:r>
            <a:r>
              <a:rPr lang="en-US" dirty="0" smtClean="0"/>
              <a:t>( context ) :- </a:t>
            </a:r>
            <a:r>
              <a:rPr lang="en-US" b="1" dirty="0" smtClean="0"/>
              <a:t>Call</a:t>
            </a:r>
            <a:r>
              <a:rPr lang="en-US" dirty="0" smtClean="0"/>
              <a:t>( _ , “</a:t>
            </a:r>
            <a:r>
              <a:rPr lang="en-US" dirty="0" err="1" smtClean="0"/>
              <a:t>region_alloc</a:t>
            </a:r>
            <a:r>
              <a:rPr lang="en-US" dirty="0" smtClean="0"/>
              <a:t>” – context)</a:t>
            </a:r>
          </a:p>
          <a:p>
            <a:endParaRPr lang="en-US" dirty="0" smtClean="0"/>
          </a:p>
          <a:p>
            <a:r>
              <a:rPr lang="en-US" dirty="0" smtClean="0"/>
              <a:t>Context- &amp; Field- sensitive </a:t>
            </a:r>
            <a:r>
              <a:rPr lang="en-US" b="1" dirty="0" smtClean="0"/>
              <a:t>Points-to</a:t>
            </a:r>
            <a:r>
              <a:rPr lang="en-US" dirty="0" smtClean="0"/>
              <a:t> analysis in ~20 rules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type="lt">
                                    <p:tmAbs val="0"/>
                                  </p:iterate>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34" presetClass="emph" presetSubtype="0" fill="hold" nodeType="clickEffect">
                                  <p:stCondLst>
                                    <p:cond delay="0"/>
                                  </p:stCondLst>
                                  <p:iterate type="lt">
                                    <p:tmPct val="10000"/>
                                  </p:iterate>
                                  <p:childTnLst>
                                    <p:animMotion origin="layout" path="M 0.0 0.0 L 0.0 -0.07213" pathEditMode="relative" ptsTypes="">
                                      <p:cBhvr>
                                        <p:cTn id="24" dur="250" accel="50000" decel="50000" autoRev="1" fill="hold">
                                          <p:stCondLst>
                                            <p:cond delay="0"/>
                                          </p:stCondLst>
                                        </p:cTn>
                                        <p:tgtEl>
                                          <p:spTgt spid="3">
                                            <p:txEl>
                                              <p:pRg st="5" end="5"/>
                                            </p:txEl>
                                          </p:spTgt>
                                        </p:tgtEl>
                                        <p:attrNameLst>
                                          <p:attrName>ppt_x</p:attrName>
                                          <p:attrName>ppt_y</p:attrName>
                                        </p:attrNameLst>
                                      </p:cBhvr>
                                    </p:animMotion>
                                    <p:animRot by="1500000">
                                      <p:cBhvr>
                                        <p:cTn id="25" dur="125" fill="hold">
                                          <p:stCondLst>
                                            <p:cond delay="0"/>
                                          </p:stCondLst>
                                        </p:cTn>
                                        <p:tgtEl>
                                          <p:spTgt spid="3">
                                            <p:txEl>
                                              <p:pRg st="5" end="5"/>
                                            </p:txEl>
                                          </p:spTgt>
                                        </p:tgtEl>
                                        <p:attrNameLst>
                                          <p:attrName>r</p:attrName>
                                        </p:attrNameLst>
                                      </p:cBhvr>
                                    </p:animRot>
                                    <p:animRot by="-1500000">
                                      <p:cBhvr>
                                        <p:cTn id="26" dur="125" fill="hold">
                                          <p:stCondLst>
                                            <p:cond delay="125"/>
                                          </p:stCondLst>
                                        </p:cTn>
                                        <p:tgtEl>
                                          <p:spTgt spid="3">
                                            <p:txEl>
                                              <p:pRg st="5" end="5"/>
                                            </p:txEl>
                                          </p:spTgt>
                                        </p:tgtEl>
                                        <p:attrNameLst>
                                          <p:attrName>r</p:attrName>
                                        </p:attrNameLst>
                                      </p:cBhvr>
                                    </p:animRot>
                                    <p:animRot by="-1500000">
                                      <p:cBhvr>
                                        <p:cTn id="27" dur="125" fill="hold">
                                          <p:stCondLst>
                                            <p:cond delay="250"/>
                                          </p:stCondLst>
                                        </p:cTn>
                                        <p:tgtEl>
                                          <p:spTgt spid="3">
                                            <p:txEl>
                                              <p:pRg st="5" end="5"/>
                                            </p:txEl>
                                          </p:spTgt>
                                        </p:tgtEl>
                                        <p:attrNameLst>
                                          <p:attrName>r</p:attrName>
                                        </p:attrNameLst>
                                      </p:cBhvr>
                                    </p:animRot>
                                    <p:animRot by="1500000">
                                      <p:cBhvr>
                                        <p:cTn id="28" dur="125" fill="hold">
                                          <p:stCondLst>
                                            <p:cond delay="375"/>
                                          </p:stCondLst>
                                        </p:cTn>
                                        <p:tgtEl>
                                          <p:spTgt spid="3">
                                            <p:txEl>
                                              <p:pRg st="5" end="5"/>
                                            </p:txEl>
                                          </p:spTgt>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Compute the needed relations</a:t>
            </a:r>
            <a:endParaRPr lang="zh-CN" altLang="en-US" dirty="0"/>
          </a:p>
        </p:txBody>
      </p:sp>
      <p:sp>
        <p:nvSpPr>
          <p:cNvPr id="3" name="内容占位符 2"/>
          <p:cNvSpPr>
            <a:spLocks noGrp="1"/>
          </p:cNvSpPr>
          <p:nvPr>
            <p:ph idx="1"/>
          </p:nvPr>
        </p:nvSpPr>
        <p:spPr>
          <a:xfrm>
            <a:off x="457200" y="1295400"/>
            <a:ext cx="8382000" cy="5257800"/>
          </a:xfrm>
        </p:spPr>
        <p:txBody>
          <a:bodyPr>
            <a:normAutofit fontScale="85000" lnSpcReduction="20000"/>
          </a:bodyPr>
          <a:lstStyle/>
          <a:p>
            <a:r>
              <a:rPr lang="en-US" sz="3200" b="1" dirty="0" smtClean="0"/>
              <a:t>Access</a:t>
            </a:r>
            <a:r>
              <a:rPr lang="en-US" dirty="0" smtClean="0"/>
              <a:t>(</a:t>
            </a:r>
            <a:r>
              <a:rPr lang="en-US" sz="2600" dirty="0" smtClean="0">
                <a:solidFill>
                  <a:srgbClr val="000099"/>
                </a:solidFill>
                <a:latin typeface="Arial" charset="0"/>
                <a:ea typeface="宋体" pitchFamily="2" charset="-122"/>
              </a:rPr>
              <a:t>P</a:t>
            </a:r>
            <a:r>
              <a:rPr lang="en-US" dirty="0" smtClean="0"/>
              <a:t> , </a:t>
            </a:r>
            <a:r>
              <a:rPr lang="en-US" sz="2600" dirty="0" smtClean="0">
                <a:solidFill>
                  <a:srgbClr val="000099"/>
                </a:solidFill>
                <a:latin typeface="Arial" charset="0"/>
                <a:ea typeface="宋体" pitchFamily="2" charset="-122"/>
              </a:rPr>
              <a:t>Q</a:t>
            </a:r>
            <a:r>
              <a:rPr lang="en-US" dirty="0" smtClean="0"/>
              <a:t>) </a:t>
            </a:r>
            <a:r>
              <a:rPr lang="en-US" b="1" dirty="0" smtClean="0"/>
              <a:t>:-</a:t>
            </a:r>
          </a:p>
          <a:p>
            <a:pPr>
              <a:buNone/>
            </a:pPr>
            <a:r>
              <a:rPr lang="en-US" dirty="0" smtClean="0"/>
              <a:t>	Object </a:t>
            </a:r>
            <a:r>
              <a:rPr lang="en-US" sz="2600" dirty="0" smtClean="0">
                <a:solidFill>
                  <a:srgbClr val="000099"/>
                </a:solidFill>
                <a:latin typeface="Arial" charset="0"/>
                <a:ea typeface="宋体" pitchFamily="2" charset="-122"/>
              </a:rPr>
              <a:t>P</a:t>
            </a:r>
            <a:r>
              <a:rPr lang="en-US" dirty="0" smtClean="0"/>
              <a:t> points-to </a:t>
            </a:r>
            <a:r>
              <a:rPr lang="en-US" sz="2600" dirty="0" smtClean="0">
                <a:solidFill>
                  <a:srgbClr val="000099"/>
                </a:solidFill>
                <a:latin typeface="Arial" charset="0"/>
                <a:ea typeface="宋体" pitchFamily="2" charset="-122"/>
              </a:rPr>
              <a:t>Q</a:t>
            </a:r>
            <a:r>
              <a:rPr lang="en-US" dirty="0" smtClean="0"/>
              <a:t> through whatever field.</a:t>
            </a:r>
          </a:p>
          <a:p>
            <a:endParaRPr lang="en-US" b="1" dirty="0" smtClean="0"/>
          </a:p>
          <a:p>
            <a:r>
              <a:rPr lang="en-US" b="1" dirty="0" smtClean="0"/>
              <a:t>Own</a:t>
            </a:r>
            <a:r>
              <a:rPr lang="en-US" dirty="0" smtClean="0"/>
              <a:t>(</a:t>
            </a:r>
            <a:r>
              <a:rPr lang="en-US" sz="2600" dirty="0" err="1" smtClean="0">
                <a:solidFill>
                  <a:srgbClr val="FF0000"/>
                </a:solidFill>
                <a:latin typeface="Arial" charset="0"/>
                <a:ea typeface="宋体" pitchFamily="2" charset="-122"/>
              </a:rPr>
              <a:t>Rgn</a:t>
            </a:r>
            <a:r>
              <a:rPr lang="en-US" dirty="0" smtClean="0"/>
              <a:t> , </a:t>
            </a:r>
            <a:r>
              <a:rPr lang="en-US" sz="2600" dirty="0" err="1" smtClean="0">
                <a:solidFill>
                  <a:srgbClr val="000099"/>
                </a:solidFill>
                <a:latin typeface="Arial" charset="0"/>
                <a:ea typeface="宋体" pitchFamily="2" charset="-122"/>
              </a:rPr>
              <a:t>Obj</a:t>
            </a:r>
            <a:r>
              <a:rPr lang="en-US" dirty="0" smtClean="0"/>
              <a:t>) </a:t>
            </a:r>
            <a:r>
              <a:rPr lang="en-US" b="1" dirty="0" smtClean="0"/>
              <a:t>:-</a:t>
            </a:r>
          </a:p>
          <a:p>
            <a:pPr>
              <a:buNone/>
            </a:pPr>
            <a:r>
              <a:rPr lang="en-US" dirty="0" smtClean="0"/>
              <a:t>	</a:t>
            </a:r>
            <a:r>
              <a:rPr lang="en-US" dirty="0" err="1" smtClean="0"/>
              <a:t>region_alloc</a:t>
            </a:r>
            <a:r>
              <a:rPr lang="en-US" dirty="0" smtClean="0"/>
              <a:t>(</a:t>
            </a:r>
            <a:r>
              <a:rPr lang="en-US" dirty="0" smtClean="0">
                <a:solidFill>
                  <a:schemeClr val="accent1"/>
                </a:solidFill>
              </a:rPr>
              <a:t>r</a:t>
            </a:r>
            <a:r>
              <a:rPr lang="en-US" dirty="0" smtClean="0"/>
              <a:t>) called, return value assigned to </a:t>
            </a:r>
            <a:r>
              <a:rPr lang="en-US" dirty="0" smtClean="0">
                <a:solidFill>
                  <a:schemeClr val="accent1"/>
                </a:solidFill>
              </a:rPr>
              <a:t>v</a:t>
            </a:r>
            <a:r>
              <a:rPr lang="en-US" dirty="0" smtClean="0"/>
              <a:t>,</a:t>
            </a:r>
          </a:p>
          <a:p>
            <a:pPr>
              <a:buNone/>
            </a:pPr>
            <a:r>
              <a:rPr lang="en-US" dirty="0" smtClean="0"/>
              <a:t>	</a:t>
            </a:r>
            <a:r>
              <a:rPr lang="en-US" dirty="0" smtClean="0">
                <a:solidFill>
                  <a:schemeClr val="accent1"/>
                </a:solidFill>
              </a:rPr>
              <a:t>r</a:t>
            </a:r>
            <a:r>
              <a:rPr lang="en-US" dirty="0" smtClean="0"/>
              <a:t> points-to </a:t>
            </a:r>
            <a:r>
              <a:rPr lang="en-US" dirty="0" err="1" smtClean="0">
                <a:solidFill>
                  <a:srgbClr val="FF0000"/>
                </a:solidFill>
              </a:rPr>
              <a:t>Rgn</a:t>
            </a:r>
            <a:r>
              <a:rPr lang="en-US" dirty="0" smtClean="0"/>
              <a:t>, </a:t>
            </a:r>
            <a:r>
              <a:rPr lang="en-US" dirty="0" smtClean="0">
                <a:solidFill>
                  <a:schemeClr val="accent1"/>
                </a:solidFill>
              </a:rPr>
              <a:t>v</a:t>
            </a:r>
            <a:r>
              <a:rPr lang="en-US" dirty="0" smtClean="0"/>
              <a:t> points-to </a:t>
            </a:r>
            <a:r>
              <a:rPr lang="en-US" dirty="0" smtClean="0">
                <a:solidFill>
                  <a:schemeClr val="tx2"/>
                </a:solidFill>
              </a:rPr>
              <a:t>Obj</a:t>
            </a:r>
            <a:r>
              <a:rPr lang="en-US" dirty="0" smtClean="0"/>
              <a:t>.</a:t>
            </a:r>
            <a:endParaRPr lang="en-US" dirty="0" smtClean="0">
              <a:solidFill>
                <a:schemeClr val="tx2"/>
              </a:solidFill>
            </a:endParaRPr>
          </a:p>
          <a:p>
            <a:endParaRPr lang="en-US" b="1" dirty="0" smtClean="0"/>
          </a:p>
          <a:p>
            <a:r>
              <a:rPr lang="en-US" b="1" dirty="0" err="1" smtClean="0"/>
              <a:t>Subregion</a:t>
            </a:r>
            <a:r>
              <a:rPr lang="en-US" dirty="0" smtClean="0"/>
              <a:t>(</a:t>
            </a:r>
            <a:r>
              <a:rPr lang="en-US" sz="2600" dirty="0" smtClean="0">
                <a:solidFill>
                  <a:srgbClr val="FF0000"/>
                </a:solidFill>
                <a:latin typeface="Arial" charset="0"/>
                <a:ea typeface="宋体" pitchFamily="2" charset="-122"/>
              </a:rPr>
              <a:t>Sub</a:t>
            </a:r>
            <a:r>
              <a:rPr lang="en-US" dirty="0" smtClean="0"/>
              <a:t> , </a:t>
            </a:r>
            <a:r>
              <a:rPr lang="en-US" sz="2600" dirty="0" smtClean="0">
                <a:solidFill>
                  <a:srgbClr val="FF0000"/>
                </a:solidFill>
                <a:latin typeface="Arial" charset="0"/>
                <a:ea typeface="宋体" pitchFamily="2" charset="-122"/>
              </a:rPr>
              <a:t>Parent</a:t>
            </a:r>
            <a:r>
              <a:rPr lang="en-US" dirty="0" smtClean="0"/>
              <a:t>) </a:t>
            </a:r>
            <a:r>
              <a:rPr lang="en-US" b="1" dirty="0" smtClean="0"/>
              <a:t>:-</a:t>
            </a:r>
          </a:p>
          <a:p>
            <a:pPr>
              <a:buNone/>
            </a:pPr>
            <a:r>
              <a:rPr lang="en-US" dirty="0" smtClean="0"/>
              <a:t>	</a:t>
            </a:r>
            <a:r>
              <a:rPr lang="en-US" dirty="0" err="1" smtClean="0"/>
              <a:t>region_create</a:t>
            </a:r>
            <a:r>
              <a:rPr lang="en-US" dirty="0" smtClean="0"/>
              <a:t>(</a:t>
            </a:r>
            <a:r>
              <a:rPr lang="en-US" dirty="0" smtClean="0">
                <a:solidFill>
                  <a:schemeClr val="accent1"/>
                </a:solidFill>
              </a:rPr>
              <a:t>u</a:t>
            </a:r>
            <a:r>
              <a:rPr lang="en-US" dirty="0" smtClean="0"/>
              <a:t>) called, return value assigned to </a:t>
            </a:r>
            <a:r>
              <a:rPr lang="en-US" dirty="0" smtClean="0">
                <a:solidFill>
                  <a:schemeClr val="accent1"/>
                </a:solidFill>
              </a:rPr>
              <a:t>v</a:t>
            </a:r>
            <a:r>
              <a:rPr lang="en-US" dirty="0" smtClean="0"/>
              <a:t>,</a:t>
            </a:r>
          </a:p>
          <a:p>
            <a:pPr>
              <a:buNone/>
            </a:pPr>
            <a:r>
              <a:rPr lang="en-US" dirty="0" smtClean="0"/>
              <a:t>	</a:t>
            </a:r>
            <a:r>
              <a:rPr lang="en-US" dirty="0" smtClean="0">
                <a:solidFill>
                  <a:schemeClr val="accent1"/>
                </a:solidFill>
              </a:rPr>
              <a:t>v</a:t>
            </a:r>
            <a:r>
              <a:rPr lang="en-US" dirty="0" smtClean="0"/>
              <a:t> points-to </a:t>
            </a:r>
            <a:r>
              <a:rPr lang="en-US" sz="2600" dirty="0" smtClean="0">
                <a:solidFill>
                  <a:srgbClr val="FF0000"/>
                </a:solidFill>
                <a:latin typeface="Arial" charset="0"/>
                <a:ea typeface="宋体" pitchFamily="2" charset="-122"/>
              </a:rPr>
              <a:t>Sub</a:t>
            </a:r>
            <a:r>
              <a:rPr lang="en-US" dirty="0" smtClean="0"/>
              <a:t>, </a:t>
            </a:r>
            <a:r>
              <a:rPr lang="en-US" dirty="0" smtClean="0">
                <a:solidFill>
                  <a:schemeClr val="accent1"/>
                </a:solidFill>
              </a:rPr>
              <a:t>u</a:t>
            </a:r>
            <a:r>
              <a:rPr lang="en-US" dirty="0" smtClean="0"/>
              <a:t> points-to </a:t>
            </a:r>
            <a:r>
              <a:rPr lang="en-US" sz="2600" dirty="0" smtClean="0">
                <a:solidFill>
                  <a:srgbClr val="FF0000"/>
                </a:solidFill>
                <a:latin typeface="Arial" charset="0"/>
                <a:ea typeface="宋体" pitchFamily="2" charset="-122"/>
              </a:rPr>
              <a:t>Parent</a:t>
            </a:r>
            <a:r>
              <a:rPr lang="en-US" dirty="0" smtClean="0"/>
              <a:t>.</a:t>
            </a:r>
          </a:p>
          <a:p>
            <a:pPr>
              <a:buNone/>
            </a:pPr>
            <a:endParaRPr lang="en-US" sz="2200" b="1" dirty="0" smtClean="0">
              <a:latin typeface="+mj-lt"/>
            </a:endParaRPr>
          </a:p>
          <a:p>
            <a:pPr lvl="1">
              <a:buNone/>
            </a:pPr>
            <a:r>
              <a:rPr lang="en-US" sz="2200" b="1" dirty="0" smtClean="0">
                <a:latin typeface="+mj-lt"/>
              </a:rPr>
              <a:t>Descendant</a:t>
            </a:r>
            <a:r>
              <a:rPr lang="en-US" sz="2200" dirty="0" smtClean="0">
                <a:latin typeface="+mj-lt"/>
              </a:rPr>
              <a:t>(</a:t>
            </a:r>
            <a:r>
              <a:rPr lang="en-US" sz="2200" dirty="0" smtClean="0">
                <a:solidFill>
                  <a:srgbClr val="FF0000"/>
                </a:solidFill>
                <a:latin typeface="+mj-lt"/>
                <a:ea typeface="宋体" pitchFamily="2" charset="-122"/>
              </a:rPr>
              <a:t>Des</a:t>
            </a:r>
            <a:r>
              <a:rPr lang="en-US" sz="2200" dirty="0" smtClean="0">
                <a:latin typeface="+mj-lt"/>
              </a:rPr>
              <a:t> , </a:t>
            </a:r>
            <a:r>
              <a:rPr lang="en-US" sz="2200" dirty="0" err="1" smtClean="0">
                <a:solidFill>
                  <a:srgbClr val="FF0000"/>
                </a:solidFill>
                <a:latin typeface="+mj-lt"/>
                <a:ea typeface="宋体" pitchFamily="2" charset="-122"/>
              </a:rPr>
              <a:t>Ans</a:t>
            </a:r>
            <a:r>
              <a:rPr lang="en-US" sz="2200" dirty="0" smtClean="0">
                <a:latin typeface="+mj-lt"/>
              </a:rPr>
              <a:t>) </a:t>
            </a:r>
            <a:r>
              <a:rPr lang="en-US" sz="2200" b="1" dirty="0" smtClean="0">
                <a:latin typeface="+mj-lt"/>
              </a:rPr>
              <a:t>:- </a:t>
            </a:r>
            <a:r>
              <a:rPr lang="en-US" sz="2200" dirty="0" smtClean="0">
                <a:solidFill>
                  <a:srgbClr val="FF0000"/>
                </a:solidFill>
                <a:latin typeface="+mj-lt"/>
                <a:ea typeface="宋体" pitchFamily="2" charset="-122"/>
              </a:rPr>
              <a:t>Des</a:t>
            </a:r>
            <a:r>
              <a:rPr lang="en-US" sz="2200" dirty="0" smtClean="0">
                <a:latin typeface="+mj-lt"/>
                <a:ea typeface="宋体" pitchFamily="2" charset="-122"/>
              </a:rPr>
              <a:t>=</a:t>
            </a:r>
            <a:r>
              <a:rPr lang="en-US" sz="2200" dirty="0" err="1" smtClean="0">
                <a:solidFill>
                  <a:srgbClr val="FF0000"/>
                </a:solidFill>
                <a:latin typeface="+mj-lt"/>
                <a:ea typeface="宋体" pitchFamily="2" charset="-122"/>
              </a:rPr>
              <a:t>Ans</a:t>
            </a:r>
            <a:r>
              <a:rPr lang="en-US" sz="2200" dirty="0" smtClean="0">
                <a:solidFill>
                  <a:srgbClr val="FF0000"/>
                </a:solidFill>
                <a:latin typeface="+mj-lt"/>
                <a:ea typeface="宋体" pitchFamily="2" charset="-122"/>
              </a:rPr>
              <a:t> , </a:t>
            </a:r>
            <a:r>
              <a:rPr lang="en-US" sz="2200" b="1" dirty="0" err="1" smtClean="0">
                <a:latin typeface="+mj-lt"/>
                <a:ea typeface="宋体" pitchFamily="2" charset="-122"/>
              </a:rPr>
              <a:t>NewRegion</a:t>
            </a:r>
            <a:r>
              <a:rPr lang="en-US" sz="2200" dirty="0" smtClean="0">
                <a:latin typeface="+mj-lt"/>
                <a:ea typeface="宋体" pitchFamily="2" charset="-122"/>
              </a:rPr>
              <a:t>(</a:t>
            </a:r>
            <a:r>
              <a:rPr lang="en-US" sz="2200" dirty="0" smtClean="0">
                <a:solidFill>
                  <a:srgbClr val="FF0000"/>
                </a:solidFill>
                <a:latin typeface="+mj-lt"/>
                <a:ea typeface="宋体" pitchFamily="2" charset="-122"/>
              </a:rPr>
              <a:t>Des</a:t>
            </a:r>
            <a:r>
              <a:rPr lang="en-US" sz="2200" dirty="0" smtClean="0">
                <a:latin typeface="+mj-lt"/>
                <a:ea typeface="宋体" pitchFamily="2" charset="-122"/>
              </a:rPr>
              <a:t>), </a:t>
            </a:r>
            <a:r>
              <a:rPr lang="en-US" sz="2200" b="1" dirty="0" err="1" smtClean="0">
                <a:latin typeface="+mj-lt"/>
                <a:ea typeface="宋体" pitchFamily="2" charset="-122"/>
              </a:rPr>
              <a:t>NewRegion</a:t>
            </a:r>
            <a:r>
              <a:rPr lang="en-US" sz="2200" dirty="0" smtClean="0">
                <a:latin typeface="+mj-lt"/>
                <a:ea typeface="宋体" pitchFamily="2" charset="-122"/>
              </a:rPr>
              <a:t>(</a:t>
            </a:r>
            <a:r>
              <a:rPr lang="en-US" sz="2200" dirty="0" err="1" smtClean="0">
                <a:solidFill>
                  <a:srgbClr val="FF0000"/>
                </a:solidFill>
                <a:latin typeface="+mj-lt"/>
                <a:ea typeface="宋体" pitchFamily="2" charset="-122"/>
              </a:rPr>
              <a:t>Ans</a:t>
            </a:r>
            <a:r>
              <a:rPr lang="en-US" sz="2200" dirty="0" smtClean="0">
                <a:latin typeface="+mj-lt"/>
                <a:ea typeface="宋体" pitchFamily="2" charset="-122"/>
              </a:rPr>
              <a:t>).</a:t>
            </a:r>
          </a:p>
          <a:p>
            <a:pPr lvl="1">
              <a:buNone/>
            </a:pPr>
            <a:r>
              <a:rPr lang="en-US" sz="2200" b="1" dirty="0" smtClean="0">
                <a:latin typeface="+mj-lt"/>
              </a:rPr>
              <a:t>Descendant</a:t>
            </a:r>
            <a:r>
              <a:rPr lang="en-US" sz="2200" dirty="0" smtClean="0">
                <a:latin typeface="+mj-lt"/>
              </a:rPr>
              <a:t>(</a:t>
            </a:r>
            <a:r>
              <a:rPr lang="en-US" sz="2200" dirty="0" smtClean="0">
                <a:solidFill>
                  <a:srgbClr val="FF0000"/>
                </a:solidFill>
                <a:latin typeface="+mj-lt"/>
                <a:ea typeface="宋体" pitchFamily="2" charset="-122"/>
              </a:rPr>
              <a:t>Des</a:t>
            </a:r>
            <a:r>
              <a:rPr lang="en-US" sz="2200" dirty="0" smtClean="0">
                <a:latin typeface="+mj-lt"/>
              </a:rPr>
              <a:t> , </a:t>
            </a:r>
            <a:r>
              <a:rPr lang="en-US" sz="2200" dirty="0" err="1" smtClean="0">
                <a:solidFill>
                  <a:srgbClr val="FF0000"/>
                </a:solidFill>
                <a:latin typeface="+mj-lt"/>
                <a:ea typeface="宋体" pitchFamily="2" charset="-122"/>
              </a:rPr>
              <a:t>Ans</a:t>
            </a:r>
            <a:r>
              <a:rPr lang="en-US" sz="2200" dirty="0" smtClean="0">
                <a:latin typeface="+mj-lt"/>
              </a:rPr>
              <a:t>) </a:t>
            </a:r>
            <a:r>
              <a:rPr lang="en-US" sz="2200" b="1" dirty="0" smtClean="0">
                <a:latin typeface="+mj-lt"/>
              </a:rPr>
              <a:t>:- Descendant</a:t>
            </a:r>
            <a:r>
              <a:rPr lang="en-US" sz="2200" dirty="0" smtClean="0">
                <a:latin typeface="+mj-lt"/>
              </a:rPr>
              <a:t>(</a:t>
            </a:r>
            <a:r>
              <a:rPr lang="en-US" sz="2200" dirty="0" smtClean="0">
                <a:solidFill>
                  <a:srgbClr val="FF0000"/>
                </a:solidFill>
                <a:latin typeface="+mj-lt"/>
                <a:ea typeface="宋体" pitchFamily="2" charset="-122"/>
              </a:rPr>
              <a:t>Des</a:t>
            </a:r>
            <a:r>
              <a:rPr lang="en-US" sz="2200" dirty="0" smtClean="0">
                <a:latin typeface="+mj-lt"/>
              </a:rPr>
              <a:t> , </a:t>
            </a:r>
            <a:r>
              <a:rPr lang="en-US" sz="2200" dirty="0" smtClean="0">
                <a:solidFill>
                  <a:srgbClr val="FF0000"/>
                </a:solidFill>
                <a:latin typeface="+mj-lt"/>
                <a:ea typeface="宋体" pitchFamily="2" charset="-122"/>
              </a:rPr>
              <a:t>r</a:t>
            </a:r>
            <a:r>
              <a:rPr lang="en-US" sz="2200" dirty="0" smtClean="0">
                <a:latin typeface="+mj-lt"/>
              </a:rPr>
              <a:t>), </a:t>
            </a:r>
            <a:r>
              <a:rPr lang="en-US" sz="2200" dirty="0" err="1" smtClean="0">
                <a:latin typeface="+mj-lt"/>
              </a:rPr>
              <a:t>Subregion</a:t>
            </a:r>
            <a:r>
              <a:rPr lang="en-US" sz="2200" dirty="0" smtClean="0">
                <a:latin typeface="+mj-lt"/>
              </a:rPr>
              <a:t>(</a:t>
            </a:r>
            <a:r>
              <a:rPr lang="en-US" sz="2200" dirty="0" smtClean="0">
                <a:solidFill>
                  <a:srgbClr val="FF0000"/>
                </a:solidFill>
                <a:latin typeface="+mj-lt"/>
                <a:ea typeface="宋体" pitchFamily="2" charset="-122"/>
              </a:rPr>
              <a:t>r</a:t>
            </a:r>
            <a:r>
              <a:rPr lang="en-US" sz="2200" dirty="0" smtClean="0">
                <a:latin typeface="+mj-lt"/>
              </a:rPr>
              <a:t>, </a:t>
            </a:r>
            <a:r>
              <a:rPr lang="en-US" sz="2200" dirty="0" err="1" smtClean="0">
                <a:solidFill>
                  <a:srgbClr val="FF0000"/>
                </a:solidFill>
                <a:latin typeface="+mj-lt"/>
                <a:ea typeface="宋体" pitchFamily="2" charset="-122"/>
              </a:rPr>
              <a:t>Ans</a:t>
            </a:r>
            <a:r>
              <a:rPr lang="en-US" sz="2200" dirty="0" smtClean="0">
                <a:latin typeface="+mj-lt"/>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Framework</a:t>
            </a:r>
            <a:endParaRPr lang="en-US" dirty="0"/>
          </a:p>
        </p:txBody>
      </p:sp>
      <p:sp>
        <p:nvSpPr>
          <p:cNvPr id="10" name="Cloud 9"/>
          <p:cNvSpPr/>
          <p:nvPr/>
        </p:nvSpPr>
        <p:spPr>
          <a:xfrm>
            <a:off x="0" y="1463040"/>
            <a:ext cx="1524000" cy="1034142"/>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Source Code</a:t>
            </a:r>
            <a:endParaRPr lang="en-US" dirty="0"/>
          </a:p>
        </p:txBody>
      </p:sp>
      <p:sp>
        <p:nvSpPr>
          <p:cNvPr id="57" name="Cloud 56"/>
          <p:cNvSpPr/>
          <p:nvPr/>
        </p:nvSpPr>
        <p:spPr>
          <a:xfrm>
            <a:off x="533400" y="3352800"/>
            <a:ext cx="2133600" cy="1371600"/>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Context-sensitive program info</a:t>
            </a:r>
            <a:endParaRPr lang="en-US" dirty="0"/>
          </a:p>
        </p:txBody>
      </p:sp>
      <p:cxnSp>
        <p:nvCxnSpPr>
          <p:cNvPr id="58" name="Shape 57"/>
          <p:cNvCxnSpPr>
            <a:stCxn id="32" idx="3"/>
            <a:endCxn id="57" idx="2"/>
          </p:cNvCxnSpPr>
          <p:nvPr/>
        </p:nvCxnSpPr>
        <p:spPr>
          <a:xfrm flipH="1">
            <a:off x="540018" y="1981200"/>
            <a:ext cx="7689582" cy="2057400"/>
          </a:xfrm>
          <a:prstGeom prst="bentConnector5">
            <a:avLst>
              <a:gd name="adj1" fmla="val -2973"/>
              <a:gd name="adj2" fmla="val 44444"/>
              <a:gd name="adj3" fmla="val 102973"/>
            </a:avLst>
          </a:prstGeom>
          <a:ln>
            <a:tailEnd type="arrow"/>
          </a:ln>
        </p:spPr>
        <p:style>
          <a:lnRef idx="1">
            <a:schemeClr val="accent1"/>
          </a:lnRef>
          <a:fillRef idx="0">
            <a:schemeClr val="accent1"/>
          </a:fillRef>
          <a:effectRef idx="0">
            <a:schemeClr val="accent1"/>
          </a:effectRef>
          <a:fontRef idx="minor">
            <a:schemeClr val="tx1"/>
          </a:fontRef>
        </p:style>
      </p:cxnSp>
      <p:sp>
        <p:nvSpPr>
          <p:cNvPr id="64" name="Rectangle 63"/>
          <p:cNvSpPr/>
          <p:nvPr/>
        </p:nvSpPr>
        <p:spPr>
          <a:xfrm>
            <a:off x="838200" y="5486400"/>
            <a:ext cx="14478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Correlation Analysis</a:t>
            </a:r>
          </a:p>
          <a:p>
            <a:pPr algn="ctr"/>
            <a:r>
              <a:rPr lang="en-US" dirty="0" smtClean="0"/>
              <a:t>(</a:t>
            </a:r>
            <a:r>
              <a:rPr lang="en-US" dirty="0" err="1" smtClean="0"/>
              <a:t>datalog</a:t>
            </a:r>
            <a:r>
              <a:rPr lang="en-US" dirty="0" smtClean="0"/>
              <a:t>)</a:t>
            </a:r>
          </a:p>
        </p:txBody>
      </p:sp>
      <p:grpSp>
        <p:nvGrpSpPr>
          <p:cNvPr id="3" name="组合 107"/>
          <p:cNvGrpSpPr/>
          <p:nvPr/>
        </p:nvGrpSpPr>
        <p:grpSpPr>
          <a:xfrm>
            <a:off x="1522730" y="1417320"/>
            <a:ext cx="4801870" cy="1112520"/>
            <a:chOff x="1522730" y="1417320"/>
            <a:chExt cx="4801870" cy="1112520"/>
          </a:xfrm>
        </p:grpSpPr>
        <p:sp>
          <p:nvSpPr>
            <p:cNvPr id="8" name="Rectangle 7"/>
            <p:cNvSpPr/>
            <p:nvPr/>
          </p:nvSpPr>
          <p:spPr>
            <a:xfrm>
              <a:off x="1828800" y="1676400"/>
              <a:ext cx="1828800" cy="6096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Compiler plug-in (Phoenix in VC)</a:t>
              </a:r>
              <a:endParaRPr lang="en-US" dirty="0"/>
            </a:p>
          </p:txBody>
        </p:sp>
        <p:cxnSp>
          <p:nvCxnSpPr>
            <p:cNvPr id="9" name="Straight Arrow Connector 8"/>
            <p:cNvCxnSpPr>
              <a:stCxn id="10" idx="0"/>
              <a:endCxn id="8" idx="1"/>
            </p:cNvCxnSpPr>
            <p:nvPr/>
          </p:nvCxnSpPr>
          <p:spPr>
            <a:xfrm>
              <a:off x="1522730" y="1980111"/>
              <a:ext cx="306070" cy="108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Cloud 12"/>
            <p:cNvSpPr/>
            <p:nvPr/>
          </p:nvSpPr>
          <p:spPr>
            <a:xfrm>
              <a:off x="4038600" y="1417320"/>
              <a:ext cx="2286000" cy="1112520"/>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program info</a:t>
              </a:r>
            </a:p>
            <a:p>
              <a:pPr algn="ctr"/>
              <a:r>
                <a:rPr lang="en-US" dirty="0" smtClean="0"/>
                <a:t>into DB tables</a:t>
              </a:r>
              <a:endParaRPr lang="en-US" dirty="0"/>
            </a:p>
          </p:txBody>
        </p:sp>
        <p:cxnSp>
          <p:nvCxnSpPr>
            <p:cNvPr id="100" name="Straight Arrow Connector 99"/>
            <p:cNvCxnSpPr>
              <a:stCxn id="8" idx="3"/>
              <a:endCxn id="13" idx="2"/>
            </p:cNvCxnSpPr>
            <p:nvPr/>
          </p:nvCxnSpPr>
          <p:spPr>
            <a:xfrm flipV="1">
              <a:off x="3657600" y="1973580"/>
              <a:ext cx="388091"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4" name="组合 108"/>
          <p:cNvGrpSpPr/>
          <p:nvPr/>
        </p:nvGrpSpPr>
        <p:grpSpPr>
          <a:xfrm>
            <a:off x="6322695" y="1524000"/>
            <a:ext cx="1906905" cy="914400"/>
            <a:chOff x="6322695" y="1524000"/>
            <a:chExt cx="1906905" cy="914400"/>
          </a:xfrm>
        </p:grpSpPr>
        <p:sp>
          <p:nvSpPr>
            <p:cNvPr id="32" name="Rectangle 80"/>
            <p:cNvSpPr/>
            <p:nvPr/>
          </p:nvSpPr>
          <p:spPr>
            <a:xfrm>
              <a:off x="7071360" y="1524000"/>
              <a:ext cx="115824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Context</a:t>
              </a:r>
            </a:p>
            <a:p>
              <a:pPr algn="ctr"/>
              <a:r>
                <a:rPr lang="en-US" dirty="0" smtClean="0"/>
                <a:t>Clone</a:t>
              </a:r>
            </a:p>
          </p:txBody>
        </p:sp>
        <p:cxnSp>
          <p:nvCxnSpPr>
            <p:cNvPr id="34" name="Straight Arrow Connector 99"/>
            <p:cNvCxnSpPr>
              <a:stCxn id="13" idx="0"/>
              <a:endCxn id="32" idx="1"/>
            </p:cNvCxnSpPr>
            <p:nvPr/>
          </p:nvCxnSpPr>
          <p:spPr>
            <a:xfrm>
              <a:off x="6322695" y="1973580"/>
              <a:ext cx="748665"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5" name="组合 109"/>
          <p:cNvGrpSpPr/>
          <p:nvPr/>
        </p:nvGrpSpPr>
        <p:grpSpPr>
          <a:xfrm>
            <a:off x="2665222" y="3352800"/>
            <a:ext cx="5259578" cy="1371600"/>
            <a:chOff x="2665222" y="3352800"/>
            <a:chExt cx="5259578" cy="1371600"/>
          </a:xfrm>
        </p:grpSpPr>
        <p:sp>
          <p:nvSpPr>
            <p:cNvPr id="81" name="Rectangle 80"/>
            <p:cNvSpPr/>
            <p:nvPr/>
          </p:nvSpPr>
          <p:spPr>
            <a:xfrm>
              <a:off x="3505200" y="3474720"/>
              <a:ext cx="14478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Relation Computation (</a:t>
              </a:r>
              <a:r>
                <a:rPr lang="en-US" dirty="0" err="1" smtClean="0"/>
                <a:t>datalog</a:t>
              </a:r>
              <a:r>
                <a:rPr lang="en-US" dirty="0" smtClean="0"/>
                <a:t>)</a:t>
              </a:r>
            </a:p>
          </p:txBody>
        </p:sp>
        <p:cxnSp>
          <p:nvCxnSpPr>
            <p:cNvPr id="103" name="Straight Arrow Connector 102"/>
            <p:cNvCxnSpPr>
              <a:stCxn id="57" idx="0"/>
              <a:endCxn id="81" idx="1"/>
            </p:cNvCxnSpPr>
            <p:nvPr/>
          </p:nvCxnSpPr>
          <p:spPr>
            <a:xfrm>
              <a:off x="2665222" y="4038600"/>
              <a:ext cx="839978"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8" name="Cloud 56"/>
            <p:cNvSpPr/>
            <p:nvPr/>
          </p:nvSpPr>
          <p:spPr>
            <a:xfrm>
              <a:off x="5791200" y="3352800"/>
              <a:ext cx="2133600" cy="1371600"/>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Ownership</a:t>
              </a:r>
            </a:p>
            <a:p>
              <a:pPr algn="ctr"/>
              <a:r>
                <a:rPr lang="en-US" dirty="0" err="1" smtClean="0"/>
                <a:t>Subregion</a:t>
              </a:r>
              <a:endParaRPr lang="en-US" dirty="0" smtClean="0"/>
            </a:p>
            <a:p>
              <a:pPr algn="ctr"/>
              <a:r>
                <a:rPr lang="en-US" dirty="0" smtClean="0"/>
                <a:t>Access relations</a:t>
              </a:r>
              <a:endParaRPr lang="en-US" dirty="0"/>
            </a:p>
          </p:txBody>
        </p:sp>
        <p:cxnSp>
          <p:nvCxnSpPr>
            <p:cNvPr id="73" name="Straight Arrow Connector 102"/>
            <p:cNvCxnSpPr>
              <a:stCxn id="81" idx="3"/>
              <a:endCxn id="68" idx="2"/>
            </p:cNvCxnSpPr>
            <p:nvPr/>
          </p:nvCxnSpPr>
          <p:spPr>
            <a:xfrm flipV="1">
              <a:off x="4953000" y="4038600"/>
              <a:ext cx="844818"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cxnSp>
        <p:nvCxnSpPr>
          <p:cNvPr id="79" name="Shape 57"/>
          <p:cNvCxnSpPr>
            <a:stCxn id="68" idx="0"/>
            <a:endCxn id="64" idx="1"/>
          </p:cNvCxnSpPr>
          <p:nvPr/>
        </p:nvCxnSpPr>
        <p:spPr>
          <a:xfrm flipH="1">
            <a:off x="838200" y="4038600"/>
            <a:ext cx="7084822" cy="2019300"/>
          </a:xfrm>
          <a:prstGeom prst="bentConnector5">
            <a:avLst>
              <a:gd name="adj1" fmla="val -3227"/>
              <a:gd name="adj2" fmla="val 52830"/>
              <a:gd name="adj3" fmla="val 103227"/>
            </a:avLst>
          </a:prstGeom>
          <a:ln>
            <a:tailEnd type="arrow"/>
          </a:ln>
        </p:spPr>
        <p:style>
          <a:lnRef idx="1">
            <a:schemeClr val="accent1"/>
          </a:lnRef>
          <a:fillRef idx="0">
            <a:schemeClr val="accent1"/>
          </a:fillRef>
          <a:effectRef idx="0">
            <a:schemeClr val="accent1"/>
          </a:effectRef>
          <a:fontRef idx="minor">
            <a:schemeClr val="tx1"/>
          </a:fontRef>
        </p:style>
      </p:cxnSp>
      <p:grpSp>
        <p:nvGrpSpPr>
          <p:cNvPr id="6" name="组合 110"/>
          <p:cNvGrpSpPr/>
          <p:nvPr/>
        </p:nvGrpSpPr>
        <p:grpSpPr>
          <a:xfrm>
            <a:off x="2286000" y="5486400"/>
            <a:ext cx="5257800" cy="1143000"/>
            <a:chOff x="2286000" y="5486400"/>
            <a:chExt cx="5257800" cy="1143000"/>
          </a:xfrm>
        </p:grpSpPr>
        <p:sp>
          <p:nvSpPr>
            <p:cNvPr id="70" name="Cloud 69"/>
            <p:cNvSpPr/>
            <p:nvPr/>
          </p:nvSpPr>
          <p:spPr>
            <a:xfrm>
              <a:off x="5945122" y="5486400"/>
              <a:ext cx="1598678" cy="1143000"/>
            </a:xfrm>
            <a:prstGeom prst="cloud">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Dangling pointer Report</a:t>
              </a:r>
            </a:p>
          </p:txBody>
        </p:sp>
        <p:cxnSp>
          <p:nvCxnSpPr>
            <p:cNvPr id="71" name="Straight Arrow Connector 70"/>
            <p:cNvCxnSpPr>
              <a:stCxn id="64" idx="3"/>
              <a:endCxn id="87" idx="1"/>
            </p:cNvCxnSpPr>
            <p:nvPr/>
          </p:nvCxnSpPr>
          <p:spPr>
            <a:xfrm flipV="1">
              <a:off x="2286000" y="6050280"/>
              <a:ext cx="1066800"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7" name="Rectangle 7"/>
            <p:cNvSpPr/>
            <p:nvPr/>
          </p:nvSpPr>
          <p:spPr>
            <a:xfrm>
              <a:off x="3352800" y="5745480"/>
              <a:ext cx="1676400" cy="6096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Post processing</a:t>
              </a:r>
              <a:endParaRPr lang="en-US" dirty="0"/>
            </a:p>
          </p:txBody>
        </p:sp>
        <p:cxnSp>
          <p:nvCxnSpPr>
            <p:cNvPr id="90" name="Straight Arrow Connector 70"/>
            <p:cNvCxnSpPr>
              <a:stCxn id="87" idx="3"/>
              <a:endCxn id="70" idx="2"/>
            </p:cNvCxnSpPr>
            <p:nvPr/>
          </p:nvCxnSpPr>
          <p:spPr>
            <a:xfrm>
              <a:off x="5029200" y="6050280"/>
              <a:ext cx="920881"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95" name="矩形 94"/>
          <p:cNvSpPr/>
          <p:nvPr/>
        </p:nvSpPr>
        <p:spPr>
          <a:xfrm>
            <a:off x="3886200" y="1295400"/>
            <a:ext cx="2590800" cy="1371600"/>
          </a:xfrm>
          <a:prstGeom prst="rect">
            <a:avLst/>
          </a:prstGeom>
          <a:noFill/>
          <a:ln>
            <a:solidFill>
              <a:schemeClr val="accent2">
                <a:alpha val="7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矩形 104"/>
          <p:cNvSpPr/>
          <p:nvPr/>
        </p:nvSpPr>
        <p:spPr>
          <a:xfrm>
            <a:off x="6858000" y="1295400"/>
            <a:ext cx="1600200" cy="1371600"/>
          </a:xfrm>
          <a:prstGeom prst="rect">
            <a:avLst/>
          </a:prstGeom>
          <a:noFill/>
          <a:ln>
            <a:solidFill>
              <a:schemeClr val="accent2">
                <a:alpha val="7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p:cNvSpPr/>
          <p:nvPr/>
        </p:nvSpPr>
        <p:spPr>
          <a:xfrm>
            <a:off x="3291840" y="3352800"/>
            <a:ext cx="1828800" cy="1371600"/>
          </a:xfrm>
          <a:prstGeom prst="rect">
            <a:avLst/>
          </a:prstGeom>
          <a:noFill/>
          <a:ln>
            <a:solidFill>
              <a:schemeClr val="accent2">
                <a:alpha val="7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矩形 106"/>
          <p:cNvSpPr/>
          <p:nvPr/>
        </p:nvSpPr>
        <p:spPr>
          <a:xfrm>
            <a:off x="670560" y="5273040"/>
            <a:ext cx="1828800" cy="1524000"/>
          </a:xfrm>
          <a:prstGeom prst="rect">
            <a:avLst/>
          </a:prstGeom>
          <a:noFill/>
          <a:ln>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ransition advTm="6753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07"/>
                                        </p:tgtEl>
                                      </p:cBhvr>
                                    </p:animEffect>
                                    <p:animScale>
                                      <p:cBhvr>
                                        <p:cTn id="7" dur="250" autoRev="1" fill="hold"/>
                                        <p:tgtEl>
                                          <p:spTgt spid="10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Detect unsafe usage</a:t>
            </a:r>
            <a:endParaRPr lang="en-US" dirty="0"/>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smtClean="0"/>
              <a:t>Rule for detecting dangling pointer:</a:t>
            </a:r>
          </a:p>
          <a:p>
            <a:pPr>
              <a:buNone/>
            </a:pPr>
            <a:r>
              <a:rPr lang="en-US" dirty="0" smtClean="0"/>
              <a:t>	</a:t>
            </a:r>
            <a:r>
              <a:rPr lang="en-US" sz="2600" dirty="0" smtClean="0">
                <a:solidFill>
                  <a:srgbClr val="000099"/>
                </a:solidFill>
                <a:latin typeface="Arial" charset="0"/>
                <a:ea typeface="宋体" pitchFamily="2" charset="-122"/>
              </a:rPr>
              <a:t>P</a:t>
            </a:r>
            <a:r>
              <a:rPr lang="en-US" dirty="0" smtClean="0"/>
              <a:t> </a:t>
            </a:r>
            <a:r>
              <a:rPr lang="en-US" b="1" dirty="0" smtClean="0"/>
              <a:t>access</a:t>
            </a:r>
            <a:r>
              <a:rPr lang="en-US" dirty="0" smtClean="0"/>
              <a:t> </a:t>
            </a:r>
            <a:r>
              <a:rPr lang="en-US" sz="2600" dirty="0" smtClean="0">
                <a:solidFill>
                  <a:srgbClr val="000099"/>
                </a:solidFill>
                <a:latin typeface="Arial" charset="0"/>
                <a:ea typeface="宋体" pitchFamily="2" charset="-122"/>
              </a:rPr>
              <a:t>Q</a:t>
            </a:r>
            <a:r>
              <a:rPr lang="en-US" dirty="0" smtClean="0"/>
              <a:t>; </a:t>
            </a:r>
            <a:r>
              <a:rPr lang="en-US" dirty="0" smtClean="0">
                <a:solidFill>
                  <a:srgbClr val="FF0000"/>
                </a:solidFill>
              </a:rPr>
              <a:t>region1</a:t>
            </a:r>
            <a:r>
              <a:rPr lang="en-US" dirty="0" smtClean="0"/>
              <a:t> </a:t>
            </a:r>
            <a:r>
              <a:rPr lang="en-US" b="1" dirty="0" smtClean="0"/>
              <a:t>own</a:t>
            </a:r>
            <a:r>
              <a:rPr lang="en-US" dirty="0" smtClean="0"/>
              <a:t> </a:t>
            </a:r>
            <a:r>
              <a:rPr lang="en-US" sz="2600" dirty="0" smtClean="0">
                <a:solidFill>
                  <a:srgbClr val="000099"/>
                </a:solidFill>
                <a:latin typeface="Arial" charset="0"/>
                <a:ea typeface="宋体" pitchFamily="2" charset="-122"/>
              </a:rPr>
              <a:t>P</a:t>
            </a:r>
            <a:r>
              <a:rPr lang="en-US" dirty="0" smtClean="0"/>
              <a:t>; </a:t>
            </a:r>
            <a:r>
              <a:rPr lang="en-US" dirty="0" smtClean="0">
                <a:solidFill>
                  <a:srgbClr val="FF0000"/>
                </a:solidFill>
              </a:rPr>
              <a:t>region2</a:t>
            </a:r>
            <a:r>
              <a:rPr lang="en-US" dirty="0" smtClean="0"/>
              <a:t> </a:t>
            </a:r>
            <a:r>
              <a:rPr lang="en-US" b="1" dirty="0" smtClean="0"/>
              <a:t>own</a:t>
            </a:r>
            <a:r>
              <a:rPr lang="en-US" dirty="0" smtClean="0"/>
              <a:t> </a:t>
            </a:r>
            <a:r>
              <a:rPr lang="en-US" sz="2600" dirty="0" smtClean="0">
                <a:solidFill>
                  <a:srgbClr val="000099"/>
                </a:solidFill>
                <a:latin typeface="Arial" charset="0"/>
                <a:ea typeface="宋体" pitchFamily="2" charset="-122"/>
              </a:rPr>
              <a:t>Q</a:t>
            </a:r>
            <a:r>
              <a:rPr lang="en-US" dirty="0" smtClean="0"/>
              <a:t>;</a:t>
            </a:r>
          </a:p>
          <a:p>
            <a:pPr>
              <a:buNone/>
            </a:pPr>
            <a:r>
              <a:rPr lang="en-US" dirty="0" smtClean="0"/>
              <a:t>	</a:t>
            </a:r>
            <a:r>
              <a:rPr lang="en-US" b="1" dirty="0" smtClean="0"/>
              <a:t>not</a:t>
            </a:r>
            <a:r>
              <a:rPr lang="en-US" dirty="0" smtClean="0"/>
              <a:t> ( </a:t>
            </a:r>
            <a:r>
              <a:rPr lang="en-US" dirty="0" smtClean="0">
                <a:solidFill>
                  <a:srgbClr val="FF0000"/>
                </a:solidFill>
              </a:rPr>
              <a:t>region1</a:t>
            </a:r>
            <a:r>
              <a:rPr lang="en-US" dirty="0" smtClean="0"/>
              <a:t> is a </a:t>
            </a:r>
            <a:r>
              <a:rPr lang="en-US" b="1" dirty="0" smtClean="0"/>
              <a:t>descendant</a:t>
            </a:r>
            <a:r>
              <a:rPr lang="en-US" dirty="0" smtClean="0"/>
              <a:t> of </a:t>
            </a:r>
            <a:r>
              <a:rPr lang="en-US" dirty="0" smtClean="0">
                <a:solidFill>
                  <a:srgbClr val="FF0000"/>
                </a:solidFill>
              </a:rPr>
              <a:t>region2</a:t>
            </a:r>
            <a:r>
              <a:rPr lang="en-US" dirty="0" smtClean="0"/>
              <a:t> ).</a:t>
            </a:r>
          </a:p>
          <a:p>
            <a:pPr>
              <a:buNone/>
            </a:pPr>
            <a:r>
              <a:rPr lang="en-US" dirty="0" smtClean="0">
                <a:sym typeface="Wingdings" pitchFamily="2" charset="2"/>
              </a:rPr>
              <a:t> </a:t>
            </a:r>
            <a:r>
              <a:rPr lang="en-US" b="1" dirty="0" smtClean="0">
                <a:sym typeface="Wingdings" pitchFamily="2" charset="2"/>
              </a:rPr>
              <a:t>Warning</a:t>
            </a:r>
            <a:r>
              <a:rPr lang="en-US" dirty="0" smtClean="0">
                <a:sym typeface="Wingdings" pitchFamily="2" charset="2"/>
              </a:rPr>
              <a:t>(</a:t>
            </a:r>
            <a:r>
              <a:rPr lang="en-US" sz="2800" dirty="0" smtClean="0">
                <a:solidFill>
                  <a:srgbClr val="000099"/>
                </a:solidFill>
                <a:latin typeface="Arial" charset="0"/>
                <a:ea typeface="宋体" pitchFamily="2" charset="-122"/>
                <a:sym typeface="Wingdings" pitchFamily="2" charset="2"/>
              </a:rPr>
              <a:t>P</a:t>
            </a:r>
            <a:r>
              <a:rPr lang="en-US" dirty="0" smtClean="0">
                <a:sym typeface="Wingdings" pitchFamily="2" charset="2"/>
              </a:rPr>
              <a:t> , </a:t>
            </a:r>
            <a:r>
              <a:rPr lang="en-US" sz="2800" dirty="0" smtClean="0">
                <a:solidFill>
                  <a:srgbClr val="000099"/>
                </a:solidFill>
                <a:latin typeface="Arial" charset="0"/>
                <a:ea typeface="宋体" pitchFamily="2" charset="-122"/>
                <a:sym typeface="Wingdings" pitchFamily="2" charset="2"/>
              </a:rPr>
              <a:t>Q</a:t>
            </a:r>
            <a:r>
              <a:rPr lang="en-US" dirty="0" smtClean="0">
                <a:sym typeface="Wingdings" pitchFamily="2" charset="2"/>
              </a:rPr>
              <a:t>)</a:t>
            </a:r>
            <a:endParaRPr lang="en-US" dirty="0" smtClean="0"/>
          </a:p>
          <a:p>
            <a:pPr>
              <a:buNone/>
            </a:pPr>
            <a:endParaRPr lang="en-US" dirty="0" smtClean="0"/>
          </a:p>
          <a:p>
            <a:r>
              <a:rPr lang="en-US" dirty="0" smtClean="0"/>
              <a:t>Report </a:t>
            </a:r>
            <a:r>
              <a:rPr lang="en-US" b="1" dirty="0" smtClean="0"/>
              <a:t>Warning</a:t>
            </a:r>
            <a:r>
              <a:rPr lang="en-US" dirty="0" smtClean="0"/>
              <a:t>(</a:t>
            </a:r>
            <a:r>
              <a:rPr lang="en-US" sz="2600" dirty="0" smtClean="0">
                <a:solidFill>
                  <a:srgbClr val="000099"/>
                </a:solidFill>
                <a:latin typeface="Arial" charset="0"/>
                <a:ea typeface="宋体" pitchFamily="2" charset="-122"/>
              </a:rPr>
              <a:t>P </a:t>
            </a:r>
            <a:r>
              <a:rPr lang="en-US" dirty="0" smtClean="0"/>
              <a:t>, </a:t>
            </a:r>
            <a:r>
              <a:rPr lang="en-US" sz="2600" dirty="0" smtClean="0">
                <a:solidFill>
                  <a:srgbClr val="000099"/>
                </a:solidFill>
                <a:latin typeface="Arial" charset="0"/>
                <a:ea typeface="宋体" pitchFamily="2" charset="-122"/>
              </a:rPr>
              <a:t>Q</a:t>
            </a:r>
            <a:r>
              <a:rPr lang="en-US" dirty="0" smtClean="0"/>
              <a:t>) when there is some, or report that the correlation is consistent</a:t>
            </a:r>
          </a:p>
          <a:p>
            <a:r>
              <a:rPr lang="en-US" dirty="0" smtClean="0"/>
              <a:t>Heuristics to filter out very unlikely warnings, reduce the total warnings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Framework </a:t>
            </a:r>
            <a:endParaRPr lang="en-US" dirty="0"/>
          </a:p>
        </p:txBody>
      </p:sp>
      <p:sp>
        <p:nvSpPr>
          <p:cNvPr id="10" name="Cloud 9"/>
          <p:cNvSpPr/>
          <p:nvPr/>
        </p:nvSpPr>
        <p:spPr>
          <a:xfrm>
            <a:off x="0" y="1463040"/>
            <a:ext cx="1524000" cy="1034142"/>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Source Code</a:t>
            </a:r>
            <a:endParaRPr lang="en-US" dirty="0"/>
          </a:p>
        </p:txBody>
      </p:sp>
      <p:sp>
        <p:nvSpPr>
          <p:cNvPr id="57" name="Cloud 56"/>
          <p:cNvSpPr/>
          <p:nvPr/>
        </p:nvSpPr>
        <p:spPr>
          <a:xfrm>
            <a:off x="533400" y="3352800"/>
            <a:ext cx="2133600" cy="1371600"/>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Context-sensitive program info</a:t>
            </a:r>
            <a:endParaRPr lang="en-US" dirty="0"/>
          </a:p>
        </p:txBody>
      </p:sp>
      <p:cxnSp>
        <p:nvCxnSpPr>
          <p:cNvPr id="58" name="Shape 57"/>
          <p:cNvCxnSpPr>
            <a:stCxn id="32" idx="3"/>
            <a:endCxn id="57" idx="2"/>
          </p:cNvCxnSpPr>
          <p:nvPr/>
        </p:nvCxnSpPr>
        <p:spPr>
          <a:xfrm flipH="1">
            <a:off x="540018" y="1981200"/>
            <a:ext cx="7689582" cy="2057400"/>
          </a:xfrm>
          <a:prstGeom prst="bentConnector5">
            <a:avLst>
              <a:gd name="adj1" fmla="val -2973"/>
              <a:gd name="adj2" fmla="val 44444"/>
              <a:gd name="adj3" fmla="val 102973"/>
            </a:avLst>
          </a:prstGeom>
          <a:ln>
            <a:tailEnd type="arrow"/>
          </a:ln>
        </p:spPr>
        <p:style>
          <a:lnRef idx="1">
            <a:schemeClr val="accent1"/>
          </a:lnRef>
          <a:fillRef idx="0">
            <a:schemeClr val="accent1"/>
          </a:fillRef>
          <a:effectRef idx="0">
            <a:schemeClr val="accent1"/>
          </a:effectRef>
          <a:fontRef idx="minor">
            <a:schemeClr val="tx1"/>
          </a:fontRef>
        </p:style>
      </p:cxnSp>
      <p:sp>
        <p:nvSpPr>
          <p:cNvPr id="64" name="Rectangle 63"/>
          <p:cNvSpPr/>
          <p:nvPr/>
        </p:nvSpPr>
        <p:spPr>
          <a:xfrm>
            <a:off x="838200" y="5486400"/>
            <a:ext cx="14478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Correlation Analysis</a:t>
            </a:r>
          </a:p>
          <a:p>
            <a:pPr algn="ctr"/>
            <a:r>
              <a:rPr lang="en-US" dirty="0" smtClean="0"/>
              <a:t>(</a:t>
            </a:r>
            <a:r>
              <a:rPr lang="en-US" dirty="0" err="1" smtClean="0"/>
              <a:t>datalog</a:t>
            </a:r>
            <a:r>
              <a:rPr lang="en-US" dirty="0" smtClean="0"/>
              <a:t>)</a:t>
            </a:r>
          </a:p>
        </p:txBody>
      </p:sp>
      <p:grpSp>
        <p:nvGrpSpPr>
          <p:cNvPr id="3" name="组合 107"/>
          <p:cNvGrpSpPr/>
          <p:nvPr/>
        </p:nvGrpSpPr>
        <p:grpSpPr>
          <a:xfrm>
            <a:off x="1522730" y="1417320"/>
            <a:ext cx="4801870" cy="1112520"/>
            <a:chOff x="1522730" y="1417320"/>
            <a:chExt cx="4801870" cy="1112520"/>
          </a:xfrm>
        </p:grpSpPr>
        <p:sp>
          <p:nvSpPr>
            <p:cNvPr id="8" name="Rectangle 7"/>
            <p:cNvSpPr/>
            <p:nvPr/>
          </p:nvSpPr>
          <p:spPr>
            <a:xfrm>
              <a:off x="1828800" y="1676400"/>
              <a:ext cx="1828800" cy="6096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Compiler plug-in (Phoenix in VC)</a:t>
              </a:r>
              <a:endParaRPr lang="en-US" dirty="0"/>
            </a:p>
          </p:txBody>
        </p:sp>
        <p:cxnSp>
          <p:nvCxnSpPr>
            <p:cNvPr id="9" name="Straight Arrow Connector 8"/>
            <p:cNvCxnSpPr>
              <a:stCxn id="10" idx="0"/>
              <a:endCxn id="8" idx="1"/>
            </p:cNvCxnSpPr>
            <p:nvPr/>
          </p:nvCxnSpPr>
          <p:spPr>
            <a:xfrm>
              <a:off x="1522730" y="1980111"/>
              <a:ext cx="306070" cy="108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Cloud 12"/>
            <p:cNvSpPr/>
            <p:nvPr/>
          </p:nvSpPr>
          <p:spPr>
            <a:xfrm>
              <a:off x="4038600" y="1417320"/>
              <a:ext cx="2286000" cy="1112520"/>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program info</a:t>
              </a:r>
            </a:p>
            <a:p>
              <a:pPr algn="ctr"/>
              <a:r>
                <a:rPr lang="en-US" dirty="0" smtClean="0"/>
                <a:t>into DB tables</a:t>
              </a:r>
              <a:endParaRPr lang="en-US" dirty="0"/>
            </a:p>
          </p:txBody>
        </p:sp>
        <p:cxnSp>
          <p:nvCxnSpPr>
            <p:cNvPr id="100" name="Straight Arrow Connector 99"/>
            <p:cNvCxnSpPr>
              <a:stCxn id="8" idx="3"/>
              <a:endCxn id="13" idx="2"/>
            </p:cNvCxnSpPr>
            <p:nvPr/>
          </p:nvCxnSpPr>
          <p:spPr>
            <a:xfrm flipV="1">
              <a:off x="3657600" y="1973580"/>
              <a:ext cx="388091"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4" name="组合 108"/>
          <p:cNvGrpSpPr/>
          <p:nvPr/>
        </p:nvGrpSpPr>
        <p:grpSpPr>
          <a:xfrm>
            <a:off x="6322695" y="1524000"/>
            <a:ext cx="1906905" cy="914400"/>
            <a:chOff x="6322695" y="1524000"/>
            <a:chExt cx="1906905" cy="914400"/>
          </a:xfrm>
        </p:grpSpPr>
        <p:sp>
          <p:nvSpPr>
            <p:cNvPr id="32" name="Rectangle 80"/>
            <p:cNvSpPr/>
            <p:nvPr/>
          </p:nvSpPr>
          <p:spPr>
            <a:xfrm>
              <a:off x="7071360" y="1524000"/>
              <a:ext cx="115824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Context</a:t>
              </a:r>
            </a:p>
            <a:p>
              <a:pPr algn="ctr"/>
              <a:r>
                <a:rPr lang="en-US" dirty="0" smtClean="0"/>
                <a:t>Clone</a:t>
              </a:r>
            </a:p>
          </p:txBody>
        </p:sp>
        <p:cxnSp>
          <p:nvCxnSpPr>
            <p:cNvPr id="34" name="Straight Arrow Connector 99"/>
            <p:cNvCxnSpPr>
              <a:stCxn id="13" idx="0"/>
              <a:endCxn id="32" idx="1"/>
            </p:cNvCxnSpPr>
            <p:nvPr/>
          </p:nvCxnSpPr>
          <p:spPr>
            <a:xfrm>
              <a:off x="6322695" y="1973580"/>
              <a:ext cx="748665"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5" name="组合 109"/>
          <p:cNvGrpSpPr/>
          <p:nvPr/>
        </p:nvGrpSpPr>
        <p:grpSpPr>
          <a:xfrm>
            <a:off x="2665222" y="3352800"/>
            <a:ext cx="5259578" cy="1371600"/>
            <a:chOff x="2665222" y="3352800"/>
            <a:chExt cx="5259578" cy="1371600"/>
          </a:xfrm>
        </p:grpSpPr>
        <p:sp>
          <p:nvSpPr>
            <p:cNvPr id="81" name="Rectangle 80"/>
            <p:cNvSpPr/>
            <p:nvPr/>
          </p:nvSpPr>
          <p:spPr>
            <a:xfrm>
              <a:off x="3505200" y="3474720"/>
              <a:ext cx="14478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Relation Computation (</a:t>
              </a:r>
              <a:r>
                <a:rPr lang="en-US" dirty="0" err="1" smtClean="0"/>
                <a:t>datalog</a:t>
              </a:r>
              <a:r>
                <a:rPr lang="en-US" dirty="0" smtClean="0"/>
                <a:t>)</a:t>
              </a:r>
            </a:p>
          </p:txBody>
        </p:sp>
        <p:cxnSp>
          <p:nvCxnSpPr>
            <p:cNvPr id="103" name="Straight Arrow Connector 102"/>
            <p:cNvCxnSpPr>
              <a:stCxn id="57" idx="0"/>
              <a:endCxn id="81" idx="1"/>
            </p:cNvCxnSpPr>
            <p:nvPr/>
          </p:nvCxnSpPr>
          <p:spPr>
            <a:xfrm>
              <a:off x="2665222" y="4038600"/>
              <a:ext cx="839978"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8" name="Cloud 56"/>
            <p:cNvSpPr/>
            <p:nvPr/>
          </p:nvSpPr>
          <p:spPr>
            <a:xfrm>
              <a:off x="5791200" y="3352800"/>
              <a:ext cx="2133600" cy="1371600"/>
            </a:xfrm>
            <a:prstGeom prst="cloud">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Ownership</a:t>
              </a:r>
            </a:p>
            <a:p>
              <a:pPr algn="ctr"/>
              <a:r>
                <a:rPr lang="en-US" dirty="0" err="1" smtClean="0"/>
                <a:t>Subregion</a:t>
              </a:r>
              <a:endParaRPr lang="en-US" dirty="0" smtClean="0"/>
            </a:p>
            <a:p>
              <a:pPr algn="ctr"/>
              <a:r>
                <a:rPr lang="en-US" dirty="0" smtClean="0"/>
                <a:t>Access relations</a:t>
              </a:r>
              <a:endParaRPr lang="en-US" dirty="0"/>
            </a:p>
          </p:txBody>
        </p:sp>
        <p:cxnSp>
          <p:nvCxnSpPr>
            <p:cNvPr id="73" name="Straight Arrow Connector 102"/>
            <p:cNvCxnSpPr>
              <a:stCxn id="81" idx="3"/>
              <a:endCxn id="68" idx="2"/>
            </p:cNvCxnSpPr>
            <p:nvPr/>
          </p:nvCxnSpPr>
          <p:spPr>
            <a:xfrm flipV="1">
              <a:off x="4953000" y="4038600"/>
              <a:ext cx="844818"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cxnSp>
        <p:nvCxnSpPr>
          <p:cNvPr id="79" name="Shape 57"/>
          <p:cNvCxnSpPr>
            <a:stCxn id="68" idx="0"/>
            <a:endCxn id="64" idx="1"/>
          </p:cNvCxnSpPr>
          <p:nvPr/>
        </p:nvCxnSpPr>
        <p:spPr>
          <a:xfrm flipH="1">
            <a:off x="838200" y="4038600"/>
            <a:ext cx="7084822" cy="2019300"/>
          </a:xfrm>
          <a:prstGeom prst="bentConnector5">
            <a:avLst>
              <a:gd name="adj1" fmla="val -3227"/>
              <a:gd name="adj2" fmla="val 52830"/>
              <a:gd name="adj3" fmla="val 103227"/>
            </a:avLst>
          </a:prstGeom>
          <a:ln>
            <a:tailEnd type="arrow"/>
          </a:ln>
        </p:spPr>
        <p:style>
          <a:lnRef idx="1">
            <a:schemeClr val="accent1"/>
          </a:lnRef>
          <a:fillRef idx="0">
            <a:schemeClr val="accent1"/>
          </a:fillRef>
          <a:effectRef idx="0">
            <a:schemeClr val="accent1"/>
          </a:effectRef>
          <a:fontRef idx="minor">
            <a:schemeClr val="tx1"/>
          </a:fontRef>
        </p:style>
      </p:cxnSp>
      <p:grpSp>
        <p:nvGrpSpPr>
          <p:cNvPr id="6" name="组合 110"/>
          <p:cNvGrpSpPr/>
          <p:nvPr/>
        </p:nvGrpSpPr>
        <p:grpSpPr>
          <a:xfrm>
            <a:off x="2286000" y="5486400"/>
            <a:ext cx="5257800" cy="1143000"/>
            <a:chOff x="2286000" y="5486400"/>
            <a:chExt cx="5257800" cy="1143000"/>
          </a:xfrm>
        </p:grpSpPr>
        <p:sp>
          <p:nvSpPr>
            <p:cNvPr id="70" name="Cloud 69"/>
            <p:cNvSpPr/>
            <p:nvPr/>
          </p:nvSpPr>
          <p:spPr>
            <a:xfrm>
              <a:off x="5945122" y="5486400"/>
              <a:ext cx="1598678" cy="1143000"/>
            </a:xfrm>
            <a:prstGeom prst="cloud">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Dangling pointer Report</a:t>
              </a:r>
            </a:p>
          </p:txBody>
        </p:sp>
        <p:cxnSp>
          <p:nvCxnSpPr>
            <p:cNvPr id="71" name="Straight Arrow Connector 70"/>
            <p:cNvCxnSpPr>
              <a:stCxn id="64" idx="3"/>
              <a:endCxn id="87" idx="1"/>
            </p:cNvCxnSpPr>
            <p:nvPr/>
          </p:nvCxnSpPr>
          <p:spPr>
            <a:xfrm flipV="1">
              <a:off x="2286000" y="6050280"/>
              <a:ext cx="1066800"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7" name="Rectangle 7"/>
            <p:cNvSpPr/>
            <p:nvPr/>
          </p:nvSpPr>
          <p:spPr>
            <a:xfrm>
              <a:off x="3352800" y="5745480"/>
              <a:ext cx="1676400" cy="6096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Post processing</a:t>
              </a:r>
              <a:endParaRPr lang="en-US" dirty="0"/>
            </a:p>
          </p:txBody>
        </p:sp>
        <p:cxnSp>
          <p:nvCxnSpPr>
            <p:cNvPr id="90" name="Straight Arrow Connector 70"/>
            <p:cNvCxnSpPr>
              <a:stCxn id="87" idx="3"/>
              <a:endCxn id="70" idx="2"/>
            </p:cNvCxnSpPr>
            <p:nvPr/>
          </p:nvCxnSpPr>
          <p:spPr>
            <a:xfrm>
              <a:off x="5029200" y="6050280"/>
              <a:ext cx="920881"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95" name="矩形 94"/>
          <p:cNvSpPr/>
          <p:nvPr/>
        </p:nvSpPr>
        <p:spPr>
          <a:xfrm>
            <a:off x="3886200" y="1295400"/>
            <a:ext cx="2590800" cy="1371600"/>
          </a:xfrm>
          <a:prstGeom prst="rect">
            <a:avLst/>
          </a:prstGeom>
          <a:noFill/>
          <a:ln>
            <a:solidFill>
              <a:schemeClr val="accent2">
                <a:alpha val="7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矩形 104"/>
          <p:cNvSpPr/>
          <p:nvPr/>
        </p:nvSpPr>
        <p:spPr>
          <a:xfrm>
            <a:off x="6858000" y="1295400"/>
            <a:ext cx="1600200" cy="1371600"/>
          </a:xfrm>
          <a:prstGeom prst="rect">
            <a:avLst/>
          </a:prstGeom>
          <a:noFill/>
          <a:ln>
            <a:solidFill>
              <a:schemeClr val="accent2">
                <a:alpha val="7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p:cNvSpPr/>
          <p:nvPr/>
        </p:nvSpPr>
        <p:spPr>
          <a:xfrm>
            <a:off x="3291840" y="3352800"/>
            <a:ext cx="1828800" cy="1371600"/>
          </a:xfrm>
          <a:prstGeom prst="rect">
            <a:avLst/>
          </a:prstGeom>
          <a:noFill/>
          <a:ln>
            <a:solidFill>
              <a:schemeClr val="accent2">
                <a:alpha val="7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矩形 106"/>
          <p:cNvSpPr/>
          <p:nvPr/>
        </p:nvSpPr>
        <p:spPr>
          <a:xfrm>
            <a:off x="670560" y="5273040"/>
            <a:ext cx="1828800" cy="1524000"/>
          </a:xfrm>
          <a:prstGeom prst="rect">
            <a:avLst/>
          </a:prstGeom>
          <a:noFill/>
          <a:ln>
            <a:solidFill>
              <a:schemeClr val="accent2">
                <a:alpha val="7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advTm="67532"/>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t>
            </a:r>
            <a:endParaRPr lang="en-US" dirty="0"/>
          </a:p>
        </p:txBody>
      </p:sp>
      <p:sp>
        <p:nvSpPr>
          <p:cNvPr id="3" name="Content Placeholder 2"/>
          <p:cNvSpPr>
            <a:spLocks noGrp="1"/>
          </p:cNvSpPr>
          <p:nvPr>
            <p:ph idx="1"/>
          </p:nvPr>
        </p:nvSpPr>
        <p:spPr/>
        <p:txBody>
          <a:bodyPr>
            <a:normAutofit/>
          </a:bodyPr>
          <a:lstStyle/>
          <a:p>
            <a:pPr marL="342900" lvl="1" indent="-342900">
              <a:buFont typeface="Arial" pitchFamily="34" charset="0"/>
              <a:buChar char="•"/>
            </a:pPr>
            <a:r>
              <a:rPr lang="en-US" altLang="zh-CN" sz="3200" dirty="0"/>
              <a:t>Conducted on Intel Xeon 2.0GHz / 32G RAM</a:t>
            </a:r>
          </a:p>
          <a:p>
            <a:r>
              <a:rPr lang="en-US" dirty="0" smtClean="0"/>
              <a:t>Latest stable version applications tested</a:t>
            </a:r>
          </a:p>
          <a:p>
            <a:pPr lvl="1"/>
            <a:r>
              <a:rPr lang="en-US" dirty="0" smtClean="0"/>
              <a:t>RCC			RC Compiler</a:t>
            </a:r>
          </a:p>
          <a:p>
            <a:pPr lvl="1"/>
            <a:r>
              <a:rPr lang="en-US" dirty="0" smtClean="0"/>
              <a:t>Apache 2.2.6		HTTP web server &amp; utilities</a:t>
            </a:r>
          </a:p>
          <a:p>
            <a:pPr lvl="1"/>
            <a:r>
              <a:rPr lang="en-US" dirty="0" err="1" smtClean="0"/>
              <a:t>freeswitch</a:t>
            </a:r>
            <a:r>
              <a:rPr lang="en-US" dirty="0" smtClean="0"/>
              <a:t> 1.0b1	Telephony platform shell</a:t>
            </a:r>
          </a:p>
          <a:p>
            <a:pPr lvl="1"/>
            <a:r>
              <a:rPr lang="en-US" dirty="0" err="1" smtClean="0"/>
              <a:t>jxta</a:t>
            </a:r>
            <a:r>
              <a:rPr lang="en-US" dirty="0" smtClean="0"/>
              <a:t>-c 2.5.2		P2P framework shell</a:t>
            </a:r>
          </a:p>
          <a:p>
            <a:pPr lvl="1"/>
            <a:r>
              <a:rPr lang="en-US" dirty="0" err="1" smtClean="0"/>
              <a:t>lklftpd</a:t>
            </a:r>
            <a:r>
              <a:rPr lang="en-US" dirty="0" smtClean="0"/>
              <a:t>			FTP server</a:t>
            </a:r>
          </a:p>
          <a:p>
            <a:pPr lvl="1"/>
            <a:r>
              <a:rPr lang="en-US" dirty="0" smtClean="0"/>
              <a:t>SVN </a:t>
            </a:r>
            <a:r>
              <a:rPr lang="en-US" sz="2000" dirty="0" smtClean="0"/>
              <a:t>(subversion)</a:t>
            </a:r>
            <a:r>
              <a:rPr lang="en-US" dirty="0" smtClean="0"/>
              <a:t> 1.4.5	Version control system</a:t>
            </a:r>
          </a:p>
          <a:p>
            <a:pPr lvl="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Bugs found</a:t>
            </a:r>
            <a:endParaRPr lang="en-US" dirty="0"/>
          </a:p>
        </p:txBody>
      </p:sp>
      <p:graphicFrame>
        <p:nvGraphicFramePr>
          <p:cNvPr id="4" name="Table 3"/>
          <p:cNvGraphicFramePr>
            <a:graphicFrameLocks noGrp="1"/>
          </p:cNvGraphicFramePr>
          <p:nvPr/>
        </p:nvGraphicFramePr>
        <p:xfrm>
          <a:off x="685800" y="1600200"/>
          <a:ext cx="7620000" cy="4038598"/>
        </p:xfrm>
        <a:graphic>
          <a:graphicData uri="http://schemas.openxmlformats.org/drawingml/2006/table">
            <a:tbl>
              <a:tblPr firstRow="1" bandRow="1">
                <a:tableStyleId>{5C22544A-7EE6-4342-B048-85BDC9FD1C3A}</a:tableStyleId>
              </a:tblPr>
              <a:tblGrid>
                <a:gridCol w="1284281"/>
                <a:gridCol w="1230319"/>
                <a:gridCol w="1402017"/>
                <a:gridCol w="1569783"/>
                <a:gridCol w="2133600"/>
              </a:tblGrid>
              <a:tr h="483759">
                <a:tc>
                  <a:txBody>
                    <a:bodyPr/>
                    <a:lstStyle/>
                    <a:p>
                      <a:pPr algn="ctr"/>
                      <a:endParaRPr lang="en-US" dirty="0"/>
                    </a:p>
                  </a:txBody>
                  <a:tcPr/>
                </a:tc>
                <a:tc>
                  <a:txBody>
                    <a:bodyPr/>
                    <a:lstStyle/>
                    <a:p>
                      <a:pPr algn="ctr"/>
                      <a:r>
                        <a:rPr lang="en-US" dirty="0" smtClean="0"/>
                        <a:t>KLOC</a:t>
                      </a:r>
                      <a:endParaRPr lang="en-US" dirty="0"/>
                    </a:p>
                  </a:txBody>
                  <a:tcPr/>
                </a:tc>
                <a:tc>
                  <a:txBody>
                    <a:bodyPr/>
                    <a:lstStyle/>
                    <a:p>
                      <a:pPr algn="ctr"/>
                      <a:r>
                        <a:rPr lang="en-US" dirty="0" smtClean="0"/>
                        <a:t>#exe</a:t>
                      </a:r>
                      <a:endParaRPr lang="en-US" dirty="0"/>
                    </a:p>
                  </a:txBody>
                  <a:tcPr/>
                </a:tc>
                <a:tc>
                  <a:txBody>
                    <a:bodyPr/>
                    <a:lstStyle/>
                    <a:p>
                      <a:pPr algn="ctr"/>
                      <a:r>
                        <a:rPr lang="en-US" dirty="0" smtClean="0"/>
                        <a:t>#Warnings</a:t>
                      </a:r>
                      <a:endParaRPr lang="en-US" dirty="0"/>
                    </a:p>
                  </a:txBody>
                  <a:tcPr/>
                </a:tc>
                <a:tc>
                  <a:txBody>
                    <a:bodyPr/>
                    <a:lstStyle/>
                    <a:p>
                      <a:pPr algn="ctr"/>
                      <a:r>
                        <a:rPr lang="en-US" dirty="0" smtClean="0"/>
                        <a:t>#Dangling</a:t>
                      </a:r>
                      <a:r>
                        <a:rPr lang="en-US" baseline="0" dirty="0" smtClean="0"/>
                        <a:t> Pointe</a:t>
                      </a:r>
                      <a:r>
                        <a:rPr lang="en-US" dirty="0" smtClean="0"/>
                        <a:t>rs</a:t>
                      </a:r>
                      <a:endParaRPr lang="en-US" dirty="0"/>
                    </a:p>
                  </a:txBody>
                  <a:tcPr/>
                </a:tc>
              </a:tr>
              <a:tr h="483759">
                <a:tc>
                  <a:txBody>
                    <a:bodyPr/>
                    <a:lstStyle/>
                    <a:p>
                      <a:r>
                        <a:rPr lang="en-US" dirty="0" smtClean="0"/>
                        <a:t>RC</a:t>
                      </a:r>
                      <a:r>
                        <a:rPr lang="en-US" baseline="0" dirty="0" smtClean="0"/>
                        <a:t>C</a:t>
                      </a:r>
                      <a:endParaRPr lang="en-US" dirty="0"/>
                    </a:p>
                  </a:txBody>
                  <a:tcPr/>
                </a:tc>
                <a:tc>
                  <a:txBody>
                    <a:bodyPr/>
                    <a:lstStyle/>
                    <a:p>
                      <a:pPr algn="r"/>
                      <a:r>
                        <a:rPr lang="en-US" dirty="0" smtClean="0"/>
                        <a:t>37</a:t>
                      </a:r>
                      <a:endParaRPr lang="en-US" dirty="0"/>
                    </a:p>
                  </a:txBody>
                  <a:tcPr/>
                </a:tc>
                <a:tc>
                  <a:txBody>
                    <a:bodyPr/>
                    <a:lstStyle/>
                    <a:p>
                      <a:pPr algn="r"/>
                      <a:r>
                        <a:rPr lang="en-US" dirty="0" smtClean="0"/>
                        <a:t>1</a:t>
                      </a:r>
                      <a:endParaRPr lang="en-US" dirty="0"/>
                    </a:p>
                  </a:txBody>
                  <a:tcPr/>
                </a:tc>
                <a:tc>
                  <a:txBody>
                    <a:bodyPr/>
                    <a:lstStyle/>
                    <a:p>
                      <a:pPr algn="r"/>
                      <a:r>
                        <a:rPr lang="en-US" dirty="0" smtClean="0"/>
                        <a:t>1</a:t>
                      </a:r>
                      <a:endParaRPr lang="en-US" dirty="0"/>
                    </a:p>
                  </a:txBody>
                  <a:tcPr/>
                </a:tc>
                <a:tc>
                  <a:txBody>
                    <a:bodyPr/>
                    <a:lstStyle/>
                    <a:p>
                      <a:pPr algn="r"/>
                      <a:r>
                        <a:rPr lang="en-US" dirty="0" smtClean="0"/>
                        <a:t>1</a:t>
                      </a:r>
                      <a:endParaRPr lang="en-US" dirty="0"/>
                    </a:p>
                  </a:txBody>
                  <a:tcPr/>
                </a:tc>
              </a:tr>
              <a:tr h="483759">
                <a:tc>
                  <a:txBody>
                    <a:bodyPr/>
                    <a:lstStyle/>
                    <a:p>
                      <a:r>
                        <a:rPr lang="en-US" dirty="0" smtClean="0"/>
                        <a:t>Apache </a:t>
                      </a:r>
                      <a:endParaRPr lang="en-US" dirty="0"/>
                    </a:p>
                  </a:txBody>
                  <a:tcPr/>
                </a:tc>
                <a:tc>
                  <a:txBody>
                    <a:bodyPr/>
                    <a:lstStyle/>
                    <a:p>
                      <a:pPr algn="r"/>
                      <a:r>
                        <a:rPr lang="en-US" dirty="0" smtClean="0"/>
                        <a:t>42</a:t>
                      </a:r>
                      <a:endParaRPr lang="en-US" dirty="0"/>
                    </a:p>
                  </a:txBody>
                  <a:tcPr/>
                </a:tc>
                <a:tc>
                  <a:txBody>
                    <a:bodyPr/>
                    <a:lstStyle/>
                    <a:p>
                      <a:pPr algn="r"/>
                      <a:r>
                        <a:rPr lang="en-US" dirty="0" smtClean="0"/>
                        <a:t>9</a:t>
                      </a:r>
                      <a:endParaRPr lang="en-US" dirty="0"/>
                    </a:p>
                  </a:txBody>
                  <a:tcPr/>
                </a:tc>
                <a:tc>
                  <a:txBody>
                    <a:bodyPr/>
                    <a:lstStyle/>
                    <a:p>
                      <a:pPr algn="r"/>
                      <a:r>
                        <a:rPr lang="en-US" dirty="0" smtClean="0"/>
                        <a:t>1</a:t>
                      </a:r>
                      <a:endParaRPr lang="en-US" dirty="0"/>
                    </a:p>
                  </a:txBody>
                  <a:tcPr/>
                </a:tc>
                <a:tc>
                  <a:txBody>
                    <a:bodyPr/>
                    <a:lstStyle/>
                    <a:p>
                      <a:pPr algn="r"/>
                      <a:r>
                        <a:rPr lang="en-US" dirty="0" smtClean="0"/>
                        <a:t>0</a:t>
                      </a:r>
                      <a:endParaRPr lang="en-US" dirty="0"/>
                    </a:p>
                  </a:txBody>
                  <a:tcPr/>
                </a:tc>
              </a:tr>
              <a:tr h="483759">
                <a:tc>
                  <a:txBody>
                    <a:bodyPr/>
                    <a:lstStyle/>
                    <a:p>
                      <a:r>
                        <a:rPr lang="en-US" dirty="0" err="1" smtClean="0"/>
                        <a:t>freeswitch</a:t>
                      </a:r>
                      <a:endParaRPr lang="en-US" dirty="0"/>
                    </a:p>
                  </a:txBody>
                  <a:tcPr/>
                </a:tc>
                <a:tc>
                  <a:txBody>
                    <a:bodyPr/>
                    <a:lstStyle/>
                    <a:p>
                      <a:pPr algn="r"/>
                      <a:r>
                        <a:rPr lang="en-US" dirty="0" smtClean="0"/>
                        <a:t>109</a:t>
                      </a:r>
                      <a:endParaRPr lang="en-US" dirty="0"/>
                    </a:p>
                  </a:txBody>
                  <a:tcPr/>
                </a:tc>
                <a:tc>
                  <a:txBody>
                    <a:bodyPr/>
                    <a:lstStyle/>
                    <a:p>
                      <a:pPr algn="r"/>
                      <a:r>
                        <a:rPr lang="en-US" dirty="0" smtClean="0"/>
                        <a:t>1</a:t>
                      </a:r>
                      <a:endParaRPr lang="en-US" dirty="0"/>
                    </a:p>
                  </a:txBody>
                  <a:tcPr/>
                </a:tc>
                <a:tc>
                  <a:txBody>
                    <a:bodyPr/>
                    <a:lstStyle/>
                    <a:p>
                      <a:pPr algn="r"/>
                      <a:r>
                        <a:rPr lang="en-US" dirty="0" smtClean="0"/>
                        <a:t>0</a:t>
                      </a:r>
                      <a:endParaRPr lang="en-US" dirty="0"/>
                    </a:p>
                  </a:txBody>
                  <a:tcPr/>
                </a:tc>
                <a:tc>
                  <a:txBody>
                    <a:bodyPr/>
                    <a:lstStyle/>
                    <a:p>
                      <a:pPr algn="r"/>
                      <a:r>
                        <a:rPr lang="en-US" dirty="0" smtClean="0"/>
                        <a:t>0</a:t>
                      </a:r>
                      <a:endParaRPr lang="en-US" dirty="0"/>
                    </a:p>
                  </a:txBody>
                  <a:tcPr/>
                </a:tc>
              </a:tr>
              <a:tr h="483759">
                <a:tc>
                  <a:txBody>
                    <a:bodyPr/>
                    <a:lstStyle/>
                    <a:p>
                      <a:r>
                        <a:rPr lang="en-US" dirty="0" err="1" smtClean="0"/>
                        <a:t>jxta</a:t>
                      </a:r>
                      <a:r>
                        <a:rPr lang="en-US" dirty="0" smtClean="0"/>
                        <a:t>-c</a:t>
                      </a:r>
                      <a:endParaRPr lang="en-US" dirty="0"/>
                    </a:p>
                  </a:txBody>
                  <a:tcPr/>
                </a:tc>
                <a:tc>
                  <a:txBody>
                    <a:bodyPr/>
                    <a:lstStyle/>
                    <a:p>
                      <a:pPr algn="r"/>
                      <a:r>
                        <a:rPr lang="en-US" dirty="0" smtClean="0"/>
                        <a:t>114</a:t>
                      </a:r>
                      <a:endParaRPr lang="en-US" dirty="0"/>
                    </a:p>
                  </a:txBody>
                  <a:tcPr/>
                </a:tc>
                <a:tc>
                  <a:txBody>
                    <a:bodyPr/>
                    <a:lstStyle/>
                    <a:p>
                      <a:pPr algn="r"/>
                      <a:r>
                        <a:rPr lang="en-US" dirty="0" smtClean="0"/>
                        <a:t>1</a:t>
                      </a:r>
                      <a:endParaRPr lang="en-US" dirty="0"/>
                    </a:p>
                  </a:txBody>
                  <a:tcPr/>
                </a:tc>
                <a:tc>
                  <a:txBody>
                    <a:bodyPr/>
                    <a:lstStyle/>
                    <a:p>
                      <a:pPr algn="r"/>
                      <a:r>
                        <a:rPr lang="en-US" dirty="0" smtClean="0"/>
                        <a:t>0</a:t>
                      </a:r>
                      <a:endParaRPr lang="en-US" dirty="0"/>
                    </a:p>
                  </a:txBody>
                  <a:tcPr/>
                </a:tc>
                <a:tc>
                  <a:txBody>
                    <a:bodyPr/>
                    <a:lstStyle/>
                    <a:p>
                      <a:pPr algn="r"/>
                      <a:r>
                        <a:rPr lang="en-US" dirty="0" smtClean="0"/>
                        <a:t>0</a:t>
                      </a:r>
                      <a:endParaRPr lang="en-US" dirty="0"/>
                    </a:p>
                  </a:txBody>
                  <a:tcPr/>
                </a:tc>
              </a:tr>
              <a:tr h="483759">
                <a:tc>
                  <a:txBody>
                    <a:bodyPr/>
                    <a:lstStyle/>
                    <a:p>
                      <a:r>
                        <a:rPr lang="en-US" dirty="0" err="1" smtClean="0"/>
                        <a:t>lklftpd</a:t>
                      </a:r>
                      <a:endParaRPr lang="en-US" dirty="0"/>
                    </a:p>
                  </a:txBody>
                  <a:tcPr/>
                </a:tc>
                <a:tc>
                  <a:txBody>
                    <a:bodyPr/>
                    <a:lstStyle/>
                    <a:p>
                      <a:pPr algn="r"/>
                      <a:r>
                        <a:rPr lang="en-US" dirty="0" smtClean="0"/>
                        <a:t>5</a:t>
                      </a:r>
                      <a:endParaRPr lang="en-US" dirty="0"/>
                    </a:p>
                  </a:txBody>
                  <a:tcPr/>
                </a:tc>
                <a:tc>
                  <a:txBody>
                    <a:bodyPr/>
                    <a:lstStyle/>
                    <a:p>
                      <a:pPr algn="r"/>
                      <a:r>
                        <a:rPr lang="en-US" dirty="0" smtClean="0"/>
                        <a:t>1</a:t>
                      </a:r>
                      <a:endParaRPr lang="en-US" dirty="0"/>
                    </a:p>
                  </a:txBody>
                  <a:tcPr/>
                </a:tc>
                <a:tc>
                  <a:txBody>
                    <a:bodyPr/>
                    <a:lstStyle/>
                    <a:p>
                      <a:pPr algn="r"/>
                      <a:r>
                        <a:rPr lang="en-US" dirty="0" smtClean="0"/>
                        <a:t>2</a:t>
                      </a:r>
                      <a:endParaRPr lang="en-US" dirty="0"/>
                    </a:p>
                  </a:txBody>
                  <a:tcPr/>
                </a:tc>
                <a:tc>
                  <a:txBody>
                    <a:bodyPr/>
                    <a:lstStyle/>
                    <a:p>
                      <a:pPr algn="r"/>
                      <a:r>
                        <a:rPr lang="en-US" dirty="0" smtClean="0"/>
                        <a:t>2</a:t>
                      </a:r>
                      <a:endParaRPr lang="en-US" dirty="0"/>
                    </a:p>
                  </a:txBody>
                  <a:tcPr/>
                </a:tc>
              </a:tr>
              <a:tr h="506787">
                <a:tc>
                  <a:txBody>
                    <a:bodyPr/>
                    <a:lstStyle/>
                    <a:p>
                      <a:r>
                        <a:rPr lang="en-US" dirty="0" err="1" smtClean="0"/>
                        <a:t>svn</a:t>
                      </a:r>
                      <a:endParaRPr lang="en-US" dirty="0"/>
                    </a:p>
                  </a:txBody>
                  <a:tcPr/>
                </a:tc>
                <a:tc>
                  <a:txBody>
                    <a:bodyPr/>
                    <a:lstStyle/>
                    <a:p>
                      <a:pPr algn="r"/>
                      <a:r>
                        <a:rPr lang="en-US" dirty="0" smtClean="0"/>
                        <a:t>240</a:t>
                      </a:r>
                      <a:endParaRPr lang="en-US" dirty="0"/>
                    </a:p>
                  </a:txBody>
                  <a:tcPr/>
                </a:tc>
                <a:tc>
                  <a:txBody>
                    <a:bodyPr/>
                    <a:lstStyle/>
                    <a:p>
                      <a:pPr algn="r"/>
                      <a:r>
                        <a:rPr lang="en-US" dirty="0" smtClean="0"/>
                        <a:t>9</a:t>
                      </a:r>
                      <a:endParaRPr lang="en-US" dirty="0"/>
                    </a:p>
                  </a:txBody>
                  <a:tcPr/>
                </a:tc>
                <a:tc>
                  <a:txBody>
                    <a:bodyPr/>
                    <a:lstStyle/>
                    <a:p>
                      <a:pPr algn="r"/>
                      <a:r>
                        <a:rPr lang="en-US" dirty="0" smtClean="0"/>
                        <a:t>21</a:t>
                      </a:r>
                      <a:endParaRPr lang="en-US" dirty="0"/>
                    </a:p>
                  </a:txBody>
                  <a:tcPr/>
                </a:tc>
                <a:tc>
                  <a:txBody>
                    <a:bodyPr/>
                    <a:lstStyle/>
                    <a:p>
                      <a:pPr algn="r"/>
                      <a:r>
                        <a:rPr lang="en-US" dirty="0" smtClean="0"/>
                        <a:t>9</a:t>
                      </a:r>
                      <a:endParaRPr lang="en-US" dirty="0"/>
                    </a:p>
                  </a:txBody>
                  <a:tcPr/>
                </a:tc>
              </a:tr>
              <a:tr h="629257">
                <a:tc>
                  <a:txBody>
                    <a:bodyPr/>
                    <a:lstStyle/>
                    <a:p>
                      <a:r>
                        <a:rPr lang="en-US" dirty="0" smtClean="0"/>
                        <a:t>Total</a:t>
                      </a:r>
                      <a:endParaRPr lang="en-US" dirty="0"/>
                    </a:p>
                  </a:txBody>
                  <a:tcPr/>
                </a:tc>
                <a:tc>
                  <a:txBody>
                    <a:bodyPr/>
                    <a:lstStyle/>
                    <a:p>
                      <a:pPr algn="r"/>
                      <a:r>
                        <a:rPr lang="en-US" dirty="0" smtClean="0"/>
                        <a:t>N/A</a:t>
                      </a:r>
                      <a:endParaRPr lang="en-US" dirty="0"/>
                    </a:p>
                  </a:txBody>
                  <a:tcPr/>
                </a:tc>
                <a:tc>
                  <a:txBody>
                    <a:bodyPr/>
                    <a:lstStyle/>
                    <a:p>
                      <a:pPr algn="r"/>
                      <a:r>
                        <a:rPr lang="en-US" dirty="0" smtClean="0"/>
                        <a:t>N/A</a:t>
                      </a:r>
                      <a:endParaRPr lang="en-US" dirty="0"/>
                    </a:p>
                  </a:txBody>
                  <a:tcPr/>
                </a:tc>
                <a:tc>
                  <a:txBody>
                    <a:bodyPr/>
                    <a:lstStyle/>
                    <a:p>
                      <a:pPr algn="r"/>
                      <a:r>
                        <a:rPr lang="en-US" dirty="0" smtClean="0"/>
                        <a:t>25</a:t>
                      </a:r>
                      <a:endParaRPr lang="en-US" dirty="0"/>
                    </a:p>
                  </a:txBody>
                  <a:tcPr/>
                </a:tc>
                <a:tc>
                  <a:txBody>
                    <a:bodyPr/>
                    <a:lstStyle/>
                    <a:p>
                      <a:pPr algn="r"/>
                      <a:r>
                        <a:rPr lang="en-US" dirty="0" smtClean="0"/>
                        <a:t>12</a:t>
                      </a:r>
                      <a:endParaRPr lang="en-US" dirty="0"/>
                    </a:p>
                  </a:txBody>
                  <a:tcPr/>
                </a:tc>
              </a:tr>
            </a:tbl>
          </a:graphicData>
        </a:graphic>
      </p:graphicFrame>
      <p:sp>
        <p:nvSpPr>
          <p:cNvPr id="10" name="圆角矩形 9"/>
          <p:cNvSpPr/>
          <p:nvPr/>
        </p:nvSpPr>
        <p:spPr>
          <a:xfrm>
            <a:off x="3200400" y="1447800"/>
            <a:ext cx="1371600" cy="4343400"/>
          </a:xfrm>
          <a:prstGeom prst="round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874520" y="1447800"/>
            <a:ext cx="1371600" cy="4343400"/>
          </a:xfrm>
          <a:prstGeom prst="round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905000" y="2514600"/>
            <a:ext cx="1371600" cy="3514130"/>
            <a:chOff x="1905000" y="2514600"/>
            <a:chExt cx="1371600" cy="3514130"/>
          </a:xfrm>
        </p:grpSpPr>
        <p:sp>
          <p:nvSpPr>
            <p:cNvPr id="13" name="圆角矩形 12"/>
            <p:cNvSpPr/>
            <p:nvPr/>
          </p:nvSpPr>
          <p:spPr>
            <a:xfrm>
              <a:off x="1905000" y="2514600"/>
              <a:ext cx="1371600" cy="2514600"/>
            </a:xfrm>
            <a:prstGeom prst="roundRect">
              <a:avLst/>
            </a:prstGeom>
            <a:noFill/>
            <a:ln>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1905000" y="5105400"/>
              <a:ext cx="1371600" cy="923330"/>
            </a:xfrm>
            <a:prstGeom prst="rect">
              <a:avLst/>
            </a:prstGeom>
            <a:solidFill>
              <a:schemeClr val="accent4"/>
            </a:solidFill>
          </p:spPr>
          <p:txBody>
            <a:bodyPr wrap="square" rtlCol="0">
              <a:spAutoFit/>
            </a:bodyPr>
            <a:lstStyle/>
            <a:p>
              <a:pPr algn="ctr"/>
              <a:r>
                <a:rPr lang="en-US" altLang="zh-CN" dirty="0" smtClean="0"/>
                <a:t>use APR</a:t>
              </a:r>
            </a:p>
            <a:p>
              <a:r>
                <a:rPr lang="en-US" altLang="zh-CN" dirty="0" smtClean="0"/>
                <a:t>~ 200KLOC</a:t>
              </a:r>
            </a:p>
            <a:p>
              <a:r>
                <a:rPr lang="en-US" altLang="zh-CN" dirty="0" smtClean="0"/>
                <a:t>not count in</a:t>
              </a:r>
              <a:endParaRPr lang="zh-CN" altLang="en-US" dirty="0"/>
            </a:p>
          </p:txBody>
        </p:sp>
      </p:grpSp>
      <p:sp>
        <p:nvSpPr>
          <p:cNvPr id="16" name="圆角矩形 15"/>
          <p:cNvSpPr/>
          <p:nvPr/>
        </p:nvSpPr>
        <p:spPr>
          <a:xfrm>
            <a:off x="4572000" y="1447800"/>
            <a:ext cx="1600200" cy="4343400"/>
          </a:xfrm>
          <a:prstGeom prst="round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6172200" y="1447800"/>
            <a:ext cx="2133600" cy="4343400"/>
          </a:xfrm>
          <a:prstGeom prst="round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5791200" y="4953000"/>
            <a:ext cx="2514600" cy="457200"/>
          </a:xfrm>
          <a:prstGeom prst="roundRect">
            <a:avLst/>
          </a:prstGeom>
          <a:noFill/>
          <a:ln>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15"/>
                                        </p:tgtEl>
                                        <p:attrNameLst>
                                          <p:attrName>style.visibility</p:attrName>
                                        </p:attrNameLst>
                                      </p:cBhvr>
                                      <p:to>
                                        <p:strVal val="hidden"/>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0"/>
                                        </p:tgtEl>
                                        <p:attrNameLst>
                                          <p:attrName>style.visibility</p:attrName>
                                        </p:attrNameLst>
                                      </p:cBhvr>
                                      <p:to>
                                        <p:strVal val="hidden"/>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16"/>
                                        </p:tgtEl>
                                        <p:attrNameLst>
                                          <p:attrName>style.visibility</p:attrName>
                                        </p:attrNameLst>
                                      </p:cBhvr>
                                      <p:to>
                                        <p:strVal val="hidden"/>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17"/>
                                        </p:tgtEl>
                                        <p:attrNameLst>
                                          <p:attrName>style.visibility</p:attrName>
                                        </p:attrNameLst>
                                      </p:cBhvr>
                                      <p:to>
                                        <p:strVal val="hidden"/>
                                      </p:to>
                                    </p:set>
                                  </p:childTnLst>
                                </p:cTn>
                              </p:par>
                            </p:childTnLst>
                          </p:cTn>
                        </p:par>
                        <p:par>
                          <p:cTn id="39" fill="hold">
                            <p:stCondLst>
                              <p:cond delay="0"/>
                            </p:stCondLst>
                            <p:childTnLst>
                              <p:par>
                                <p:cTn id="40" presetID="1" presetClass="entr" presetSubtype="0"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6" grpId="0" animBg="1"/>
      <p:bldP spid="16" grpId="1" animBg="1"/>
      <p:bldP spid="17" grpId="0" animBg="1"/>
      <p:bldP spid="17" grpId="1" animBg="1"/>
      <p:bldP spid="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consumption &amp; relation sizes</a:t>
            </a:r>
            <a:endParaRPr lang="en-US" dirty="0"/>
          </a:p>
        </p:txBody>
      </p:sp>
      <p:graphicFrame>
        <p:nvGraphicFramePr>
          <p:cNvPr id="4" name="Table 3"/>
          <p:cNvGraphicFramePr>
            <a:graphicFrameLocks noGrp="1"/>
          </p:cNvGraphicFramePr>
          <p:nvPr/>
        </p:nvGraphicFramePr>
        <p:xfrm>
          <a:off x="685800" y="1600200"/>
          <a:ext cx="7620000" cy="3409341"/>
        </p:xfrm>
        <a:graphic>
          <a:graphicData uri="http://schemas.openxmlformats.org/drawingml/2006/table">
            <a:tbl>
              <a:tblPr firstRow="1" bandRow="1">
                <a:tableStyleId>{5C22544A-7EE6-4342-B048-85BDC9FD1C3A}</a:tableStyleId>
              </a:tblPr>
              <a:tblGrid>
                <a:gridCol w="1447800"/>
                <a:gridCol w="1447800"/>
                <a:gridCol w="1295400"/>
                <a:gridCol w="1447800"/>
                <a:gridCol w="1981200"/>
              </a:tblGrid>
              <a:tr h="483759">
                <a:tc>
                  <a:txBody>
                    <a:bodyPr/>
                    <a:lstStyle/>
                    <a:p>
                      <a:pPr algn="ctr"/>
                      <a:endParaRPr lang="en-US" dirty="0"/>
                    </a:p>
                  </a:txBody>
                  <a:tcPr/>
                </a:tc>
                <a:tc>
                  <a:txBody>
                    <a:bodyPr/>
                    <a:lstStyle/>
                    <a:p>
                      <a:pPr algn="ctr"/>
                      <a:r>
                        <a:rPr lang="en-US" dirty="0" smtClean="0"/>
                        <a:t>time</a:t>
                      </a:r>
                      <a:endParaRPr lang="en-US" dirty="0"/>
                    </a:p>
                  </a:txBody>
                  <a:tcPr/>
                </a:tc>
                <a:tc>
                  <a:txBody>
                    <a:bodyPr/>
                    <a:lstStyle/>
                    <a:p>
                      <a:pPr algn="ctr"/>
                      <a:r>
                        <a:rPr lang="en-US" dirty="0" smtClean="0"/>
                        <a:t>#</a:t>
                      </a:r>
                      <a:r>
                        <a:rPr lang="en-US" dirty="0" err="1" smtClean="0"/>
                        <a:t>subregion</a:t>
                      </a:r>
                      <a:endParaRPr lang="en-US" dirty="0"/>
                    </a:p>
                  </a:txBody>
                  <a:tcPr/>
                </a:tc>
                <a:tc>
                  <a:txBody>
                    <a:bodyPr/>
                    <a:lstStyle/>
                    <a:p>
                      <a:pPr algn="ctr"/>
                      <a:r>
                        <a:rPr lang="en-US" dirty="0" smtClean="0"/>
                        <a:t>#ownership</a:t>
                      </a:r>
                      <a:endParaRPr lang="en-US" dirty="0"/>
                    </a:p>
                  </a:txBody>
                  <a:tcPr/>
                </a:tc>
                <a:tc>
                  <a:txBody>
                    <a:bodyPr/>
                    <a:lstStyle/>
                    <a:p>
                      <a:pPr algn="ctr"/>
                      <a:r>
                        <a:rPr lang="en-US" dirty="0" smtClean="0"/>
                        <a:t>#access</a:t>
                      </a:r>
                      <a:endParaRPr lang="en-US" dirty="0"/>
                    </a:p>
                  </a:txBody>
                  <a:tcPr/>
                </a:tc>
              </a:tr>
              <a:tr h="483759">
                <a:tc>
                  <a:txBody>
                    <a:bodyPr/>
                    <a:lstStyle/>
                    <a:p>
                      <a:r>
                        <a:rPr lang="en-US" dirty="0" smtClean="0"/>
                        <a:t>RC</a:t>
                      </a:r>
                      <a:r>
                        <a:rPr lang="en-US" baseline="0" dirty="0" smtClean="0"/>
                        <a:t>C</a:t>
                      </a:r>
                      <a:endParaRPr lang="en-US" dirty="0"/>
                    </a:p>
                  </a:txBody>
                  <a:tcPr/>
                </a:tc>
                <a:tc>
                  <a:txBody>
                    <a:bodyPr/>
                    <a:lstStyle/>
                    <a:p>
                      <a:pPr algn="r"/>
                      <a:r>
                        <a:rPr kumimoji="0" lang="en-US" altLang="zh-CN" sz="1800" b="0" i="0" u="none" strike="noStrike" cap="none" normalizeH="0" baseline="0" dirty="0" smtClean="0">
                          <a:ln>
                            <a:noFill/>
                          </a:ln>
                          <a:solidFill>
                            <a:schemeClr val="tx1"/>
                          </a:solidFill>
                          <a:effectLst/>
                          <a:latin typeface="Arial" charset="0"/>
                          <a:ea typeface="宋体" pitchFamily="2" charset="-122"/>
                        </a:rPr>
                        <a:t>19m21s</a:t>
                      </a:r>
                      <a:endParaRPr lang="en-US" dirty="0"/>
                    </a:p>
                  </a:txBody>
                  <a:tcPr/>
                </a:tc>
                <a:tc>
                  <a:txBody>
                    <a:bodyPr/>
                    <a:lstStyle/>
                    <a:p>
                      <a:pPr algn="r"/>
                      <a:r>
                        <a:rPr lang="en-US" dirty="0" smtClean="0"/>
                        <a:t>9</a:t>
                      </a:r>
                      <a:endParaRPr lang="en-US" dirty="0"/>
                    </a:p>
                  </a:txBody>
                  <a:tcPr/>
                </a:tc>
                <a:tc>
                  <a:txBody>
                    <a:bodyPr/>
                    <a:lstStyle/>
                    <a:p>
                      <a:pPr algn="r"/>
                      <a:r>
                        <a:rPr lang="en-US" dirty="0" smtClean="0"/>
                        <a:t>1,577</a:t>
                      </a:r>
                      <a:endParaRPr lang="en-US" dirty="0"/>
                    </a:p>
                  </a:txBody>
                  <a:tcPr/>
                </a:tc>
                <a:tc>
                  <a:txBody>
                    <a:bodyPr/>
                    <a:lstStyle/>
                    <a:p>
                      <a:pPr algn="r"/>
                      <a:r>
                        <a:rPr lang="en-US" dirty="0" smtClean="0"/>
                        <a:t>746,940</a:t>
                      </a:r>
                      <a:endParaRPr lang="en-US" dirty="0"/>
                    </a:p>
                  </a:txBody>
                  <a:tcPr/>
                </a:tc>
              </a:tr>
              <a:tr h="483759">
                <a:tc>
                  <a:txBody>
                    <a:bodyPr/>
                    <a:lstStyle/>
                    <a:p>
                      <a:r>
                        <a:rPr lang="en-US" dirty="0" smtClean="0"/>
                        <a:t>Apache</a:t>
                      </a:r>
                      <a:r>
                        <a:rPr lang="en-US" baseline="0" dirty="0" smtClean="0"/>
                        <a:t> </a:t>
                      </a:r>
                      <a:r>
                        <a:rPr lang="en-US" baseline="0" dirty="0" err="1" smtClean="0"/>
                        <a:t>httpd</a:t>
                      </a:r>
                      <a:endParaRPr lang="en-US"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cap="none" normalizeH="0" baseline="0" dirty="0" smtClean="0">
                          <a:ln>
                            <a:noFill/>
                          </a:ln>
                          <a:solidFill>
                            <a:schemeClr val="tx1"/>
                          </a:solidFill>
                          <a:effectLst/>
                          <a:latin typeface="Arial" charset="0"/>
                          <a:ea typeface="宋体" pitchFamily="2" charset="-122"/>
                        </a:rPr>
                        <a:t>34m04s</a:t>
                      </a:r>
                    </a:p>
                  </a:txBody>
                  <a:tcPr/>
                </a:tc>
                <a:tc>
                  <a:txBody>
                    <a:bodyPr/>
                    <a:lstStyle/>
                    <a:p>
                      <a:pPr algn="r"/>
                      <a:r>
                        <a:rPr lang="en-US" dirty="0" smtClean="0"/>
                        <a:t>18</a:t>
                      </a:r>
                      <a:endParaRPr lang="en-US" dirty="0"/>
                    </a:p>
                  </a:txBody>
                  <a:tcPr/>
                </a:tc>
                <a:tc>
                  <a:txBody>
                    <a:bodyPr/>
                    <a:lstStyle/>
                    <a:p>
                      <a:pPr algn="r"/>
                      <a:r>
                        <a:rPr lang="en-US" dirty="0" smtClean="0"/>
                        <a:t>2,341</a:t>
                      </a:r>
                      <a:endParaRPr lang="en-US" dirty="0"/>
                    </a:p>
                  </a:txBody>
                  <a:tcPr/>
                </a:tc>
                <a:tc>
                  <a:txBody>
                    <a:bodyPr/>
                    <a:lstStyle/>
                    <a:p>
                      <a:pPr algn="r"/>
                      <a:r>
                        <a:rPr lang="en-US" dirty="0" smtClean="0"/>
                        <a:t>2,273</a:t>
                      </a:r>
                      <a:endParaRPr lang="en-US" dirty="0"/>
                    </a:p>
                  </a:txBody>
                  <a:tcPr/>
                </a:tc>
              </a:tr>
              <a:tr h="483759">
                <a:tc>
                  <a:txBody>
                    <a:bodyPr/>
                    <a:lstStyle/>
                    <a:p>
                      <a:r>
                        <a:rPr lang="en-US" dirty="0" err="1" smtClean="0"/>
                        <a:t>freeswitch</a:t>
                      </a:r>
                      <a:endParaRPr lang="en-US" dirty="0"/>
                    </a:p>
                  </a:txBody>
                  <a:tcPr/>
                </a:tc>
                <a:tc>
                  <a:txBody>
                    <a:bodyPr/>
                    <a:lstStyle/>
                    <a:p>
                      <a:pPr algn="r"/>
                      <a:r>
                        <a:rPr kumimoji="0" lang="en-US" altLang="zh-CN" sz="1800" b="0" i="0" u="none" strike="noStrike" cap="none" normalizeH="0" baseline="0" dirty="0" smtClean="0">
                          <a:ln>
                            <a:noFill/>
                          </a:ln>
                          <a:solidFill>
                            <a:schemeClr val="tx1"/>
                          </a:solidFill>
                          <a:effectLst/>
                          <a:latin typeface="Arial" charset="0"/>
                          <a:ea typeface="宋体" pitchFamily="2" charset="-122"/>
                        </a:rPr>
                        <a:t>14m55s</a:t>
                      </a:r>
                      <a:endParaRPr lang="en-US" dirty="0"/>
                    </a:p>
                  </a:txBody>
                  <a:tcPr/>
                </a:tc>
                <a:tc>
                  <a:txBody>
                    <a:bodyPr/>
                    <a:lstStyle/>
                    <a:p>
                      <a:pPr algn="r"/>
                      <a:r>
                        <a:rPr lang="en-US" dirty="0" smtClean="0"/>
                        <a:t>46</a:t>
                      </a:r>
                      <a:endParaRPr lang="en-US" dirty="0"/>
                    </a:p>
                  </a:txBody>
                  <a:tcPr/>
                </a:tc>
                <a:tc>
                  <a:txBody>
                    <a:bodyPr/>
                    <a:lstStyle/>
                    <a:p>
                      <a:pPr algn="r"/>
                      <a:r>
                        <a:rPr lang="en-US" dirty="0" smtClean="0"/>
                        <a:t>3,065</a:t>
                      </a:r>
                      <a:endParaRPr lang="en-US" dirty="0"/>
                    </a:p>
                  </a:txBody>
                  <a:tcPr/>
                </a:tc>
                <a:tc>
                  <a:txBody>
                    <a:bodyPr/>
                    <a:lstStyle/>
                    <a:p>
                      <a:pPr algn="r"/>
                      <a:r>
                        <a:rPr lang="en-US" dirty="0" smtClean="0"/>
                        <a:t>2,499</a:t>
                      </a:r>
                      <a:endParaRPr lang="en-US" dirty="0"/>
                    </a:p>
                  </a:txBody>
                  <a:tcPr/>
                </a:tc>
              </a:tr>
              <a:tr h="483759">
                <a:tc>
                  <a:txBody>
                    <a:bodyPr/>
                    <a:lstStyle/>
                    <a:p>
                      <a:r>
                        <a:rPr lang="en-US" dirty="0" err="1" smtClean="0"/>
                        <a:t>jxta</a:t>
                      </a:r>
                      <a:r>
                        <a:rPr lang="en-US" dirty="0" smtClean="0"/>
                        <a:t>-c</a:t>
                      </a:r>
                      <a:endParaRPr lang="en-US" dirty="0"/>
                    </a:p>
                  </a:txBody>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Arial" charset="0"/>
                          <a:ea typeface="宋体" pitchFamily="2" charset="-122"/>
                        </a:rPr>
                        <a:t>58m24s</a:t>
                      </a:r>
                    </a:p>
                  </a:txBody>
                  <a:tcPr/>
                </a:tc>
                <a:tc>
                  <a:txBody>
                    <a:bodyPr/>
                    <a:lstStyle/>
                    <a:p>
                      <a:pPr algn="r"/>
                      <a:r>
                        <a:rPr lang="en-US" dirty="0" smtClean="0"/>
                        <a:t>16</a:t>
                      </a:r>
                      <a:endParaRPr lang="en-US" dirty="0"/>
                    </a:p>
                  </a:txBody>
                  <a:tcPr/>
                </a:tc>
                <a:tc>
                  <a:txBody>
                    <a:bodyPr/>
                    <a:lstStyle/>
                    <a:p>
                      <a:pPr algn="r"/>
                      <a:r>
                        <a:rPr lang="en-US" dirty="0" smtClean="0"/>
                        <a:t>27</a:t>
                      </a:r>
                      <a:endParaRPr lang="en-US" dirty="0"/>
                    </a:p>
                  </a:txBody>
                  <a:tcPr/>
                </a:tc>
                <a:tc>
                  <a:txBody>
                    <a:bodyPr/>
                    <a:lstStyle/>
                    <a:p>
                      <a:pPr algn="r"/>
                      <a:r>
                        <a:rPr lang="en-US" dirty="0" smtClean="0"/>
                        <a:t>10</a:t>
                      </a:r>
                      <a:endParaRPr lang="en-US" dirty="0"/>
                    </a:p>
                  </a:txBody>
                  <a:tcPr/>
                </a:tc>
              </a:tr>
              <a:tr h="483759">
                <a:tc>
                  <a:txBody>
                    <a:bodyPr/>
                    <a:lstStyle/>
                    <a:p>
                      <a:r>
                        <a:rPr lang="en-US" dirty="0" err="1" smtClean="0"/>
                        <a:t>lklftpd</a:t>
                      </a:r>
                      <a:endParaRPr lang="en-US"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cap="none" normalizeH="0" baseline="0" dirty="0" smtClean="0">
                          <a:ln>
                            <a:noFill/>
                          </a:ln>
                          <a:solidFill>
                            <a:schemeClr val="tx1"/>
                          </a:solidFill>
                          <a:effectLst/>
                          <a:latin typeface="Arial" charset="0"/>
                          <a:ea typeface="宋体" pitchFamily="2" charset="-122"/>
                        </a:rPr>
                        <a:t>2m34s</a:t>
                      </a:r>
                    </a:p>
                  </a:txBody>
                  <a:tcPr/>
                </a:tc>
                <a:tc>
                  <a:txBody>
                    <a:bodyPr/>
                    <a:lstStyle/>
                    <a:p>
                      <a:pPr algn="r"/>
                      <a:r>
                        <a:rPr lang="en-US" dirty="0" smtClean="0"/>
                        <a:t>6</a:t>
                      </a:r>
                      <a:endParaRPr lang="en-US" dirty="0"/>
                    </a:p>
                  </a:txBody>
                  <a:tcPr/>
                </a:tc>
                <a:tc>
                  <a:txBody>
                    <a:bodyPr/>
                    <a:lstStyle/>
                    <a:p>
                      <a:pPr algn="r"/>
                      <a:r>
                        <a:rPr lang="en-US" dirty="0" smtClean="0"/>
                        <a:t>622</a:t>
                      </a:r>
                      <a:endParaRPr lang="en-US" dirty="0"/>
                    </a:p>
                  </a:txBody>
                  <a:tcPr/>
                </a:tc>
                <a:tc>
                  <a:txBody>
                    <a:bodyPr/>
                    <a:lstStyle/>
                    <a:p>
                      <a:pPr algn="r"/>
                      <a:r>
                        <a:rPr lang="en-US" dirty="0" smtClean="0"/>
                        <a:t>565</a:t>
                      </a:r>
                      <a:endParaRPr lang="en-US" dirty="0"/>
                    </a:p>
                  </a:txBody>
                  <a:tcPr/>
                </a:tc>
              </a:tr>
              <a:tr h="506787">
                <a:tc>
                  <a:txBody>
                    <a:bodyPr/>
                    <a:lstStyle/>
                    <a:p>
                      <a:r>
                        <a:rPr lang="en-US" dirty="0" err="1" smtClean="0"/>
                        <a:t>svn</a:t>
                      </a:r>
                      <a:r>
                        <a:rPr lang="en-US" baseline="0" dirty="0" smtClean="0"/>
                        <a:t> </a:t>
                      </a:r>
                      <a:r>
                        <a:rPr lang="en-US" baseline="0" dirty="0" err="1" smtClean="0"/>
                        <a:t>svn</a:t>
                      </a:r>
                      <a:endParaRPr lang="en-US" dirty="0"/>
                    </a:p>
                  </a:txBody>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Arial" charset="0"/>
                          <a:ea typeface="宋体" pitchFamily="2" charset="-122"/>
                        </a:rPr>
                        <a:t>25h59m53s</a:t>
                      </a:r>
                    </a:p>
                  </a:txBody>
                  <a:tcPr/>
                </a:tc>
                <a:tc>
                  <a:txBody>
                    <a:bodyPr/>
                    <a:lstStyle/>
                    <a:p>
                      <a:pPr algn="r"/>
                      <a:r>
                        <a:rPr lang="en-US" dirty="0" smtClean="0"/>
                        <a:t>542,402</a:t>
                      </a:r>
                      <a:endParaRPr lang="en-US" dirty="0"/>
                    </a:p>
                  </a:txBody>
                  <a:tcPr/>
                </a:tc>
                <a:tc>
                  <a:txBody>
                    <a:bodyPr/>
                    <a:lstStyle/>
                    <a:p>
                      <a:pPr algn="r"/>
                      <a:r>
                        <a:rPr lang="en-US" dirty="0" smtClean="0"/>
                        <a:t>897,921,834</a:t>
                      </a:r>
                      <a:endParaRPr lang="en-US" dirty="0"/>
                    </a:p>
                  </a:txBody>
                  <a:tcPr/>
                </a:tc>
                <a:tc>
                  <a:txBody>
                    <a:bodyPr/>
                    <a:lstStyle/>
                    <a:p>
                      <a:pPr algn="r"/>
                      <a:r>
                        <a:rPr lang="en-US" dirty="0" smtClean="0"/>
                        <a:t>280,671,987</a:t>
                      </a:r>
                      <a:endParaRPr lang="en-US" dirty="0"/>
                    </a:p>
                  </a:txBody>
                  <a:tcPr/>
                </a:tc>
              </a:tr>
            </a:tbl>
          </a:graphicData>
        </a:graphic>
      </p:graphicFrame>
      <p:sp>
        <p:nvSpPr>
          <p:cNvPr id="10" name="圆角矩形 9"/>
          <p:cNvSpPr/>
          <p:nvPr/>
        </p:nvSpPr>
        <p:spPr>
          <a:xfrm>
            <a:off x="3581400" y="1447800"/>
            <a:ext cx="1295400" cy="3657600"/>
          </a:xfrm>
          <a:prstGeom prst="round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2133600" y="1447800"/>
            <a:ext cx="1447800" cy="3657600"/>
          </a:xfrm>
          <a:prstGeom prst="round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4876800" y="1447800"/>
            <a:ext cx="1447800" cy="3657600"/>
          </a:xfrm>
          <a:prstGeom prst="round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6324600" y="1447800"/>
            <a:ext cx="1981200" cy="3657600"/>
          </a:xfrm>
          <a:prstGeom prst="round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2209800" y="1981200"/>
            <a:ext cx="1371600" cy="3237131"/>
            <a:chOff x="1905000" y="2514600"/>
            <a:chExt cx="1371600" cy="3237131"/>
          </a:xfrm>
        </p:grpSpPr>
        <p:sp>
          <p:nvSpPr>
            <p:cNvPr id="15" name="圆角矩形 14"/>
            <p:cNvSpPr/>
            <p:nvPr/>
          </p:nvSpPr>
          <p:spPr>
            <a:xfrm>
              <a:off x="1905000" y="2514600"/>
              <a:ext cx="1371600" cy="2514600"/>
            </a:xfrm>
            <a:prstGeom prst="roundRect">
              <a:avLst/>
            </a:prstGeom>
            <a:noFill/>
            <a:ln>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1905000" y="5105400"/>
              <a:ext cx="1371600" cy="646331"/>
            </a:xfrm>
            <a:prstGeom prst="rect">
              <a:avLst/>
            </a:prstGeom>
            <a:solidFill>
              <a:schemeClr val="accent4"/>
            </a:solidFill>
          </p:spPr>
          <p:txBody>
            <a:bodyPr wrap="square" rtlCol="0">
              <a:spAutoFit/>
            </a:bodyPr>
            <a:lstStyle/>
            <a:p>
              <a:pPr algn="ctr"/>
              <a:r>
                <a:rPr lang="en-US" altLang="zh-CN" dirty="0" smtClean="0"/>
                <a:t>&lt;1h</a:t>
              </a:r>
            </a:p>
            <a:p>
              <a:pPr algn="ctr"/>
              <a:r>
                <a:rPr lang="en-US" altLang="zh-CN" dirty="0" smtClean="0"/>
                <a:t>acceptable</a:t>
              </a:r>
              <a:endParaRPr lang="zh-CN" altLang="en-US" dirty="0"/>
            </a:p>
          </p:txBody>
        </p:sp>
      </p:grpSp>
      <p:grpSp>
        <p:nvGrpSpPr>
          <p:cNvPr id="20" name="组合 19"/>
          <p:cNvGrpSpPr/>
          <p:nvPr/>
        </p:nvGrpSpPr>
        <p:grpSpPr>
          <a:xfrm>
            <a:off x="2133600" y="4495800"/>
            <a:ext cx="1524000" cy="978933"/>
            <a:chOff x="1905000" y="3008530"/>
            <a:chExt cx="1524000" cy="978933"/>
          </a:xfrm>
        </p:grpSpPr>
        <p:sp>
          <p:nvSpPr>
            <p:cNvPr id="21" name="圆角矩形 20"/>
            <p:cNvSpPr/>
            <p:nvPr/>
          </p:nvSpPr>
          <p:spPr>
            <a:xfrm>
              <a:off x="1981200" y="3008530"/>
              <a:ext cx="1371600" cy="533401"/>
            </a:xfrm>
            <a:prstGeom prst="roundRect">
              <a:avLst/>
            </a:prstGeom>
            <a:noFill/>
            <a:ln>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1905000" y="3618131"/>
              <a:ext cx="1524000" cy="369332"/>
            </a:xfrm>
            <a:prstGeom prst="rect">
              <a:avLst/>
            </a:prstGeom>
            <a:solidFill>
              <a:schemeClr val="accent4"/>
            </a:solidFill>
          </p:spPr>
          <p:txBody>
            <a:bodyPr wrap="square" rtlCol="0">
              <a:spAutoFit/>
            </a:bodyPr>
            <a:lstStyle/>
            <a:p>
              <a:pPr algn="ctr"/>
              <a:r>
                <a:rPr lang="en-US" altLang="zh-CN" dirty="0" smtClean="0"/>
                <a:t>Unacceptable!</a:t>
              </a:r>
              <a:endParaRPr lang="zh-CN" altLang="en-US" dirty="0"/>
            </a:p>
          </p:txBody>
        </p:sp>
      </p:grpSp>
      <p:grpSp>
        <p:nvGrpSpPr>
          <p:cNvPr id="23" name="组合 22"/>
          <p:cNvGrpSpPr/>
          <p:nvPr/>
        </p:nvGrpSpPr>
        <p:grpSpPr>
          <a:xfrm>
            <a:off x="5029200" y="4419600"/>
            <a:ext cx="3276600" cy="1255931"/>
            <a:chOff x="1981200" y="3008530"/>
            <a:chExt cx="3276600" cy="1255931"/>
          </a:xfrm>
        </p:grpSpPr>
        <p:sp>
          <p:nvSpPr>
            <p:cNvPr id="24" name="圆角矩形 23"/>
            <p:cNvSpPr/>
            <p:nvPr/>
          </p:nvSpPr>
          <p:spPr>
            <a:xfrm>
              <a:off x="1981200" y="3008530"/>
              <a:ext cx="3276600" cy="533401"/>
            </a:xfrm>
            <a:prstGeom prst="roundRect">
              <a:avLst/>
            </a:prstGeom>
            <a:noFill/>
            <a:ln>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1981200" y="3618130"/>
              <a:ext cx="3276600" cy="646331"/>
            </a:xfrm>
            <a:prstGeom prst="rect">
              <a:avLst/>
            </a:prstGeom>
            <a:solidFill>
              <a:schemeClr val="accent4"/>
            </a:solidFill>
          </p:spPr>
          <p:txBody>
            <a:bodyPr wrap="square" rtlCol="0">
              <a:spAutoFit/>
            </a:bodyPr>
            <a:lstStyle/>
            <a:p>
              <a:pPr algn="ctr"/>
              <a:r>
                <a:rPr lang="en-US" altLang="zh-CN" dirty="0" smtClean="0"/>
                <a:t>They blow up because of</a:t>
              </a:r>
            </a:p>
            <a:p>
              <a:pPr algn="ctr"/>
              <a:r>
                <a:rPr lang="en-US" altLang="zh-CN" b="1" dirty="0" smtClean="0"/>
                <a:t>Context</a:t>
              </a:r>
              <a:r>
                <a:rPr lang="en-US" altLang="zh-CN" dirty="0" smtClean="0"/>
                <a:t> cloning!</a:t>
              </a:r>
            </a:p>
          </p:txBody>
        </p:sp>
      </p:grpSp>
      <p:sp>
        <p:nvSpPr>
          <p:cNvPr id="26" name="Content Placeholder 2"/>
          <p:cNvSpPr>
            <a:spLocks noGrp="1"/>
          </p:cNvSpPr>
          <p:nvPr>
            <p:ph idx="1"/>
          </p:nvPr>
        </p:nvSpPr>
        <p:spPr>
          <a:xfrm>
            <a:off x="381000" y="5608637"/>
            <a:ext cx="8229600" cy="1173163"/>
          </a:xfrm>
        </p:spPr>
        <p:txBody>
          <a:bodyPr/>
          <a:lstStyle/>
          <a:p>
            <a:r>
              <a:rPr lang="en-US" dirty="0" smtClean="0"/>
              <a:t>Current context: full call-path</a:t>
            </a:r>
          </a:p>
          <a:p>
            <a:r>
              <a:rPr lang="en-US" dirty="0" smtClean="0"/>
              <a:t>Future work: better context definition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10"/>
                                        </p:tgtEl>
                                        <p:attrNameLst>
                                          <p:attrName>style.visibility</p:attrName>
                                        </p:attrNameLst>
                                      </p:cBhvr>
                                      <p:to>
                                        <p:strVal val="hidden"/>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6"/>
                                        </p:tgtEl>
                                        <p:attrNameLst>
                                          <p:attrName>style.visibility</p:attrName>
                                        </p:attrNameLst>
                                      </p:cBhvr>
                                      <p:to>
                                        <p:strVal val="hidden"/>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17"/>
                                        </p:tgtEl>
                                        <p:attrNameLst>
                                          <p:attrName>style.visibility</p:attrName>
                                        </p:attrNameLst>
                                      </p:cBhvr>
                                      <p:to>
                                        <p:strVal val="hidden"/>
                                      </p:to>
                                    </p:set>
                                  </p:childTnLst>
                                </p:cTn>
                              </p:par>
                            </p:childTnLst>
                          </p:cTn>
                        </p:par>
                        <p:par>
                          <p:cTn id="32" fill="hold">
                            <p:stCondLst>
                              <p:cond delay="0"/>
                            </p:stCondLst>
                            <p:childTnLst>
                              <p:par>
                                <p:cTn id="33" presetID="1"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12"/>
                                        </p:tgtEl>
                                        <p:attrNameLst>
                                          <p:attrName>style.visibility</p:attrName>
                                        </p:attrNameLst>
                                      </p:cBhvr>
                                      <p:to>
                                        <p:strVal val="hidden"/>
                                      </p:to>
                                    </p:set>
                                  </p:childTnLst>
                                </p:cTn>
                              </p:par>
                            </p:childTnLst>
                          </p:cTn>
                        </p:par>
                        <p:par>
                          <p:cTn id="39" fill="hold">
                            <p:stCondLst>
                              <p:cond delay="0"/>
                            </p:stCondLst>
                            <p:childTnLst>
                              <p:par>
                                <p:cTn id="40" presetID="1" presetClass="entr" presetSubtype="0"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2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6" grpId="0" animBg="1"/>
      <p:bldP spid="16" grpId="1" animBg="1"/>
      <p:bldP spid="17" grpId="0" animBg="1"/>
      <p:bldP spid="17" grpId="1" animBg="1"/>
      <p:bldP spid="26"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 1 (</a:t>
            </a:r>
            <a:r>
              <a:rPr lang="en-US" dirty="0" err="1" smtClean="0"/>
              <a:t>svn</a:t>
            </a:r>
            <a:r>
              <a:rPr lang="en-US" dirty="0" smtClean="0"/>
              <a:t>)</a:t>
            </a:r>
            <a:endParaRPr lang="en-US" dirty="0"/>
          </a:p>
        </p:txBody>
      </p:sp>
      <p:sp>
        <p:nvSpPr>
          <p:cNvPr id="3" name="Content Placeholder 2"/>
          <p:cNvSpPr>
            <a:spLocks noGrp="1"/>
          </p:cNvSpPr>
          <p:nvPr>
            <p:ph idx="1"/>
          </p:nvPr>
        </p:nvSpPr>
        <p:spPr>
          <a:xfrm>
            <a:off x="304800" y="1371600"/>
            <a:ext cx="5410200" cy="4525963"/>
          </a:xfrm>
        </p:spPr>
        <p:txBody>
          <a:bodyPr>
            <a:normAutofit/>
          </a:bodyPr>
          <a:lstStyle/>
          <a:p>
            <a:r>
              <a:rPr lang="en-US" dirty="0" smtClean="0"/>
              <a:t>Region structure should be consistent with program logic</a:t>
            </a:r>
          </a:p>
          <a:p>
            <a:pPr lvl="1"/>
            <a:r>
              <a:rPr lang="en-US" dirty="0" err="1" smtClean="0"/>
              <a:t>Iterator</a:t>
            </a:r>
            <a:r>
              <a:rPr lang="en-US" dirty="0" smtClean="0"/>
              <a:t> vs. Hash table</a:t>
            </a:r>
          </a:p>
          <a:p>
            <a:pPr lvl="1"/>
            <a:r>
              <a:rPr lang="en-US" dirty="0" smtClean="0"/>
              <a:t>Request vs. Connection</a:t>
            </a:r>
          </a:p>
          <a:p>
            <a:endParaRPr lang="en-US" dirty="0"/>
          </a:p>
          <a:p>
            <a:r>
              <a:rPr lang="en-US" dirty="0" err="1" smtClean="0"/>
              <a:t>RegionWiz</a:t>
            </a:r>
            <a:r>
              <a:rPr lang="en-US" dirty="0" smtClean="0"/>
              <a:t> can effectively find this kind of bugs</a:t>
            </a:r>
          </a:p>
        </p:txBody>
      </p:sp>
      <p:sp>
        <p:nvSpPr>
          <p:cNvPr id="4" name="Rectangle 20"/>
          <p:cNvSpPr/>
          <p:nvPr/>
        </p:nvSpPr>
        <p:spPr>
          <a:xfrm>
            <a:off x="5715000" y="2340430"/>
            <a:ext cx="914400"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smtClean="0">
                <a:solidFill>
                  <a:srgbClr val="FF0000"/>
                </a:solidFill>
              </a:rPr>
              <a:t>parent</a:t>
            </a:r>
            <a:endParaRPr lang="en-US" sz="2000" dirty="0"/>
          </a:p>
        </p:txBody>
      </p:sp>
      <p:cxnSp>
        <p:nvCxnSpPr>
          <p:cNvPr id="5" name="Straight Arrow Connector 23"/>
          <p:cNvCxnSpPr>
            <a:cxnSpLocks noChangeShapeType="1"/>
            <a:stCxn id="8" idx="0"/>
            <a:endCxn id="4" idx="2"/>
          </p:cNvCxnSpPr>
          <p:nvPr/>
        </p:nvCxnSpPr>
        <p:spPr bwMode="auto">
          <a:xfrm rot="5400000" flipH="1" flipV="1">
            <a:off x="5232276" y="3804559"/>
            <a:ext cx="1879848" cy="1588"/>
          </a:xfrm>
          <a:prstGeom prst="straightConnector1">
            <a:avLst/>
          </a:prstGeom>
          <a:noFill/>
          <a:ln w="15875" algn="ctr">
            <a:solidFill>
              <a:srgbClr val="FF0000"/>
            </a:solidFill>
            <a:round/>
            <a:headEnd/>
            <a:tailEnd type="arrow" w="med" len="med"/>
          </a:ln>
        </p:spPr>
      </p:cxnSp>
      <p:sp>
        <p:nvSpPr>
          <p:cNvPr id="6" name="Oval 27"/>
          <p:cNvSpPr/>
          <p:nvPr/>
        </p:nvSpPr>
        <p:spPr>
          <a:xfrm>
            <a:off x="7391400" y="2286000"/>
            <a:ext cx="15240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err="1" smtClean="0">
                <a:solidFill>
                  <a:srgbClr val="000099"/>
                </a:solidFill>
              </a:rPr>
              <a:t>iterator</a:t>
            </a:r>
            <a:endParaRPr lang="en-US" sz="2000" dirty="0"/>
          </a:p>
        </p:txBody>
      </p:sp>
      <p:sp>
        <p:nvSpPr>
          <p:cNvPr id="7" name="Oval 37"/>
          <p:cNvSpPr/>
          <p:nvPr/>
        </p:nvSpPr>
        <p:spPr>
          <a:xfrm>
            <a:off x="7391400" y="4702630"/>
            <a:ext cx="15240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smtClean="0">
                <a:solidFill>
                  <a:srgbClr val="000099"/>
                </a:solidFill>
              </a:rPr>
              <a:t>table</a:t>
            </a:r>
            <a:endParaRPr lang="en-US" sz="2000" dirty="0"/>
          </a:p>
        </p:txBody>
      </p:sp>
      <p:sp>
        <p:nvSpPr>
          <p:cNvPr id="8" name="Rectangle 40"/>
          <p:cNvSpPr/>
          <p:nvPr/>
        </p:nvSpPr>
        <p:spPr>
          <a:xfrm>
            <a:off x="5715000" y="4744483"/>
            <a:ext cx="914400"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smtClean="0">
                <a:solidFill>
                  <a:srgbClr val="FF0000"/>
                </a:solidFill>
              </a:rPr>
              <a:t>sub</a:t>
            </a:r>
            <a:endParaRPr lang="en-US" sz="2000" dirty="0"/>
          </a:p>
        </p:txBody>
      </p:sp>
      <p:cxnSp>
        <p:nvCxnSpPr>
          <p:cNvPr id="9" name="Straight Arrow Connector 44"/>
          <p:cNvCxnSpPr>
            <a:cxnSpLocks noChangeShapeType="1"/>
            <a:stCxn id="6" idx="4"/>
            <a:endCxn id="7" idx="0"/>
          </p:cNvCxnSpPr>
          <p:nvPr/>
        </p:nvCxnSpPr>
        <p:spPr bwMode="auto">
          <a:xfrm rot="5400000">
            <a:off x="7249885" y="3799115"/>
            <a:ext cx="1807030" cy="1588"/>
          </a:xfrm>
          <a:prstGeom prst="straightConnector1">
            <a:avLst/>
          </a:prstGeom>
          <a:noFill/>
          <a:ln w="31750" cmpd="dbl" algn="ctr">
            <a:solidFill>
              <a:srgbClr val="339933"/>
            </a:solidFill>
            <a:round/>
            <a:headEnd type="none"/>
            <a:tailEnd type="triangle" w="lg" len="lg"/>
          </a:ln>
        </p:spPr>
      </p:cxnSp>
      <p:sp>
        <p:nvSpPr>
          <p:cNvPr id="10" name="&quot;No&quot; Symbol 47"/>
          <p:cNvSpPr/>
          <p:nvPr/>
        </p:nvSpPr>
        <p:spPr>
          <a:xfrm>
            <a:off x="7772400" y="3331030"/>
            <a:ext cx="804863" cy="804863"/>
          </a:xfrm>
          <a:prstGeom prst="noSmoking">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cxnSp>
        <p:nvCxnSpPr>
          <p:cNvPr id="11" name="Straight Arrow Connector 29"/>
          <p:cNvCxnSpPr>
            <a:stCxn id="6" idx="2"/>
            <a:endCxn id="4" idx="3"/>
          </p:cNvCxnSpPr>
          <p:nvPr/>
        </p:nvCxnSpPr>
        <p:spPr>
          <a:xfrm rot="10800000" flipV="1">
            <a:off x="6629400" y="2590799"/>
            <a:ext cx="762000" cy="11733"/>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38"/>
          <p:cNvCxnSpPr>
            <a:stCxn id="7" idx="2"/>
            <a:endCxn id="8" idx="3"/>
          </p:cNvCxnSpPr>
          <p:nvPr/>
        </p:nvCxnSpPr>
        <p:spPr>
          <a:xfrm rot="10800000">
            <a:off x="6629400" y="5006586"/>
            <a:ext cx="762000" cy="844"/>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sp>
        <p:nvSpPr>
          <p:cNvPr id="13" name="Rectangle 19"/>
          <p:cNvSpPr/>
          <p:nvPr/>
        </p:nvSpPr>
        <p:spPr>
          <a:xfrm>
            <a:off x="6096000" y="3168212"/>
            <a:ext cx="1673856" cy="1077218"/>
          </a:xfrm>
          <a:prstGeom prst="rect">
            <a:avLst/>
          </a:prstGeom>
        </p:spPr>
        <p:txBody>
          <a:bodyPr wrap="none">
            <a:spAutoFit/>
          </a:bodyPr>
          <a:lstStyle/>
          <a:p>
            <a:r>
              <a:rPr lang="en-US" altLang="zh-CN" sz="3200" b="1" dirty="0" smtClean="0"/>
              <a:t>Dangling</a:t>
            </a:r>
          </a:p>
          <a:p>
            <a:r>
              <a:rPr lang="en-US" altLang="zh-CN" sz="3200" dirty="0" smtClean="0"/>
              <a:t>pointer</a:t>
            </a:r>
            <a:endParaRPr lang="en-US" altLang="zh-CN"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 2 (</a:t>
            </a:r>
            <a:r>
              <a:rPr lang="en-US" dirty="0" err="1" smtClean="0"/>
              <a:t>rcc</a:t>
            </a:r>
            <a:r>
              <a:rPr lang="en-US" dirty="0" smtClean="0"/>
              <a:t>)</a:t>
            </a:r>
            <a:endParaRPr lang="en-US" dirty="0"/>
          </a:p>
        </p:txBody>
      </p:sp>
      <p:sp>
        <p:nvSpPr>
          <p:cNvPr id="3" name="Content Placeholder 2"/>
          <p:cNvSpPr>
            <a:spLocks noGrp="1"/>
          </p:cNvSpPr>
          <p:nvPr>
            <p:ph idx="1"/>
          </p:nvPr>
        </p:nvSpPr>
        <p:spPr>
          <a:xfrm>
            <a:off x="457200" y="1600200"/>
            <a:ext cx="5410200" cy="4525963"/>
          </a:xfrm>
        </p:spPr>
        <p:txBody>
          <a:bodyPr>
            <a:normAutofit/>
          </a:bodyPr>
          <a:lstStyle/>
          <a:p>
            <a:r>
              <a:rPr lang="en-US" dirty="0" smtClean="0">
                <a:solidFill>
                  <a:srgbClr val="FF0000"/>
                </a:solidFill>
              </a:rPr>
              <a:t>r1</a:t>
            </a:r>
            <a:r>
              <a:rPr lang="en-US" dirty="0" smtClean="0"/>
              <a:t> and </a:t>
            </a:r>
            <a:r>
              <a:rPr lang="en-US" dirty="0" smtClean="0">
                <a:solidFill>
                  <a:srgbClr val="FF0000"/>
                </a:solidFill>
              </a:rPr>
              <a:t>r2</a:t>
            </a:r>
            <a:r>
              <a:rPr lang="en-US" dirty="0" smtClean="0"/>
              <a:t> are totally independent</a:t>
            </a:r>
          </a:p>
          <a:p>
            <a:r>
              <a:rPr lang="en-US" dirty="0" smtClean="0"/>
              <a:t>Destroying </a:t>
            </a:r>
            <a:r>
              <a:rPr lang="en-US" dirty="0" smtClean="0">
                <a:solidFill>
                  <a:srgbClr val="FF0000"/>
                </a:solidFill>
              </a:rPr>
              <a:t>r2</a:t>
            </a:r>
            <a:r>
              <a:rPr lang="en-US" dirty="0" smtClean="0"/>
              <a:t> earlier will cause dangling pointer</a:t>
            </a:r>
          </a:p>
        </p:txBody>
      </p:sp>
      <p:sp>
        <p:nvSpPr>
          <p:cNvPr id="4" name="Rectangle 20"/>
          <p:cNvSpPr/>
          <p:nvPr/>
        </p:nvSpPr>
        <p:spPr>
          <a:xfrm>
            <a:off x="6096000" y="2340430"/>
            <a:ext cx="914400"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smtClean="0">
                <a:solidFill>
                  <a:srgbClr val="FF0000"/>
                </a:solidFill>
              </a:rPr>
              <a:t>r1</a:t>
            </a:r>
            <a:endParaRPr lang="en-US" sz="2000" dirty="0"/>
          </a:p>
        </p:txBody>
      </p:sp>
      <p:sp>
        <p:nvSpPr>
          <p:cNvPr id="8" name="Rectangle 40"/>
          <p:cNvSpPr/>
          <p:nvPr/>
        </p:nvSpPr>
        <p:spPr>
          <a:xfrm>
            <a:off x="6096000" y="4744483"/>
            <a:ext cx="914400"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smtClean="0">
                <a:solidFill>
                  <a:srgbClr val="FF0000"/>
                </a:solidFill>
              </a:rPr>
              <a:t>r2</a:t>
            </a:r>
            <a:endParaRPr lang="en-US" sz="2000" dirty="0"/>
          </a:p>
        </p:txBody>
      </p:sp>
      <p:cxnSp>
        <p:nvCxnSpPr>
          <p:cNvPr id="9" name="Straight Arrow Connector 44"/>
          <p:cNvCxnSpPr>
            <a:cxnSpLocks noChangeShapeType="1"/>
            <a:stCxn id="6" idx="4"/>
            <a:endCxn id="7" idx="0"/>
          </p:cNvCxnSpPr>
          <p:nvPr/>
        </p:nvCxnSpPr>
        <p:spPr bwMode="auto">
          <a:xfrm rot="5400000">
            <a:off x="7478485" y="3799115"/>
            <a:ext cx="1807030" cy="1588"/>
          </a:xfrm>
          <a:prstGeom prst="straightConnector1">
            <a:avLst/>
          </a:prstGeom>
          <a:noFill/>
          <a:ln w="31750" cmpd="dbl" algn="ctr">
            <a:solidFill>
              <a:srgbClr val="339933"/>
            </a:solidFill>
            <a:round/>
            <a:headEnd type="none"/>
            <a:tailEnd type="triangle" w="lg" len="lg"/>
          </a:ln>
        </p:spPr>
      </p:cxnSp>
      <p:sp>
        <p:nvSpPr>
          <p:cNvPr id="10" name="&quot;No&quot; Symbol 47"/>
          <p:cNvSpPr/>
          <p:nvPr/>
        </p:nvSpPr>
        <p:spPr>
          <a:xfrm>
            <a:off x="8001000" y="3331030"/>
            <a:ext cx="804863" cy="804863"/>
          </a:xfrm>
          <a:prstGeom prst="noSmoking">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grpSp>
        <p:nvGrpSpPr>
          <p:cNvPr id="20" name="组合 19"/>
          <p:cNvGrpSpPr/>
          <p:nvPr/>
        </p:nvGrpSpPr>
        <p:grpSpPr>
          <a:xfrm>
            <a:off x="7010400" y="2286000"/>
            <a:ext cx="1981200" cy="609600"/>
            <a:chOff x="7010400" y="2286000"/>
            <a:chExt cx="1981200" cy="609600"/>
          </a:xfrm>
        </p:grpSpPr>
        <p:sp>
          <p:nvSpPr>
            <p:cNvPr id="6" name="Oval 27"/>
            <p:cNvSpPr/>
            <p:nvPr/>
          </p:nvSpPr>
          <p:spPr>
            <a:xfrm>
              <a:off x="7772400" y="2286000"/>
              <a:ext cx="12192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err="1" smtClean="0">
                  <a:solidFill>
                    <a:srgbClr val="000099"/>
                  </a:solidFill>
                </a:rPr>
                <a:t>config</a:t>
              </a:r>
              <a:endParaRPr lang="en-US" sz="2000" dirty="0"/>
            </a:p>
          </p:txBody>
        </p:sp>
        <p:cxnSp>
          <p:nvCxnSpPr>
            <p:cNvPr id="11" name="Straight Arrow Connector 29"/>
            <p:cNvCxnSpPr>
              <a:stCxn id="6" idx="2"/>
              <a:endCxn id="4" idx="3"/>
            </p:cNvCxnSpPr>
            <p:nvPr/>
          </p:nvCxnSpPr>
          <p:spPr>
            <a:xfrm rot="10800000" flipV="1">
              <a:off x="7010400" y="2590799"/>
              <a:ext cx="762000" cy="11733"/>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a:off x="7010400" y="4702630"/>
            <a:ext cx="1981200" cy="609600"/>
            <a:chOff x="7010400" y="4702630"/>
            <a:chExt cx="1981200" cy="609600"/>
          </a:xfrm>
        </p:grpSpPr>
        <p:sp>
          <p:nvSpPr>
            <p:cNvPr id="7" name="Oval 37"/>
            <p:cNvSpPr/>
            <p:nvPr/>
          </p:nvSpPr>
          <p:spPr>
            <a:xfrm>
              <a:off x="7772400" y="4702630"/>
              <a:ext cx="12192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smtClean="0">
                  <a:solidFill>
                    <a:srgbClr val="000099"/>
                  </a:solidFill>
                </a:rPr>
                <a:t>name</a:t>
              </a:r>
              <a:endParaRPr lang="en-US" sz="2000" dirty="0"/>
            </a:p>
          </p:txBody>
        </p:sp>
        <p:cxnSp>
          <p:nvCxnSpPr>
            <p:cNvPr id="12" name="Straight Arrow Connector 38"/>
            <p:cNvCxnSpPr>
              <a:stCxn id="7" idx="2"/>
              <a:endCxn id="8" idx="3"/>
            </p:cNvCxnSpPr>
            <p:nvPr/>
          </p:nvCxnSpPr>
          <p:spPr>
            <a:xfrm rot="10800000">
              <a:off x="7010400" y="5006586"/>
              <a:ext cx="762000" cy="844"/>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 2 (</a:t>
            </a:r>
            <a:r>
              <a:rPr lang="en-US" dirty="0" err="1" smtClean="0"/>
              <a:t>rcc</a:t>
            </a:r>
            <a:r>
              <a:rPr lang="en-US" dirty="0" smtClean="0"/>
              <a:t>)</a:t>
            </a:r>
            <a:endParaRPr lang="en-US" dirty="0"/>
          </a:p>
        </p:txBody>
      </p:sp>
      <p:sp>
        <p:nvSpPr>
          <p:cNvPr id="3" name="Content Placeholder 2"/>
          <p:cNvSpPr>
            <a:spLocks noGrp="1"/>
          </p:cNvSpPr>
          <p:nvPr>
            <p:ph idx="1"/>
          </p:nvPr>
        </p:nvSpPr>
        <p:spPr>
          <a:xfrm>
            <a:off x="457200" y="1600200"/>
            <a:ext cx="5410200" cy="4525963"/>
          </a:xfrm>
        </p:spPr>
        <p:txBody>
          <a:bodyPr>
            <a:normAutofit/>
          </a:bodyPr>
          <a:lstStyle/>
          <a:p>
            <a:r>
              <a:rPr lang="en-US" dirty="0" smtClean="0">
                <a:solidFill>
                  <a:srgbClr val="FF0000"/>
                </a:solidFill>
              </a:rPr>
              <a:t>r1</a:t>
            </a:r>
            <a:r>
              <a:rPr lang="en-US" dirty="0" smtClean="0"/>
              <a:t> and </a:t>
            </a:r>
            <a:r>
              <a:rPr lang="en-US" dirty="0" smtClean="0">
                <a:solidFill>
                  <a:srgbClr val="FF0000"/>
                </a:solidFill>
              </a:rPr>
              <a:t>r2</a:t>
            </a:r>
            <a:r>
              <a:rPr lang="en-US" dirty="0" smtClean="0"/>
              <a:t> are totally independent</a:t>
            </a:r>
          </a:p>
          <a:p>
            <a:r>
              <a:rPr lang="en-US" dirty="0" smtClean="0"/>
              <a:t>Destroying </a:t>
            </a:r>
            <a:r>
              <a:rPr lang="en-US" dirty="0" smtClean="0">
                <a:solidFill>
                  <a:srgbClr val="FF0000"/>
                </a:solidFill>
              </a:rPr>
              <a:t>r2</a:t>
            </a:r>
            <a:r>
              <a:rPr lang="en-US" dirty="0" smtClean="0"/>
              <a:t> earlier will cause dangling pointer</a:t>
            </a:r>
          </a:p>
          <a:p>
            <a:endParaRPr lang="en-US" dirty="0" smtClean="0"/>
          </a:p>
          <a:p>
            <a:r>
              <a:rPr lang="en-US" dirty="0" smtClean="0"/>
              <a:t>To use immutable string, it’s better to make a private copy in pointer’s own region</a:t>
            </a:r>
          </a:p>
        </p:txBody>
      </p:sp>
      <p:sp>
        <p:nvSpPr>
          <p:cNvPr id="4" name="Rectangle 20"/>
          <p:cNvSpPr/>
          <p:nvPr/>
        </p:nvSpPr>
        <p:spPr>
          <a:xfrm>
            <a:off x="6096000" y="2340430"/>
            <a:ext cx="914400"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b="1" dirty="0" smtClean="0">
                <a:solidFill>
                  <a:srgbClr val="FF0000"/>
                </a:solidFill>
              </a:rPr>
              <a:t>r1</a:t>
            </a:r>
            <a:endParaRPr lang="en-US" sz="2000" dirty="0"/>
          </a:p>
        </p:txBody>
      </p:sp>
      <p:sp>
        <p:nvSpPr>
          <p:cNvPr id="8" name="Rectangle 40"/>
          <p:cNvSpPr/>
          <p:nvPr/>
        </p:nvSpPr>
        <p:spPr>
          <a:xfrm>
            <a:off x="6096000" y="4744483"/>
            <a:ext cx="914400"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smtClean="0">
                <a:solidFill>
                  <a:srgbClr val="FF0000"/>
                </a:solidFill>
              </a:rPr>
              <a:t>r2</a:t>
            </a:r>
            <a:endParaRPr lang="en-US" sz="2000" dirty="0"/>
          </a:p>
        </p:txBody>
      </p:sp>
      <p:grpSp>
        <p:nvGrpSpPr>
          <p:cNvPr id="5" name="组合 19"/>
          <p:cNvGrpSpPr/>
          <p:nvPr/>
        </p:nvGrpSpPr>
        <p:grpSpPr>
          <a:xfrm>
            <a:off x="7010400" y="2286000"/>
            <a:ext cx="1981200" cy="609600"/>
            <a:chOff x="7010400" y="2286000"/>
            <a:chExt cx="1981200" cy="609600"/>
          </a:xfrm>
        </p:grpSpPr>
        <p:sp>
          <p:nvSpPr>
            <p:cNvPr id="6" name="Oval 27"/>
            <p:cNvSpPr/>
            <p:nvPr/>
          </p:nvSpPr>
          <p:spPr>
            <a:xfrm>
              <a:off x="7772400" y="2286000"/>
              <a:ext cx="12192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err="1" smtClean="0">
                  <a:solidFill>
                    <a:srgbClr val="000099"/>
                  </a:solidFill>
                </a:rPr>
                <a:t>config</a:t>
              </a:r>
              <a:endParaRPr lang="en-US" sz="2000" dirty="0"/>
            </a:p>
          </p:txBody>
        </p:sp>
        <p:cxnSp>
          <p:nvCxnSpPr>
            <p:cNvPr id="11" name="Straight Arrow Connector 29"/>
            <p:cNvCxnSpPr>
              <a:stCxn id="6" idx="2"/>
              <a:endCxn id="4" idx="3"/>
            </p:cNvCxnSpPr>
            <p:nvPr/>
          </p:nvCxnSpPr>
          <p:spPr>
            <a:xfrm rot="10800000" flipV="1">
              <a:off x="7010400" y="2590799"/>
              <a:ext cx="762000" cy="11733"/>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grpSp>
      <p:grpSp>
        <p:nvGrpSpPr>
          <p:cNvPr id="13" name="组合 20"/>
          <p:cNvGrpSpPr/>
          <p:nvPr/>
        </p:nvGrpSpPr>
        <p:grpSpPr>
          <a:xfrm>
            <a:off x="7010400" y="4702630"/>
            <a:ext cx="1981200" cy="609600"/>
            <a:chOff x="7010400" y="4702630"/>
            <a:chExt cx="1981200" cy="609600"/>
          </a:xfrm>
        </p:grpSpPr>
        <p:sp>
          <p:nvSpPr>
            <p:cNvPr id="7" name="Oval 37"/>
            <p:cNvSpPr/>
            <p:nvPr/>
          </p:nvSpPr>
          <p:spPr>
            <a:xfrm>
              <a:off x="7772400" y="4702630"/>
              <a:ext cx="12192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smtClean="0">
                  <a:solidFill>
                    <a:srgbClr val="000099"/>
                  </a:solidFill>
                </a:rPr>
                <a:t>name</a:t>
              </a:r>
              <a:endParaRPr lang="en-US" sz="2000" dirty="0"/>
            </a:p>
          </p:txBody>
        </p:sp>
        <p:cxnSp>
          <p:nvCxnSpPr>
            <p:cNvPr id="12" name="Straight Arrow Connector 38"/>
            <p:cNvCxnSpPr>
              <a:stCxn id="7" idx="2"/>
              <a:endCxn id="8" idx="3"/>
            </p:cNvCxnSpPr>
            <p:nvPr/>
          </p:nvCxnSpPr>
          <p:spPr>
            <a:xfrm rot="10800000">
              <a:off x="7010400" y="5006586"/>
              <a:ext cx="762000" cy="844"/>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grpSp>
      <p:grpSp>
        <p:nvGrpSpPr>
          <p:cNvPr id="14" name="组合 20"/>
          <p:cNvGrpSpPr/>
          <p:nvPr/>
        </p:nvGrpSpPr>
        <p:grpSpPr>
          <a:xfrm>
            <a:off x="6553200" y="2864636"/>
            <a:ext cx="2209800" cy="1250164"/>
            <a:chOff x="7010400" y="4062066"/>
            <a:chExt cx="2209800" cy="1250164"/>
          </a:xfrm>
        </p:grpSpPr>
        <p:sp>
          <p:nvSpPr>
            <p:cNvPr id="15" name="Oval 37"/>
            <p:cNvSpPr/>
            <p:nvPr/>
          </p:nvSpPr>
          <p:spPr>
            <a:xfrm>
              <a:off x="7467600" y="4702630"/>
              <a:ext cx="17526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smtClean="0">
                  <a:solidFill>
                    <a:srgbClr val="000099"/>
                  </a:solidFill>
                </a:rPr>
                <a:t>copy  of name</a:t>
              </a:r>
              <a:endParaRPr lang="en-US" sz="2000" dirty="0"/>
            </a:p>
          </p:txBody>
        </p:sp>
        <p:cxnSp>
          <p:nvCxnSpPr>
            <p:cNvPr id="16" name="Straight Arrow Connector 38"/>
            <p:cNvCxnSpPr>
              <a:stCxn id="15" idx="2"/>
              <a:endCxn id="4" idx="2"/>
            </p:cNvCxnSpPr>
            <p:nvPr/>
          </p:nvCxnSpPr>
          <p:spPr>
            <a:xfrm rot="10800000">
              <a:off x="7010400" y="4062066"/>
              <a:ext cx="457200" cy="945365"/>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grpSp>
      <p:cxnSp>
        <p:nvCxnSpPr>
          <p:cNvPr id="20" name="Straight Arrow Connector 44"/>
          <p:cNvCxnSpPr>
            <a:cxnSpLocks noChangeShapeType="1"/>
            <a:stCxn id="6" idx="4"/>
            <a:endCxn id="15" idx="0"/>
          </p:cNvCxnSpPr>
          <p:nvPr/>
        </p:nvCxnSpPr>
        <p:spPr bwMode="auto">
          <a:xfrm rot="5400000">
            <a:off x="7829550" y="2952750"/>
            <a:ext cx="609600" cy="495300"/>
          </a:xfrm>
          <a:prstGeom prst="straightConnector1">
            <a:avLst/>
          </a:prstGeom>
          <a:noFill/>
          <a:ln w="31750" cmpd="dbl" algn="ctr">
            <a:solidFill>
              <a:srgbClr val="339933"/>
            </a:solidFill>
            <a:round/>
            <a:headEnd type="none"/>
            <a:tailEnd type="triangle" w="lg" len="lg"/>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up)">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 3 (</a:t>
            </a:r>
            <a:r>
              <a:rPr lang="en-US" dirty="0" err="1" smtClean="0"/>
              <a:t>svn</a:t>
            </a:r>
            <a:r>
              <a:rPr lang="en-US" dirty="0" smtClean="0"/>
              <a:t>)</a:t>
            </a:r>
            <a:endParaRPr lang="en-US" dirty="0"/>
          </a:p>
        </p:txBody>
      </p:sp>
      <p:sp>
        <p:nvSpPr>
          <p:cNvPr id="3" name="Content Placeholder 2"/>
          <p:cNvSpPr>
            <a:spLocks noGrp="1"/>
          </p:cNvSpPr>
          <p:nvPr>
            <p:ph idx="1"/>
          </p:nvPr>
        </p:nvSpPr>
        <p:spPr>
          <a:xfrm>
            <a:off x="0" y="1600200"/>
            <a:ext cx="5105400" cy="5105400"/>
          </a:xfrm>
        </p:spPr>
        <p:txBody>
          <a:bodyPr>
            <a:normAutofit lnSpcReduction="10000"/>
          </a:bodyPr>
          <a:lstStyle/>
          <a:p>
            <a:r>
              <a:rPr lang="en-US" dirty="0" smtClean="0"/>
              <a:t> </a:t>
            </a:r>
            <a:r>
              <a:rPr lang="en-US" i="1" dirty="0" smtClean="0">
                <a:solidFill>
                  <a:srgbClr val="FF0000"/>
                </a:solidFill>
              </a:rPr>
              <a:t>Temporary</a:t>
            </a:r>
            <a:r>
              <a:rPr lang="en-US" dirty="0" smtClean="0"/>
              <a:t> unsafe usage</a:t>
            </a:r>
            <a:endParaRPr lang="en-US" sz="3600" dirty="0" smtClean="0"/>
          </a:p>
          <a:p>
            <a:r>
              <a:rPr lang="en-US" sz="3600" dirty="0" smtClean="0"/>
              <a:t>Often involves branches</a:t>
            </a:r>
          </a:p>
          <a:p>
            <a:r>
              <a:rPr lang="en-US" sz="3600" dirty="0" smtClean="0"/>
              <a:t>Path-sensitivity</a:t>
            </a:r>
          </a:p>
          <a:p>
            <a:endParaRPr lang="en-US" dirty="0" smtClean="0"/>
          </a:p>
          <a:p>
            <a:r>
              <a:rPr lang="en-US" dirty="0" smtClean="0"/>
              <a:t>Dangerous as code evolves</a:t>
            </a:r>
          </a:p>
          <a:p>
            <a:endParaRPr lang="en-US" dirty="0" smtClean="0"/>
          </a:p>
          <a:p>
            <a:r>
              <a:rPr lang="en-US" dirty="0" smtClean="0"/>
              <a:t>Re-organize code to avoid even </a:t>
            </a:r>
            <a:r>
              <a:rPr lang="en-US" i="1" dirty="0" smtClean="0"/>
              <a:t>temporary</a:t>
            </a:r>
            <a:r>
              <a:rPr lang="en-US" dirty="0" smtClean="0"/>
              <a:t> unsafe usage</a:t>
            </a:r>
            <a:endParaRPr lang="en-US" i="1" dirty="0" smtClean="0"/>
          </a:p>
        </p:txBody>
      </p:sp>
      <p:sp>
        <p:nvSpPr>
          <p:cNvPr id="4" name="TextBox 4"/>
          <p:cNvSpPr txBox="1">
            <a:spLocks noChangeArrowheads="1"/>
          </p:cNvSpPr>
          <p:nvPr/>
        </p:nvSpPr>
        <p:spPr bwMode="auto">
          <a:xfrm>
            <a:off x="5334000" y="1848683"/>
            <a:ext cx="3657600" cy="3693319"/>
          </a:xfrm>
          <a:prstGeom prst="rect">
            <a:avLst/>
          </a:prstGeom>
          <a:noFill/>
          <a:ln w="9525">
            <a:solidFill>
              <a:schemeClr val="accent1"/>
            </a:solidFill>
            <a:miter lim="800000"/>
            <a:headEnd/>
            <a:tailEnd/>
          </a:ln>
        </p:spPr>
        <p:txBody>
          <a:bodyPr wrap="square">
            <a:spAutoFit/>
          </a:bodyPr>
          <a:lstStyle/>
          <a:p>
            <a:r>
              <a:rPr lang="en-US" dirty="0" err="1" smtClean="0">
                <a:solidFill>
                  <a:srgbClr val="0070C0"/>
                </a:solidFill>
              </a:rPr>
              <a:t>svn_do_open</a:t>
            </a:r>
            <a:r>
              <a:rPr lang="en-US" dirty="0" smtClean="0">
                <a:solidFill>
                  <a:srgbClr val="0070C0"/>
                </a:solidFill>
              </a:rPr>
              <a:t>(</a:t>
            </a:r>
            <a:r>
              <a:rPr lang="en-US" dirty="0" smtClean="0"/>
              <a:t>……</a:t>
            </a:r>
            <a:r>
              <a:rPr lang="en-US" dirty="0" smtClean="0">
                <a:solidFill>
                  <a:srgbClr val="0070C0"/>
                </a:solidFill>
              </a:rPr>
              <a:t>)</a:t>
            </a:r>
          </a:p>
          <a:p>
            <a:r>
              <a:rPr lang="en-US" dirty="0"/>
              <a:t>{</a:t>
            </a:r>
          </a:p>
          <a:p>
            <a:r>
              <a:rPr lang="en-US" dirty="0" smtClean="0">
                <a:solidFill>
                  <a:srgbClr val="000099"/>
                </a:solidFill>
                <a:latin typeface="Arial" charset="0"/>
                <a:ea typeface="宋体" pitchFamily="2" charset="-122"/>
              </a:rPr>
              <a:t>lock</a:t>
            </a:r>
            <a:r>
              <a:rPr lang="en-US" dirty="0" smtClean="0"/>
              <a:t> = </a:t>
            </a:r>
            <a:r>
              <a:rPr lang="en-US" b="1" dirty="0" err="1" smtClean="0"/>
              <a:t>region_alloc</a:t>
            </a:r>
            <a:r>
              <a:rPr lang="en-US" dirty="0" smtClean="0"/>
              <a:t>(</a:t>
            </a:r>
            <a:r>
              <a:rPr lang="en-US" dirty="0" smtClean="0">
                <a:solidFill>
                  <a:srgbClr val="FF0000"/>
                </a:solidFill>
                <a:latin typeface="Arial" charset="0"/>
                <a:ea typeface="宋体" pitchFamily="2" charset="-122"/>
              </a:rPr>
              <a:t>parent</a:t>
            </a:r>
            <a:r>
              <a:rPr lang="en-US" dirty="0" smtClean="0"/>
              <a:t>);</a:t>
            </a:r>
          </a:p>
          <a:p>
            <a:r>
              <a:rPr lang="en-US" dirty="0" smtClean="0"/>
              <a:t>if (</a:t>
            </a:r>
            <a:r>
              <a:rPr lang="en-US" altLang="zh-CN" dirty="0" err="1" smtClean="0">
                <a:solidFill>
                  <a:srgbClr val="000099"/>
                </a:solidFill>
                <a:latin typeface="Arial" charset="0"/>
                <a:ea typeface="宋体" pitchFamily="2" charset="-122"/>
              </a:rPr>
              <a:t>Conditon</a:t>
            </a:r>
            <a:r>
              <a:rPr lang="en-US" dirty="0" smtClean="0"/>
              <a:t>) {</a:t>
            </a:r>
          </a:p>
          <a:p>
            <a:r>
              <a:rPr lang="en-US" dirty="0" smtClean="0">
                <a:solidFill>
                  <a:srgbClr val="000099"/>
                </a:solidFill>
                <a:latin typeface="Arial" charset="0"/>
                <a:ea typeface="宋体" pitchFamily="2" charset="-122"/>
              </a:rPr>
              <a:t>    hash</a:t>
            </a:r>
            <a:r>
              <a:rPr lang="en-US" dirty="0" smtClean="0"/>
              <a:t> = </a:t>
            </a:r>
            <a:r>
              <a:rPr lang="en-US" b="1" dirty="0" err="1" smtClean="0"/>
              <a:t>region_alloc</a:t>
            </a:r>
            <a:r>
              <a:rPr lang="en-US" dirty="0" smtClean="0"/>
              <a:t>(</a:t>
            </a:r>
            <a:r>
              <a:rPr lang="en-US" dirty="0" smtClean="0">
                <a:solidFill>
                  <a:srgbClr val="FF0000"/>
                </a:solidFill>
                <a:latin typeface="Arial" charset="0"/>
                <a:ea typeface="宋体" pitchFamily="2" charset="-122"/>
              </a:rPr>
              <a:t>sub</a:t>
            </a:r>
            <a:r>
              <a:rPr lang="en-US" dirty="0" smtClean="0"/>
              <a:t>);</a:t>
            </a:r>
          </a:p>
          <a:p>
            <a:r>
              <a:rPr lang="en-US" altLang="zh-CN" dirty="0" smtClean="0">
                <a:solidFill>
                  <a:srgbClr val="000099"/>
                </a:solidFill>
                <a:latin typeface="Arial" charset="0"/>
                <a:ea typeface="宋体" pitchFamily="2" charset="-122"/>
              </a:rPr>
              <a:t>    </a:t>
            </a:r>
            <a:r>
              <a:rPr lang="en-US" altLang="zh-CN" dirty="0" err="1" smtClean="0">
                <a:solidFill>
                  <a:srgbClr val="000099"/>
                </a:solidFill>
                <a:latin typeface="Arial" charset="0"/>
                <a:ea typeface="宋体" pitchFamily="2" charset="-122"/>
              </a:rPr>
              <a:t>lock</a:t>
            </a:r>
            <a:r>
              <a:rPr lang="en-US" altLang="zh-CN" dirty="0" err="1" smtClean="0">
                <a:solidFill>
                  <a:srgbClr val="339933"/>
                </a:solidFill>
                <a:latin typeface="Arial" charset="0"/>
                <a:ea typeface="宋体" pitchFamily="2" charset="-122"/>
              </a:rPr>
              <a:t>.f</a:t>
            </a:r>
            <a:r>
              <a:rPr lang="en-US" dirty="0" smtClean="0"/>
              <a:t> = </a:t>
            </a:r>
            <a:r>
              <a:rPr lang="en-US" dirty="0" smtClean="0">
                <a:solidFill>
                  <a:srgbClr val="000099"/>
                </a:solidFill>
                <a:latin typeface="Arial" charset="0"/>
                <a:ea typeface="宋体" pitchFamily="2" charset="-122"/>
              </a:rPr>
              <a:t>hash</a:t>
            </a:r>
            <a:r>
              <a:rPr lang="en-US" dirty="0" smtClean="0"/>
              <a:t>;</a:t>
            </a:r>
          </a:p>
          <a:p>
            <a:r>
              <a:rPr lang="en-US" dirty="0" smtClean="0"/>
              <a:t>}</a:t>
            </a:r>
          </a:p>
          <a:p>
            <a:r>
              <a:rPr lang="en-US" dirty="0" smtClean="0"/>
              <a:t>……</a:t>
            </a:r>
          </a:p>
          <a:p>
            <a:r>
              <a:rPr lang="en-US" dirty="0" smtClean="0"/>
              <a:t>if (</a:t>
            </a:r>
            <a:r>
              <a:rPr lang="en-US" dirty="0" smtClean="0">
                <a:solidFill>
                  <a:srgbClr val="000099"/>
                </a:solidFill>
                <a:latin typeface="Arial" charset="0"/>
                <a:ea typeface="宋体" pitchFamily="2" charset="-122"/>
              </a:rPr>
              <a:t>Condition</a:t>
            </a:r>
            <a:r>
              <a:rPr lang="en-US" dirty="0" smtClean="0"/>
              <a:t>) {</a:t>
            </a:r>
          </a:p>
          <a:p>
            <a:r>
              <a:rPr lang="en-US" altLang="zh-CN" dirty="0" smtClean="0">
                <a:solidFill>
                  <a:srgbClr val="000099"/>
                </a:solidFill>
                <a:latin typeface="Arial" charset="0"/>
                <a:ea typeface="宋体" pitchFamily="2" charset="-122"/>
              </a:rPr>
              <a:t>    </a:t>
            </a:r>
            <a:r>
              <a:rPr lang="en-US" altLang="zh-CN" dirty="0" err="1" smtClean="0">
                <a:solidFill>
                  <a:srgbClr val="000099"/>
                </a:solidFill>
                <a:latin typeface="Arial" charset="0"/>
                <a:ea typeface="宋体" pitchFamily="2" charset="-122"/>
              </a:rPr>
              <a:t>lock</a:t>
            </a:r>
            <a:r>
              <a:rPr lang="en-US" altLang="zh-CN" dirty="0" err="1" smtClean="0">
                <a:solidFill>
                  <a:srgbClr val="339933"/>
                </a:solidFill>
                <a:latin typeface="Arial" charset="0"/>
                <a:ea typeface="宋体" pitchFamily="2" charset="-122"/>
              </a:rPr>
              <a:t>.f</a:t>
            </a:r>
            <a:r>
              <a:rPr lang="en-US" dirty="0" smtClean="0"/>
              <a:t> = </a:t>
            </a:r>
            <a:r>
              <a:rPr lang="en-US" altLang="zh-CN" dirty="0" smtClean="0">
                <a:solidFill>
                  <a:srgbClr val="000099"/>
                </a:solidFill>
                <a:latin typeface="Arial" charset="0"/>
                <a:ea typeface="宋体" pitchFamily="2" charset="-122"/>
              </a:rPr>
              <a:t>NULL</a:t>
            </a:r>
            <a:r>
              <a:rPr lang="en-US" dirty="0" smtClean="0"/>
              <a:t> ;</a:t>
            </a:r>
          </a:p>
          <a:p>
            <a:r>
              <a:rPr lang="en-US" dirty="0" smtClean="0"/>
              <a:t>}</a:t>
            </a:r>
          </a:p>
          <a:p>
            <a:r>
              <a:rPr lang="en-US" b="1" dirty="0" err="1" smtClean="0"/>
              <a:t>region_destroy</a:t>
            </a:r>
            <a:r>
              <a:rPr lang="en-US" dirty="0" smtClean="0"/>
              <a:t>(</a:t>
            </a:r>
            <a:r>
              <a:rPr lang="en-US" dirty="0" smtClean="0">
                <a:solidFill>
                  <a:srgbClr val="FF0000"/>
                </a:solidFill>
                <a:latin typeface="Arial" charset="0"/>
                <a:ea typeface="宋体" pitchFamily="2" charset="-122"/>
              </a:rPr>
              <a:t>sub</a:t>
            </a:r>
            <a:r>
              <a:rPr lang="en-US" dirty="0" smtClean="0"/>
              <a:t>);</a:t>
            </a:r>
          </a:p>
          <a:p>
            <a:r>
              <a:rPr lang="en-US"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blinds(horizontal)">
                                      <p:cBhvr>
                                        <p:cTn id="13" dur="500"/>
                                        <p:tgtEl>
                                          <p:spTgt spid="4">
                                            <p:txEl>
                                              <p:pRg st="4" end="4"/>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4">
                                            <p:txEl>
                                              <p:pRg st="5" end="5"/>
                                            </p:txEl>
                                          </p:spTgt>
                                        </p:tgtEl>
                                        <p:attrNameLst>
                                          <p:attrName>style.visibility</p:attrName>
                                        </p:attrNameLst>
                                      </p:cBhvr>
                                      <p:to>
                                        <p:strVal val="visible"/>
                                      </p:to>
                                    </p:set>
                                    <p:animEffect transition="in" filter="blinds(horizontal)">
                                      <p:cBhvr>
                                        <p:cTn id="16" dur="500"/>
                                        <p:tgtEl>
                                          <p:spTgt spid="4">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blinds(horizontal)">
                                      <p:cBhvr>
                                        <p:cTn id="31" dur="500"/>
                                        <p:tgtEl>
                                          <p:spTgt spid="4">
                                            <p:txEl>
                                              <p:pRg st="9" end="9"/>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allAtOnce"/>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Related work</a:t>
            </a:r>
            <a:endParaRPr lang="en-US" dirty="0"/>
          </a:p>
        </p:txBody>
      </p:sp>
      <p:sp>
        <p:nvSpPr>
          <p:cNvPr id="3" name="Content Placeholder 2"/>
          <p:cNvSpPr>
            <a:spLocks noGrp="1"/>
          </p:cNvSpPr>
          <p:nvPr>
            <p:ph idx="1"/>
          </p:nvPr>
        </p:nvSpPr>
        <p:spPr/>
        <p:txBody>
          <a:bodyPr>
            <a:normAutofit/>
          </a:bodyPr>
          <a:lstStyle/>
          <a:p>
            <a:r>
              <a:rPr lang="en-US" dirty="0" smtClean="0"/>
              <a:t>Language support for regions</a:t>
            </a:r>
          </a:p>
          <a:p>
            <a:pPr lvl="1"/>
            <a:r>
              <a:rPr lang="en-US" dirty="0" smtClean="0"/>
              <a:t>Reap [OOPSLA '2002], Cyclone [PLDI '2002], RC [PLDI '2001], Ownership types[PLDI '2003]</a:t>
            </a:r>
          </a:p>
          <a:p>
            <a:r>
              <a:rPr lang="en-US" dirty="0" smtClean="0"/>
              <a:t>Correlation Analysis</a:t>
            </a:r>
          </a:p>
          <a:p>
            <a:pPr lvl="1"/>
            <a:r>
              <a:rPr lang="en-US" dirty="0" smtClean="0"/>
              <a:t>Locksmith [PLDI '2006], Chord [PLDI '2006, POPL '2007]</a:t>
            </a:r>
          </a:p>
          <a:p>
            <a:r>
              <a:rPr lang="en-US" dirty="0" smtClean="0"/>
              <a:t>Context-sensitive Analysis</a:t>
            </a:r>
          </a:p>
          <a:p>
            <a:pPr lvl="1"/>
            <a:r>
              <a:rPr lang="en-US" dirty="0" err="1" smtClean="0"/>
              <a:t>bddbddb</a:t>
            </a:r>
            <a:r>
              <a:rPr lang="en-US" dirty="0" smtClean="0"/>
              <a:t> [PLDI '2004, PODS '2005]</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457200" y="1600200"/>
            <a:ext cx="8229600" cy="5029200"/>
          </a:xfrm>
        </p:spPr>
        <p:txBody>
          <a:bodyPr>
            <a:normAutofit fontScale="92500" lnSpcReduction="20000"/>
          </a:bodyPr>
          <a:lstStyle/>
          <a:p>
            <a:r>
              <a:rPr lang="en-US" dirty="0" smtClean="0"/>
              <a:t>Use memory regions </a:t>
            </a:r>
            <a:r>
              <a:rPr lang="en-US" b="1" i="1" dirty="0" smtClean="0"/>
              <a:t>safely</a:t>
            </a:r>
            <a:r>
              <a:rPr lang="en-US" dirty="0" smtClean="0"/>
              <a:t> is not trivial</a:t>
            </a:r>
          </a:p>
          <a:p>
            <a:endParaRPr lang="en-US" dirty="0" smtClean="0"/>
          </a:p>
          <a:p>
            <a:r>
              <a:rPr lang="en-US" dirty="0" err="1" smtClean="0"/>
              <a:t>RegionWiz</a:t>
            </a:r>
            <a:r>
              <a:rPr lang="en-US" dirty="0" smtClean="0"/>
              <a:t> can detect </a:t>
            </a:r>
            <a:r>
              <a:rPr lang="en-US" smtClean="0"/>
              <a:t>dangling pointers </a:t>
            </a:r>
            <a:r>
              <a:rPr lang="en-US" dirty="0" smtClean="0"/>
              <a:t>between regions through static conditional correlation analysis</a:t>
            </a:r>
          </a:p>
          <a:p>
            <a:r>
              <a:rPr lang="en-US" dirty="0" err="1" smtClean="0"/>
              <a:t>RegionWiz</a:t>
            </a:r>
            <a:r>
              <a:rPr lang="en-US" dirty="0" smtClean="0"/>
              <a:t> is efficient to find real bugs in real applications &amp; improve safety of region-based memory management</a:t>
            </a:r>
          </a:p>
          <a:p>
            <a:endParaRPr lang="en-US" dirty="0" smtClean="0"/>
          </a:p>
          <a:p>
            <a:r>
              <a:rPr lang="en-US" dirty="0" smtClean="0"/>
              <a:t>We believe the correlation analysis framework can solve other problems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4" name="Subtitle 3"/>
          <p:cNvSpPr>
            <a:spLocks noGrp="1"/>
          </p:cNvSpPr>
          <p:nvPr>
            <p:ph type="subTitle" idx="1"/>
          </p:nvPr>
        </p:nvSpPr>
        <p:spPr/>
        <p:txBody>
          <a:bodyPr/>
          <a:lstStyle/>
          <a:p>
            <a:r>
              <a:rPr lang="en-US" dirty="0" smtClean="0"/>
              <a:t>Q/A</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Heuristics</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For </a:t>
            </a:r>
            <a:r>
              <a:rPr lang="en-US" b="1" dirty="0" smtClean="0"/>
              <a:t>Warning</a:t>
            </a:r>
            <a:r>
              <a:rPr lang="en-US" dirty="0" smtClean="0"/>
              <a:t>(Pointer, </a:t>
            </a:r>
            <a:r>
              <a:rPr lang="en-US" dirty="0" err="1" smtClean="0"/>
              <a:t>Pointee</a:t>
            </a:r>
            <a:r>
              <a:rPr lang="en-US" dirty="0" smtClean="0"/>
              <a:t>)</a:t>
            </a:r>
          </a:p>
          <a:p>
            <a:r>
              <a:rPr lang="en-US" dirty="0" smtClean="0"/>
              <a:t>Pointer’s type mismatch with </a:t>
            </a:r>
            <a:r>
              <a:rPr lang="en-US" dirty="0" err="1" smtClean="0"/>
              <a:t>pointee’s</a:t>
            </a:r>
            <a:r>
              <a:rPr lang="en-US" dirty="0" smtClean="0"/>
              <a:t> type – less possible</a:t>
            </a:r>
          </a:p>
          <a:p>
            <a:r>
              <a:rPr lang="en-US" dirty="0" smtClean="0"/>
              <a:t>Pointer &amp; </a:t>
            </a:r>
            <a:r>
              <a:rPr lang="en-US" dirty="0" err="1" smtClean="0"/>
              <a:t>pointee</a:t>
            </a:r>
            <a:r>
              <a:rPr lang="en-US" dirty="0" smtClean="0"/>
              <a:t> never allocated from the same region under some context – more possible</a:t>
            </a:r>
          </a:p>
          <a:p>
            <a:endParaRPr lang="en-US" dirty="0" smtClean="0"/>
          </a:p>
          <a:p>
            <a:r>
              <a:rPr lang="en-US" dirty="0" smtClean="0"/>
              <a:t>Examined 205 lower-ranked warnings, all but one are really false alarms </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Limitations</a:t>
            </a:r>
            <a:endParaRPr lang="zh-CN" altLang="en-US" dirty="0"/>
          </a:p>
        </p:txBody>
      </p:sp>
      <p:sp>
        <p:nvSpPr>
          <p:cNvPr id="3" name="内容占位符 2"/>
          <p:cNvSpPr>
            <a:spLocks noGrp="1"/>
          </p:cNvSpPr>
          <p:nvPr>
            <p:ph idx="1"/>
          </p:nvPr>
        </p:nvSpPr>
        <p:spPr>
          <a:xfrm>
            <a:off x="457200" y="1600200"/>
            <a:ext cx="8229600" cy="4953000"/>
          </a:xfrm>
        </p:spPr>
        <p:txBody>
          <a:bodyPr>
            <a:normAutofit/>
          </a:bodyPr>
          <a:lstStyle/>
          <a:p>
            <a:r>
              <a:rPr lang="en-US" altLang="zh-CN" dirty="0" smtClean="0"/>
              <a:t>Function pointer – standard inter-procedural propagation of function pointer values, but only propagate through variables &amp; parameters, not through heap objects</a:t>
            </a:r>
          </a:p>
          <a:p>
            <a:r>
              <a:rPr lang="en-US" altLang="zh-CN" dirty="0" smtClean="0"/>
              <a:t>Pointer arithmetic (variable as array index) not supported, just ignored</a:t>
            </a:r>
          </a:p>
          <a:p>
            <a:r>
              <a:rPr lang="en-US" altLang="zh-CN" dirty="0" smtClean="0"/>
              <a:t>Limited thread support, no support for Asynchronous event, Callbacks, etc.</a:t>
            </a:r>
          </a:p>
          <a:p>
            <a:r>
              <a:rPr lang="en-US" altLang="zh-CN" dirty="0" smtClean="0"/>
              <a:t>Heuristics bring unsoundness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 Imprecision</a:t>
            </a:r>
            <a:endParaRPr lang="en-US" dirty="0"/>
          </a:p>
        </p:txBody>
      </p:sp>
      <p:sp>
        <p:nvSpPr>
          <p:cNvPr id="3" name="Content Placeholder 2"/>
          <p:cNvSpPr>
            <a:spLocks noGrp="1"/>
          </p:cNvSpPr>
          <p:nvPr>
            <p:ph idx="1"/>
          </p:nvPr>
        </p:nvSpPr>
        <p:spPr>
          <a:xfrm>
            <a:off x="457200" y="1600200"/>
            <a:ext cx="8534400" cy="4876800"/>
          </a:xfrm>
        </p:spPr>
        <p:txBody>
          <a:bodyPr/>
          <a:lstStyle/>
          <a:p>
            <a:r>
              <a:rPr lang="en-US" dirty="0" smtClean="0"/>
              <a:t>Imprecise points-to analysis</a:t>
            </a:r>
          </a:p>
          <a:p>
            <a:r>
              <a:rPr lang="en-US" dirty="0" smtClean="0"/>
              <a:t>Over-approximation of all 3 relations</a:t>
            </a:r>
          </a:p>
          <a:p>
            <a:endParaRPr lang="en-US" dirty="0"/>
          </a:p>
          <a:p>
            <a:r>
              <a:rPr lang="en-US" dirty="0" smtClean="0"/>
              <a:t>Need under-approximation of </a:t>
            </a:r>
            <a:r>
              <a:rPr lang="en-US" b="1" i="1" dirty="0" err="1" smtClean="0"/>
              <a:t>subregion</a:t>
            </a:r>
            <a:endParaRPr lang="en-US" dirty="0" smtClean="0"/>
          </a:p>
          <a:p>
            <a:pPr lvl="1"/>
            <a:r>
              <a:rPr lang="en-US" dirty="0" smtClean="0"/>
              <a:t>Regions by imprecise </a:t>
            </a:r>
            <a:r>
              <a:rPr lang="en-US" i="1" dirty="0" err="1" smtClean="0"/>
              <a:t>subregion</a:t>
            </a:r>
            <a:r>
              <a:rPr lang="en-US" dirty="0" smtClean="0"/>
              <a:t> form a </a:t>
            </a:r>
            <a:r>
              <a:rPr lang="en-US" b="1" dirty="0" err="1" smtClean="0"/>
              <a:t>semilattice</a:t>
            </a:r>
            <a:endParaRPr lang="en-US" b="1" dirty="0" smtClean="0"/>
          </a:p>
          <a:p>
            <a:pPr lvl="1"/>
            <a:r>
              <a:rPr lang="en-US" dirty="0" smtClean="0"/>
              <a:t>Use the </a:t>
            </a:r>
            <a:r>
              <a:rPr lang="en-US" b="1" dirty="0" smtClean="0"/>
              <a:t>join</a:t>
            </a:r>
            <a:r>
              <a:rPr lang="en-US" dirty="0" smtClean="0"/>
              <a:t> of all the possible parent region as a </a:t>
            </a:r>
            <a:r>
              <a:rPr lang="en-US" b="1" dirty="0" smtClean="0"/>
              <a:t>conservative</a:t>
            </a:r>
            <a:r>
              <a:rPr lang="en-US" dirty="0" smtClean="0"/>
              <a:t> estimation of the real parent</a:t>
            </a:r>
          </a:p>
          <a:p>
            <a:pPr lvl="1"/>
            <a:r>
              <a:rPr lang="en-US" dirty="0" smtClean="0"/>
              <a:t>Conservative estimated parent-sub relation is under-approximation of real </a:t>
            </a:r>
            <a:r>
              <a:rPr lang="en-US" i="1" dirty="0" err="1" smtClean="0"/>
              <a:t>subregion</a:t>
            </a:r>
            <a:r>
              <a:rPr lang="en-US" dirty="0" smtClean="0"/>
              <a:t> relation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3970" name="Rectangle 2"/>
          <p:cNvSpPr>
            <a:spLocks noGrp="1" noChangeArrowheads="1"/>
          </p:cNvSpPr>
          <p:nvPr>
            <p:ph type="title" idx="4294967295"/>
          </p:nvPr>
        </p:nvSpPr>
        <p:spPr>
          <a:xfrm>
            <a:off x="0" y="274638"/>
            <a:ext cx="8229600" cy="1143000"/>
          </a:xfrm>
        </p:spPr>
        <p:txBody>
          <a:bodyPr/>
          <a:lstStyle/>
          <a:p>
            <a:pPr eaLnBrk="1" hangingPunct="1"/>
            <a:r>
              <a:rPr lang="en-US" altLang="zh-CN" sz="3200" dirty="0" smtClean="0"/>
              <a:t>Imprecision of Static Analysis</a:t>
            </a:r>
          </a:p>
        </p:txBody>
      </p:sp>
      <p:sp>
        <p:nvSpPr>
          <p:cNvPr id="6" name="Rectangle 5"/>
          <p:cNvSpPr/>
          <p:nvPr/>
        </p:nvSpPr>
        <p:spPr>
          <a:xfrm>
            <a:off x="571472" y="3143248"/>
            <a:ext cx="571500" cy="5000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FF0000"/>
                </a:solidFill>
              </a:rPr>
              <a:t>r3</a:t>
            </a:r>
            <a:endParaRPr lang="en-US" dirty="0"/>
          </a:p>
        </p:txBody>
      </p:sp>
      <p:sp>
        <p:nvSpPr>
          <p:cNvPr id="7" name="Rectangle 6"/>
          <p:cNvSpPr/>
          <p:nvPr/>
        </p:nvSpPr>
        <p:spPr>
          <a:xfrm>
            <a:off x="1714480" y="3143248"/>
            <a:ext cx="571500" cy="5000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FF0000"/>
                </a:solidFill>
              </a:rPr>
              <a:t>r2</a:t>
            </a:r>
            <a:endParaRPr lang="en-US" dirty="0"/>
          </a:p>
        </p:txBody>
      </p:sp>
      <p:cxnSp>
        <p:nvCxnSpPr>
          <p:cNvPr id="11" name="Straight Arrow Connector 10"/>
          <p:cNvCxnSpPr>
            <a:cxnSpLocks noChangeShapeType="1"/>
            <a:stCxn id="6" idx="0"/>
            <a:endCxn id="5" idx="2"/>
          </p:cNvCxnSpPr>
          <p:nvPr/>
        </p:nvCxnSpPr>
        <p:spPr bwMode="auto">
          <a:xfrm rot="5400000" flipH="1" flipV="1">
            <a:off x="713332" y="2441334"/>
            <a:ext cx="845805" cy="558025"/>
          </a:xfrm>
          <a:prstGeom prst="straightConnector1">
            <a:avLst/>
          </a:prstGeom>
          <a:noFill/>
          <a:ln w="15875" algn="ctr">
            <a:solidFill>
              <a:srgbClr val="FF0000"/>
            </a:solidFill>
            <a:round/>
            <a:headEnd/>
            <a:tailEnd type="arrow" w="med" len="med"/>
          </a:ln>
        </p:spPr>
      </p:cxnSp>
      <p:cxnSp>
        <p:nvCxnSpPr>
          <p:cNvPr id="13" name="Straight Arrow Connector 12"/>
          <p:cNvCxnSpPr>
            <a:cxnSpLocks noChangeShapeType="1"/>
            <a:stCxn id="7" idx="0"/>
            <a:endCxn id="5" idx="2"/>
          </p:cNvCxnSpPr>
          <p:nvPr/>
        </p:nvCxnSpPr>
        <p:spPr bwMode="auto">
          <a:xfrm rot="16200000" flipV="1">
            <a:off x="1284837" y="2427854"/>
            <a:ext cx="845805" cy="584983"/>
          </a:xfrm>
          <a:prstGeom prst="straightConnector1">
            <a:avLst/>
          </a:prstGeom>
          <a:noFill/>
          <a:ln w="15875" algn="ctr">
            <a:solidFill>
              <a:srgbClr val="FF0000"/>
            </a:solidFill>
            <a:round/>
            <a:headEnd/>
            <a:tailEnd type="arrow" w="med" len="med"/>
          </a:ln>
        </p:spPr>
      </p:cxnSp>
      <p:sp>
        <p:nvSpPr>
          <p:cNvPr id="5" name="Rectangle 4"/>
          <p:cNvSpPr/>
          <p:nvPr/>
        </p:nvSpPr>
        <p:spPr>
          <a:xfrm>
            <a:off x="1116013" y="1773238"/>
            <a:ext cx="598467"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a:solidFill>
                  <a:srgbClr val="FF0000"/>
                </a:solidFill>
              </a:rPr>
              <a:t>r1</a:t>
            </a:r>
            <a:endParaRPr lang="en-US" dirty="0"/>
          </a:p>
        </p:txBody>
      </p:sp>
      <p:sp>
        <p:nvSpPr>
          <p:cNvPr id="68" name="Rectangle 67"/>
          <p:cNvSpPr/>
          <p:nvPr/>
        </p:nvSpPr>
        <p:spPr>
          <a:xfrm>
            <a:off x="1071538" y="4572011"/>
            <a:ext cx="571500" cy="5000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FF0000"/>
                </a:solidFill>
              </a:rPr>
              <a:t>r4</a:t>
            </a:r>
            <a:endParaRPr lang="en-US" dirty="0"/>
          </a:p>
        </p:txBody>
      </p:sp>
      <p:cxnSp>
        <p:nvCxnSpPr>
          <p:cNvPr id="69" name="Straight Arrow Connector 68"/>
          <p:cNvCxnSpPr>
            <a:cxnSpLocks noChangeShapeType="1"/>
            <a:stCxn id="68" idx="0"/>
            <a:endCxn id="6" idx="2"/>
          </p:cNvCxnSpPr>
          <p:nvPr/>
        </p:nvCxnSpPr>
        <p:spPr bwMode="auto">
          <a:xfrm rot="16200000" flipV="1">
            <a:off x="642905" y="3857628"/>
            <a:ext cx="928700" cy="500066"/>
          </a:xfrm>
          <a:prstGeom prst="straightConnector1">
            <a:avLst/>
          </a:prstGeom>
          <a:noFill/>
          <a:ln w="19050" algn="ctr">
            <a:solidFill>
              <a:srgbClr val="FF0000"/>
            </a:solidFill>
            <a:prstDash val="dashDot"/>
            <a:round/>
            <a:headEnd/>
            <a:tailEnd type="arrow" w="med" len="med"/>
          </a:ln>
        </p:spPr>
      </p:cxnSp>
      <p:cxnSp>
        <p:nvCxnSpPr>
          <p:cNvPr id="72" name="Straight Arrow Connector 71"/>
          <p:cNvCxnSpPr>
            <a:cxnSpLocks noChangeShapeType="1"/>
            <a:stCxn id="68" idx="0"/>
            <a:endCxn id="7" idx="2"/>
          </p:cNvCxnSpPr>
          <p:nvPr/>
        </p:nvCxnSpPr>
        <p:spPr bwMode="auto">
          <a:xfrm rot="5400000" flipH="1" flipV="1">
            <a:off x="1214409" y="3786190"/>
            <a:ext cx="928700" cy="642942"/>
          </a:xfrm>
          <a:prstGeom prst="straightConnector1">
            <a:avLst/>
          </a:prstGeom>
          <a:noFill/>
          <a:ln w="19050" algn="ctr">
            <a:solidFill>
              <a:srgbClr val="FF0000"/>
            </a:solidFill>
            <a:prstDash val="dashDot"/>
            <a:round/>
            <a:headEnd/>
            <a:tailEnd type="arrow" w="med" len="med"/>
          </a:ln>
        </p:spPr>
      </p:cxnSp>
      <p:sp>
        <p:nvSpPr>
          <p:cNvPr id="75" name="Rectangle 74"/>
          <p:cNvSpPr/>
          <p:nvPr/>
        </p:nvSpPr>
        <p:spPr>
          <a:xfrm>
            <a:off x="1102061" y="4038284"/>
            <a:ext cx="569387" cy="369332"/>
          </a:xfrm>
          <a:prstGeom prst="rect">
            <a:avLst/>
          </a:prstGeom>
        </p:spPr>
        <p:txBody>
          <a:bodyPr wrap="none">
            <a:spAutoFit/>
          </a:bodyPr>
          <a:lstStyle/>
          <a:p>
            <a:r>
              <a:rPr lang="en-US" dirty="0" smtClean="0"/>
              <a:t>???</a:t>
            </a:r>
            <a:endParaRPr lang="en-US" dirty="0"/>
          </a:p>
        </p:txBody>
      </p:sp>
      <p:sp>
        <p:nvSpPr>
          <p:cNvPr id="76" name="Oval 75"/>
          <p:cNvSpPr/>
          <p:nvPr/>
        </p:nvSpPr>
        <p:spPr>
          <a:xfrm>
            <a:off x="2357422" y="4500570"/>
            <a:ext cx="714375" cy="714375"/>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000099"/>
                </a:solidFill>
              </a:rPr>
              <a:t>o3</a:t>
            </a:r>
            <a:endParaRPr lang="en-US" dirty="0"/>
          </a:p>
        </p:txBody>
      </p:sp>
      <p:cxnSp>
        <p:nvCxnSpPr>
          <p:cNvPr id="77" name="Straight Arrow Connector 76"/>
          <p:cNvCxnSpPr>
            <a:cxnSpLocks noChangeShapeType="1"/>
            <a:stCxn id="76" idx="0"/>
            <a:endCxn id="88" idx="4"/>
          </p:cNvCxnSpPr>
          <p:nvPr/>
        </p:nvCxnSpPr>
        <p:spPr bwMode="auto">
          <a:xfrm rot="5400000" flipH="1" flipV="1">
            <a:off x="1821633" y="3393279"/>
            <a:ext cx="2000269" cy="214314"/>
          </a:xfrm>
          <a:prstGeom prst="straightConnector1">
            <a:avLst/>
          </a:prstGeom>
          <a:noFill/>
          <a:ln w="19050" cmpd="dbl" algn="ctr">
            <a:solidFill>
              <a:srgbClr val="339933"/>
            </a:solidFill>
            <a:round/>
            <a:headEnd/>
            <a:tailEnd type="arrow" w="med" len="med"/>
          </a:ln>
        </p:spPr>
      </p:cxnSp>
      <p:sp>
        <p:nvSpPr>
          <p:cNvPr id="81" name="Oval 80"/>
          <p:cNvSpPr/>
          <p:nvPr/>
        </p:nvSpPr>
        <p:spPr>
          <a:xfrm>
            <a:off x="3071802" y="3071810"/>
            <a:ext cx="714375" cy="714375"/>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000099"/>
                </a:solidFill>
              </a:rPr>
              <a:t>o2</a:t>
            </a:r>
            <a:endParaRPr lang="en-US" dirty="0"/>
          </a:p>
        </p:txBody>
      </p:sp>
      <p:cxnSp>
        <p:nvCxnSpPr>
          <p:cNvPr id="82" name="Straight Arrow Connector 81"/>
          <p:cNvCxnSpPr>
            <a:cxnSpLocks noChangeShapeType="1"/>
            <a:stCxn id="76" idx="7"/>
            <a:endCxn id="81" idx="4"/>
          </p:cNvCxnSpPr>
          <p:nvPr/>
        </p:nvCxnSpPr>
        <p:spPr bwMode="auto">
          <a:xfrm rot="5400000" flipH="1" flipV="1">
            <a:off x="2788583" y="3964782"/>
            <a:ext cx="819003" cy="461811"/>
          </a:xfrm>
          <a:prstGeom prst="straightConnector1">
            <a:avLst/>
          </a:prstGeom>
          <a:noFill/>
          <a:ln w="19050" cmpd="dbl" algn="ctr">
            <a:solidFill>
              <a:srgbClr val="339933"/>
            </a:solidFill>
            <a:round/>
            <a:headEnd/>
            <a:tailEnd type="arrow" w="med" len="med"/>
          </a:ln>
        </p:spPr>
      </p:cxnSp>
      <p:sp>
        <p:nvSpPr>
          <p:cNvPr id="88" name="Oval 87"/>
          <p:cNvSpPr/>
          <p:nvPr/>
        </p:nvSpPr>
        <p:spPr>
          <a:xfrm>
            <a:off x="2571736" y="1785926"/>
            <a:ext cx="714375" cy="714375"/>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000099"/>
                </a:solidFill>
              </a:rPr>
              <a:t>o1</a:t>
            </a:r>
            <a:endParaRPr lang="en-US" dirty="0"/>
          </a:p>
        </p:txBody>
      </p:sp>
      <p:cxnSp>
        <p:nvCxnSpPr>
          <p:cNvPr id="97" name="Straight Arrow Connector 96"/>
          <p:cNvCxnSpPr>
            <a:stCxn id="76" idx="2"/>
            <a:endCxn id="68" idx="3"/>
          </p:cNvCxnSpPr>
          <p:nvPr/>
        </p:nvCxnSpPr>
        <p:spPr>
          <a:xfrm rot="10800000">
            <a:off x="1643038" y="4822044"/>
            <a:ext cx="714384" cy="35715"/>
          </a:xfrm>
          <a:prstGeom prst="straightConnector1">
            <a:avLst/>
          </a:prstGeom>
          <a:ln w="15875">
            <a:solidFill>
              <a:srgbClr val="000099"/>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a:stCxn id="81" idx="2"/>
            <a:endCxn id="7" idx="3"/>
          </p:cNvCxnSpPr>
          <p:nvPr/>
        </p:nvCxnSpPr>
        <p:spPr>
          <a:xfrm rot="10800000">
            <a:off x="2285980" y="3393280"/>
            <a:ext cx="785822" cy="35718"/>
          </a:xfrm>
          <a:prstGeom prst="straightConnector1">
            <a:avLst/>
          </a:prstGeom>
          <a:ln w="15875">
            <a:solidFill>
              <a:srgbClr val="000099"/>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a:stCxn id="88" idx="2"/>
            <a:endCxn id="5" idx="3"/>
          </p:cNvCxnSpPr>
          <p:nvPr/>
        </p:nvCxnSpPr>
        <p:spPr>
          <a:xfrm rot="10800000">
            <a:off x="1714480" y="2035342"/>
            <a:ext cx="857256" cy="107773"/>
          </a:xfrm>
          <a:prstGeom prst="straightConnector1">
            <a:avLst/>
          </a:prstGeom>
          <a:ln w="15875">
            <a:solidFill>
              <a:srgbClr val="000099"/>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08" name="Rectangle 107"/>
          <p:cNvSpPr/>
          <p:nvPr/>
        </p:nvSpPr>
        <p:spPr>
          <a:xfrm>
            <a:off x="4357686" y="2585861"/>
            <a:ext cx="4000528" cy="1477328"/>
          </a:xfrm>
          <a:prstGeom prst="rect">
            <a:avLst/>
          </a:prstGeom>
        </p:spPr>
        <p:txBody>
          <a:bodyPr wrap="square">
            <a:spAutoFit/>
          </a:bodyPr>
          <a:lstStyle/>
          <a:p>
            <a:r>
              <a:rPr lang="en-US" dirty="0" smtClean="0"/>
              <a:t>Depending on the execution path,</a:t>
            </a:r>
          </a:p>
          <a:p>
            <a:r>
              <a:rPr lang="en-US" altLang="zh-CN" b="1" dirty="0">
                <a:solidFill>
                  <a:srgbClr val="FF0000"/>
                </a:solidFill>
                <a:latin typeface="+mn-lt"/>
                <a:ea typeface="+mn-ea"/>
              </a:rPr>
              <a:t>r4</a:t>
            </a:r>
            <a:r>
              <a:rPr lang="en-US" dirty="0" smtClean="0"/>
              <a:t> can be </a:t>
            </a:r>
            <a:r>
              <a:rPr lang="en-US" dirty="0" err="1" smtClean="0"/>
              <a:t>subregion</a:t>
            </a:r>
            <a:r>
              <a:rPr lang="en-US" dirty="0" smtClean="0"/>
              <a:t> of </a:t>
            </a:r>
            <a:r>
              <a:rPr lang="en-US" altLang="zh-CN" b="1" dirty="0">
                <a:solidFill>
                  <a:srgbClr val="FF0000"/>
                </a:solidFill>
                <a:latin typeface="+mn-lt"/>
                <a:ea typeface="+mn-ea"/>
              </a:rPr>
              <a:t>r2</a:t>
            </a:r>
            <a:r>
              <a:rPr lang="en-US" dirty="0" smtClean="0"/>
              <a:t> </a:t>
            </a:r>
            <a:r>
              <a:rPr lang="en-US" b="1" i="1" dirty="0" smtClean="0"/>
              <a:t>or</a:t>
            </a:r>
            <a:r>
              <a:rPr lang="en-US" dirty="0" smtClean="0"/>
              <a:t> </a:t>
            </a:r>
            <a:r>
              <a:rPr lang="en-US" altLang="zh-CN" b="1" dirty="0">
                <a:solidFill>
                  <a:srgbClr val="FF0000"/>
                </a:solidFill>
                <a:latin typeface="+mn-lt"/>
                <a:ea typeface="+mn-ea"/>
              </a:rPr>
              <a:t>r3</a:t>
            </a:r>
          </a:p>
          <a:p>
            <a:endParaRPr lang="en-US" dirty="0"/>
          </a:p>
          <a:p>
            <a:r>
              <a:rPr lang="en-US" dirty="0" smtClean="0"/>
              <a:t>But during static analysis,</a:t>
            </a:r>
          </a:p>
          <a:p>
            <a:r>
              <a:rPr lang="en-US" dirty="0"/>
              <a:t>w</a:t>
            </a:r>
            <a:r>
              <a:rPr lang="en-US" dirty="0" smtClean="0"/>
              <a:t>hat can we infer?</a:t>
            </a:r>
            <a:endParaRPr lang="en-US" dirty="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3970" name="Rectangle 2"/>
          <p:cNvSpPr>
            <a:spLocks noGrp="1" noChangeArrowheads="1"/>
          </p:cNvSpPr>
          <p:nvPr>
            <p:ph type="title" idx="4294967295"/>
          </p:nvPr>
        </p:nvSpPr>
        <p:spPr>
          <a:xfrm>
            <a:off x="0" y="274638"/>
            <a:ext cx="8229600" cy="1143000"/>
          </a:xfrm>
        </p:spPr>
        <p:txBody>
          <a:bodyPr/>
          <a:lstStyle/>
          <a:p>
            <a:pPr eaLnBrk="1" hangingPunct="1"/>
            <a:r>
              <a:rPr lang="en-US" altLang="zh-CN" sz="3200" dirty="0" smtClean="0"/>
              <a:t>Imprecision of Static Analysis (cont.)</a:t>
            </a:r>
          </a:p>
        </p:txBody>
      </p:sp>
      <p:sp>
        <p:nvSpPr>
          <p:cNvPr id="6" name="Rectangle 5"/>
          <p:cNvSpPr/>
          <p:nvPr/>
        </p:nvSpPr>
        <p:spPr>
          <a:xfrm>
            <a:off x="571472" y="3143248"/>
            <a:ext cx="571500" cy="5000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FF0000"/>
                </a:solidFill>
              </a:rPr>
              <a:t>r3</a:t>
            </a:r>
            <a:endParaRPr lang="en-US" dirty="0"/>
          </a:p>
        </p:txBody>
      </p:sp>
      <p:sp>
        <p:nvSpPr>
          <p:cNvPr id="7" name="Rectangle 6"/>
          <p:cNvSpPr/>
          <p:nvPr/>
        </p:nvSpPr>
        <p:spPr>
          <a:xfrm>
            <a:off x="1714480" y="3143248"/>
            <a:ext cx="571500" cy="5000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FF0000"/>
                </a:solidFill>
              </a:rPr>
              <a:t>r2</a:t>
            </a:r>
            <a:endParaRPr lang="en-US" dirty="0"/>
          </a:p>
        </p:txBody>
      </p:sp>
      <p:cxnSp>
        <p:nvCxnSpPr>
          <p:cNvPr id="11" name="Straight Arrow Connector 10"/>
          <p:cNvCxnSpPr>
            <a:cxnSpLocks noChangeShapeType="1"/>
            <a:stCxn id="6" idx="0"/>
            <a:endCxn id="5" idx="2"/>
          </p:cNvCxnSpPr>
          <p:nvPr/>
        </p:nvCxnSpPr>
        <p:spPr bwMode="auto">
          <a:xfrm rot="5400000" flipH="1" flipV="1">
            <a:off x="713332" y="2441334"/>
            <a:ext cx="845805" cy="558025"/>
          </a:xfrm>
          <a:prstGeom prst="straightConnector1">
            <a:avLst/>
          </a:prstGeom>
          <a:noFill/>
          <a:ln w="15875" algn="ctr">
            <a:solidFill>
              <a:srgbClr val="FF0000"/>
            </a:solidFill>
            <a:round/>
            <a:headEnd/>
            <a:tailEnd type="arrow" w="med" len="med"/>
          </a:ln>
        </p:spPr>
      </p:cxnSp>
      <p:cxnSp>
        <p:nvCxnSpPr>
          <p:cNvPr id="13" name="Straight Arrow Connector 12"/>
          <p:cNvCxnSpPr>
            <a:cxnSpLocks noChangeShapeType="1"/>
            <a:stCxn id="7" idx="0"/>
            <a:endCxn id="5" idx="2"/>
          </p:cNvCxnSpPr>
          <p:nvPr/>
        </p:nvCxnSpPr>
        <p:spPr bwMode="auto">
          <a:xfrm rot="16200000" flipV="1">
            <a:off x="1284837" y="2427854"/>
            <a:ext cx="845805" cy="584983"/>
          </a:xfrm>
          <a:prstGeom prst="straightConnector1">
            <a:avLst/>
          </a:prstGeom>
          <a:noFill/>
          <a:ln w="15875" algn="ctr">
            <a:solidFill>
              <a:srgbClr val="FF0000"/>
            </a:solidFill>
            <a:round/>
            <a:headEnd/>
            <a:tailEnd type="arrow" w="med" len="med"/>
          </a:ln>
        </p:spPr>
      </p:cxnSp>
      <p:sp>
        <p:nvSpPr>
          <p:cNvPr id="5" name="Rectangle 4"/>
          <p:cNvSpPr/>
          <p:nvPr/>
        </p:nvSpPr>
        <p:spPr>
          <a:xfrm>
            <a:off x="1116013" y="1773238"/>
            <a:ext cx="598467"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a:solidFill>
                  <a:srgbClr val="FF0000"/>
                </a:solidFill>
              </a:rPr>
              <a:t>r1</a:t>
            </a:r>
            <a:endParaRPr lang="en-US" dirty="0"/>
          </a:p>
        </p:txBody>
      </p:sp>
      <p:sp>
        <p:nvSpPr>
          <p:cNvPr id="68" name="Rectangle 67"/>
          <p:cNvSpPr/>
          <p:nvPr/>
        </p:nvSpPr>
        <p:spPr>
          <a:xfrm>
            <a:off x="1071538" y="4572011"/>
            <a:ext cx="571500" cy="5000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FF0000"/>
                </a:solidFill>
              </a:rPr>
              <a:t>r4</a:t>
            </a:r>
            <a:endParaRPr lang="en-US" dirty="0"/>
          </a:p>
        </p:txBody>
      </p:sp>
      <p:cxnSp>
        <p:nvCxnSpPr>
          <p:cNvPr id="69" name="Straight Arrow Connector 68"/>
          <p:cNvCxnSpPr>
            <a:cxnSpLocks noChangeShapeType="1"/>
            <a:stCxn id="68" idx="0"/>
            <a:endCxn id="6" idx="2"/>
          </p:cNvCxnSpPr>
          <p:nvPr/>
        </p:nvCxnSpPr>
        <p:spPr bwMode="auto">
          <a:xfrm rot="16200000" flipV="1">
            <a:off x="642905" y="3857628"/>
            <a:ext cx="928700" cy="500066"/>
          </a:xfrm>
          <a:prstGeom prst="straightConnector1">
            <a:avLst/>
          </a:prstGeom>
          <a:noFill/>
          <a:ln w="19050" algn="ctr">
            <a:solidFill>
              <a:srgbClr val="FF0000"/>
            </a:solidFill>
            <a:prstDash val="dashDot"/>
            <a:round/>
            <a:headEnd/>
            <a:tailEnd type="arrow" w="med" len="med"/>
          </a:ln>
        </p:spPr>
      </p:cxnSp>
      <p:cxnSp>
        <p:nvCxnSpPr>
          <p:cNvPr id="72" name="Straight Arrow Connector 71"/>
          <p:cNvCxnSpPr>
            <a:cxnSpLocks noChangeShapeType="1"/>
            <a:stCxn id="68" idx="0"/>
            <a:endCxn id="7" idx="2"/>
          </p:cNvCxnSpPr>
          <p:nvPr/>
        </p:nvCxnSpPr>
        <p:spPr bwMode="auto">
          <a:xfrm rot="5400000" flipH="1" flipV="1">
            <a:off x="1214409" y="3786190"/>
            <a:ext cx="928700" cy="642942"/>
          </a:xfrm>
          <a:prstGeom prst="straightConnector1">
            <a:avLst/>
          </a:prstGeom>
          <a:noFill/>
          <a:ln w="19050" algn="ctr">
            <a:solidFill>
              <a:srgbClr val="FF0000"/>
            </a:solidFill>
            <a:prstDash val="dashDot"/>
            <a:round/>
            <a:headEnd/>
            <a:tailEnd type="arrow" w="med" len="med"/>
          </a:ln>
        </p:spPr>
      </p:cxnSp>
      <p:sp>
        <p:nvSpPr>
          <p:cNvPr id="75" name="Rectangle 74"/>
          <p:cNvSpPr/>
          <p:nvPr/>
        </p:nvSpPr>
        <p:spPr>
          <a:xfrm>
            <a:off x="1102061" y="4038284"/>
            <a:ext cx="569387" cy="369332"/>
          </a:xfrm>
          <a:prstGeom prst="rect">
            <a:avLst/>
          </a:prstGeom>
        </p:spPr>
        <p:txBody>
          <a:bodyPr wrap="none">
            <a:spAutoFit/>
          </a:bodyPr>
          <a:lstStyle/>
          <a:p>
            <a:r>
              <a:rPr lang="en-US" dirty="0" smtClean="0"/>
              <a:t>???</a:t>
            </a:r>
            <a:endParaRPr lang="en-US" dirty="0"/>
          </a:p>
        </p:txBody>
      </p:sp>
      <p:sp>
        <p:nvSpPr>
          <p:cNvPr id="76" name="Oval 75"/>
          <p:cNvSpPr/>
          <p:nvPr/>
        </p:nvSpPr>
        <p:spPr>
          <a:xfrm>
            <a:off x="2357422" y="4500570"/>
            <a:ext cx="714375" cy="714375"/>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000099"/>
                </a:solidFill>
              </a:rPr>
              <a:t>o3</a:t>
            </a:r>
            <a:endParaRPr lang="en-US" dirty="0"/>
          </a:p>
        </p:txBody>
      </p:sp>
      <p:cxnSp>
        <p:nvCxnSpPr>
          <p:cNvPr id="77" name="Straight Arrow Connector 76"/>
          <p:cNvCxnSpPr>
            <a:cxnSpLocks noChangeShapeType="1"/>
            <a:stCxn id="76" idx="0"/>
            <a:endCxn id="88" idx="4"/>
          </p:cNvCxnSpPr>
          <p:nvPr/>
        </p:nvCxnSpPr>
        <p:spPr bwMode="auto">
          <a:xfrm rot="5400000" flipH="1" flipV="1">
            <a:off x="1821633" y="3393279"/>
            <a:ext cx="2000269" cy="214314"/>
          </a:xfrm>
          <a:prstGeom prst="straightConnector1">
            <a:avLst/>
          </a:prstGeom>
          <a:noFill/>
          <a:ln w="19050" cmpd="dbl" algn="ctr">
            <a:solidFill>
              <a:srgbClr val="339933"/>
            </a:solidFill>
            <a:round/>
            <a:headEnd/>
            <a:tailEnd type="arrow" w="med" len="med"/>
          </a:ln>
        </p:spPr>
      </p:cxnSp>
      <p:sp>
        <p:nvSpPr>
          <p:cNvPr id="81" name="Oval 80"/>
          <p:cNvSpPr/>
          <p:nvPr/>
        </p:nvSpPr>
        <p:spPr>
          <a:xfrm>
            <a:off x="3071802" y="3071810"/>
            <a:ext cx="714375" cy="714375"/>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000099"/>
                </a:solidFill>
              </a:rPr>
              <a:t>o2</a:t>
            </a:r>
            <a:endParaRPr lang="en-US" dirty="0"/>
          </a:p>
        </p:txBody>
      </p:sp>
      <p:cxnSp>
        <p:nvCxnSpPr>
          <p:cNvPr id="82" name="Straight Arrow Connector 81"/>
          <p:cNvCxnSpPr>
            <a:cxnSpLocks noChangeShapeType="1"/>
            <a:stCxn id="76" idx="7"/>
            <a:endCxn id="81" idx="4"/>
          </p:cNvCxnSpPr>
          <p:nvPr/>
        </p:nvCxnSpPr>
        <p:spPr bwMode="auto">
          <a:xfrm rot="5400000" flipH="1" flipV="1">
            <a:off x="2788583" y="3964782"/>
            <a:ext cx="819003" cy="461811"/>
          </a:xfrm>
          <a:prstGeom prst="straightConnector1">
            <a:avLst/>
          </a:prstGeom>
          <a:noFill/>
          <a:ln w="19050" cmpd="dbl" algn="ctr">
            <a:solidFill>
              <a:srgbClr val="339933"/>
            </a:solidFill>
            <a:round/>
            <a:headEnd/>
            <a:tailEnd type="arrow" w="med" len="med"/>
          </a:ln>
        </p:spPr>
      </p:cxnSp>
      <p:sp>
        <p:nvSpPr>
          <p:cNvPr id="88" name="Oval 87"/>
          <p:cNvSpPr/>
          <p:nvPr/>
        </p:nvSpPr>
        <p:spPr>
          <a:xfrm>
            <a:off x="2571736" y="1785926"/>
            <a:ext cx="714375" cy="714375"/>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000099"/>
                </a:solidFill>
              </a:rPr>
              <a:t>o1</a:t>
            </a:r>
            <a:endParaRPr lang="en-US" dirty="0"/>
          </a:p>
        </p:txBody>
      </p:sp>
      <p:cxnSp>
        <p:nvCxnSpPr>
          <p:cNvPr id="97" name="Straight Arrow Connector 96"/>
          <p:cNvCxnSpPr>
            <a:stCxn id="76" idx="2"/>
            <a:endCxn id="68" idx="3"/>
          </p:cNvCxnSpPr>
          <p:nvPr/>
        </p:nvCxnSpPr>
        <p:spPr>
          <a:xfrm rot="10800000">
            <a:off x="1643038" y="4822044"/>
            <a:ext cx="714384" cy="35715"/>
          </a:xfrm>
          <a:prstGeom prst="straightConnector1">
            <a:avLst/>
          </a:prstGeom>
          <a:ln w="15875">
            <a:solidFill>
              <a:srgbClr val="000099"/>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a:stCxn id="81" idx="2"/>
            <a:endCxn id="7" idx="3"/>
          </p:cNvCxnSpPr>
          <p:nvPr/>
        </p:nvCxnSpPr>
        <p:spPr>
          <a:xfrm rot="10800000">
            <a:off x="2285980" y="3393280"/>
            <a:ext cx="785822" cy="35718"/>
          </a:xfrm>
          <a:prstGeom prst="straightConnector1">
            <a:avLst/>
          </a:prstGeom>
          <a:ln w="15875">
            <a:solidFill>
              <a:srgbClr val="000099"/>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a:stCxn id="88" idx="2"/>
            <a:endCxn id="5" idx="3"/>
          </p:cNvCxnSpPr>
          <p:nvPr/>
        </p:nvCxnSpPr>
        <p:spPr>
          <a:xfrm rot="10800000">
            <a:off x="1714480" y="2035342"/>
            <a:ext cx="857256" cy="107773"/>
          </a:xfrm>
          <a:prstGeom prst="straightConnector1">
            <a:avLst/>
          </a:prstGeom>
          <a:ln w="15875">
            <a:solidFill>
              <a:srgbClr val="000099"/>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08" name="Rectangle 107"/>
          <p:cNvSpPr/>
          <p:nvPr/>
        </p:nvSpPr>
        <p:spPr>
          <a:xfrm>
            <a:off x="3500430" y="1611989"/>
            <a:ext cx="5429288" cy="1200329"/>
          </a:xfrm>
          <a:prstGeom prst="rect">
            <a:avLst/>
          </a:prstGeom>
        </p:spPr>
        <p:txBody>
          <a:bodyPr wrap="square">
            <a:spAutoFit/>
          </a:bodyPr>
          <a:lstStyle/>
          <a:p>
            <a:pPr marL="342900" indent="-342900">
              <a:buAutoNum type="romanUcParenBoth"/>
            </a:pPr>
            <a:r>
              <a:rPr lang="en-US" dirty="0" smtClean="0"/>
              <a:t>Assume that </a:t>
            </a:r>
            <a:r>
              <a:rPr lang="en-US" altLang="zh-CN" b="1" dirty="0">
                <a:solidFill>
                  <a:srgbClr val="FF0000"/>
                </a:solidFill>
                <a:latin typeface="+mn-lt"/>
                <a:ea typeface="+mn-ea"/>
              </a:rPr>
              <a:t>r4</a:t>
            </a:r>
            <a:r>
              <a:rPr lang="en-US" dirty="0" smtClean="0"/>
              <a:t> is </a:t>
            </a:r>
            <a:r>
              <a:rPr lang="en-US" dirty="0" err="1" smtClean="0"/>
              <a:t>subregion</a:t>
            </a:r>
            <a:r>
              <a:rPr lang="en-US" dirty="0" smtClean="0"/>
              <a:t> of </a:t>
            </a:r>
            <a:r>
              <a:rPr lang="en-US" b="1" i="1" dirty="0" smtClean="0"/>
              <a:t>both</a:t>
            </a:r>
            <a:r>
              <a:rPr lang="en-US" dirty="0" smtClean="0"/>
              <a:t> </a:t>
            </a:r>
            <a:r>
              <a:rPr lang="en-US" altLang="zh-CN" b="1" dirty="0">
                <a:solidFill>
                  <a:srgbClr val="FF0000"/>
                </a:solidFill>
                <a:latin typeface="+mn-lt"/>
                <a:ea typeface="+mn-ea"/>
              </a:rPr>
              <a:t>r2</a:t>
            </a:r>
            <a:r>
              <a:rPr lang="en-US" dirty="0" smtClean="0"/>
              <a:t> and </a:t>
            </a:r>
            <a:r>
              <a:rPr lang="en-US" altLang="zh-CN" b="1" dirty="0" smtClean="0">
                <a:solidFill>
                  <a:srgbClr val="FF0000"/>
                </a:solidFill>
                <a:latin typeface="+mn-lt"/>
                <a:ea typeface="+mn-ea"/>
              </a:rPr>
              <a:t>r3</a:t>
            </a:r>
            <a:endParaRPr lang="en-US" altLang="zh-CN" dirty="0"/>
          </a:p>
          <a:p>
            <a:pPr marL="800100" lvl="1" indent="-342900">
              <a:buFont typeface="Arial" pitchFamily="34" charset="0"/>
              <a:buChar char="•"/>
            </a:pPr>
            <a:r>
              <a:rPr lang="en-US" altLang="zh-CN" dirty="0" smtClean="0"/>
              <a:t>But that’s not safe!</a:t>
            </a:r>
          </a:p>
          <a:p>
            <a:pPr marL="800100" lvl="1" indent="-342900">
              <a:buFont typeface="Arial" pitchFamily="34" charset="0"/>
              <a:buChar char="•"/>
            </a:pPr>
            <a:r>
              <a:rPr lang="en-US" altLang="zh-CN" dirty="0" smtClean="0"/>
              <a:t>In execution path where </a:t>
            </a:r>
            <a:r>
              <a:rPr lang="en-US" altLang="zh-CN" b="1" dirty="0">
                <a:solidFill>
                  <a:srgbClr val="FF0000"/>
                </a:solidFill>
                <a:latin typeface="+mn-lt"/>
                <a:ea typeface="+mn-ea"/>
              </a:rPr>
              <a:t>r4</a:t>
            </a:r>
            <a:r>
              <a:rPr lang="en-US" altLang="zh-CN" dirty="0" smtClean="0"/>
              <a:t> is </a:t>
            </a:r>
            <a:r>
              <a:rPr lang="en-US" altLang="zh-CN" b="1" dirty="0">
                <a:solidFill>
                  <a:srgbClr val="FF0000"/>
                </a:solidFill>
                <a:latin typeface="+mn-lt"/>
                <a:ea typeface="+mn-ea"/>
              </a:rPr>
              <a:t>r3</a:t>
            </a:r>
            <a:r>
              <a:rPr lang="en-US" altLang="zh-CN" dirty="0" smtClean="0"/>
              <a:t>’s </a:t>
            </a:r>
            <a:r>
              <a:rPr lang="en-US" altLang="zh-CN" dirty="0" err="1" smtClean="0"/>
              <a:t>subregion</a:t>
            </a:r>
            <a:r>
              <a:rPr lang="en-US" altLang="zh-CN" dirty="0" smtClean="0"/>
              <a:t>,</a:t>
            </a:r>
          </a:p>
          <a:p>
            <a:pPr marL="800100" lvl="1" indent="-342900"/>
            <a:r>
              <a:rPr lang="en-US" altLang="zh-CN" dirty="0"/>
              <a:t>	</a:t>
            </a:r>
            <a:r>
              <a:rPr lang="en-US" altLang="zh-CN" b="1" dirty="0">
                <a:solidFill>
                  <a:srgbClr val="000099"/>
                </a:solidFill>
                <a:latin typeface="+mn-lt"/>
                <a:ea typeface="+mn-ea"/>
              </a:rPr>
              <a:t>o3</a:t>
            </a:r>
            <a:r>
              <a:rPr lang="en-US" altLang="zh-CN" dirty="0" smtClean="0"/>
              <a:t> pointing to </a:t>
            </a:r>
            <a:r>
              <a:rPr lang="en-US" altLang="zh-CN" b="1" dirty="0">
                <a:solidFill>
                  <a:srgbClr val="000099"/>
                </a:solidFill>
                <a:latin typeface="+mn-lt"/>
                <a:ea typeface="+mn-ea"/>
              </a:rPr>
              <a:t>o2</a:t>
            </a:r>
            <a:r>
              <a:rPr lang="en-US" altLang="zh-CN" dirty="0" smtClean="0"/>
              <a:t> can be dangling</a:t>
            </a:r>
            <a:endParaRPr lang="en-US" altLang="zh-CN" dirty="0"/>
          </a:p>
        </p:txBody>
      </p:sp>
      <p:sp>
        <p:nvSpPr>
          <p:cNvPr id="36" name="Rectangle 35"/>
          <p:cNvSpPr/>
          <p:nvPr/>
        </p:nvSpPr>
        <p:spPr>
          <a:xfrm>
            <a:off x="1000100" y="5715016"/>
            <a:ext cx="7324441" cy="461665"/>
          </a:xfrm>
          <a:prstGeom prst="rect">
            <a:avLst/>
          </a:prstGeom>
        </p:spPr>
        <p:txBody>
          <a:bodyPr wrap="none">
            <a:spAutoFit/>
          </a:bodyPr>
          <a:lstStyle/>
          <a:p>
            <a:r>
              <a:rPr lang="en-US" altLang="zh-CN" sz="2400" dirty="0" smtClean="0"/>
              <a:t>Under-approximation of relation f miss inconsistency</a:t>
            </a:r>
            <a:endParaRPr lang="en-US" sz="2400" dirty="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3970" name="Rectangle 2"/>
          <p:cNvSpPr>
            <a:spLocks noGrp="1" noChangeArrowheads="1"/>
          </p:cNvSpPr>
          <p:nvPr>
            <p:ph type="title" idx="4294967295"/>
          </p:nvPr>
        </p:nvSpPr>
        <p:spPr>
          <a:xfrm>
            <a:off x="0" y="274638"/>
            <a:ext cx="8229600" cy="1143000"/>
          </a:xfrm>
        </p:spPr>
        <p:txBody>
          <a:bodyPr/>
          <a:lstStyle/>
          <a:p>
            <a:pPr eaLnBrk="1" hangingPunct="1"/>
            <a:r>
              <a:rPr lang="en-US" altLang="zh-CN" sz="3200" dirty="0" smtClean="0"/>
              <a:t>Imprecision of Static Analysis (cont.)</a:t>
            </a:r>
          </a:p>
        </p:txBody>
      </p:sp>
      <p:sp>
        <p:nvSpPr>
          <p:cNvPr id="6" name="Rectangle 5"/>
          <p:cNvSpPr/>
          <p:nvPr/>
        </p:nvSpPr>
        <p:spPr>
          <a:xfrm>
            <a:off x="571472" y="3143248"/>
            <a:ext cx="571500" cy="5000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FF0000"/>
                </a:solidFill>
              </a:rPr>
              <a:t>r3</a:t>
            </a:r>
            <a:endParaRPr lang="en-US" dirty="0"/>
          </a:p>
        </p:txBody>
      </p:sp>
      <p:sp>
        <p:nvSpPr>
          <p:cNvPr id="7" name="Rectangle 6"/>
          <p:cNvSpPr/>
          <p:nvPr/>
        </p:nvSpPr>
        <p:spPr>
          <a:xfrm>
            <a:off x="1714480" y="3143248"/>
            <a:ext cx="571500" cy="5000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FF0000"/>
                </a:solidFill>
              </a:rPr>
              <a:t>r2</a:t>
            </a:r>
            <a:endParaRPr lang="en-US" dirty="0"/>
          </a:p>
        </p:txBody>
      </p:sp>
      <p:cxnSp>
        <p:nvCxnSpPr>
          <p:cNvPr id="11" name="Straight Arrow Connector 10"/>
          <p:cNvCxnSpPr>
            <a:cxnSpLocks noChangeShapeType="1"/>
            <a:stCxn id="6" idx="0"/>
            <a:endCxn id="5" idx="2"/>
          </p:cNvCxnSpPr>
          <p:nvPr/>
        </p:nvCxnSpPr>
        <p:spPr bwMode="auto">
          <a:xfrm rot="5400000" flipH="1" flipV="1">
            <a:off x="713332" y="2441334"/>
            <a:ext cx="845805" cy="558025"/>
          </a:xfrm>
          <a:prstGeom prst="straightConnector1">
            <a:avLst/>
          </a:prstGeom>
          <a:noFill/>
          <a:ln w="15875" algn="ctr">
            <a:solidFill>
              <a:srgbClr val="FF0000"/>
            </a:solidFill>
            <a:round/>
            <a:headEnd/>
            <a:tailEnd type="arrow" w="med" len="med"/>
          </a:ln>
        </p:spPr>
      </p:cxnSp>
      <p:cxnSp>
        <p:nvCxnSpPr>
          <p:cNvPr id="13" name="Straight Arrow Connector 12"/>
          <p:cNvCxnSpPr>
            <a:cxnSpLocks noChangeShapeType="1"/>
            <a:stCxn id="7" idx="0"/>
            <a:endCxn id="5" idx="2"/>
          </p:cNvCxnSpPr>
          <p:nvPr/>
        </p:nvCxnSpPr>
        <p:spPr bwMode="auto">
          <a:xfrm rot="16200000" flipV="1">
            <a:off x="1284837" y="2427854"/>
            <a:ext cx="845805" cy="584983"/>
          </a:xfrm>
          <a:prstGeom prst="straightConnector1">
            <a:avLst/>
          </a:prstGeom>
          <a:noFill/>
          <a:ln w="15875" algn="ctr">
            <a:solidFill>
              <a:srgbClr val="FF0000"/>
            </a:solidFill>
            <a:round/>
            <a:headEnd/>
            <a:tailEnd type="arrow" w="med" len="med"/>
          </a:ln>
        </p:spPr>
      </p:cxnSp>
      <p:sp>
        <p:nvSpPr>
          <p:cNvPr id="5" name="Rectangle 4"/>
          <p:cNvSpPr/>
          <p:nvPr/>
        </p:nvSpPr>
        <p:spPr>
          <a:xfrm>
            <a:off x="1116013" y="1773238"/>
            <a:ext cx="598467"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a:solidFill>
                  <a:srgbClr val="FF0000"/>
                </a:solidFill>
              </a:rPr>
              <a:t>r1</a:t>
            </a:r>
            <a:endParaRPr lang="en-US" dirty="0"/>
          </a:p>
        </p:txBody>
      </p:sp>
      <p:sp>
        <p:nvSpPr>
          <p:cNvPr id="68" name="Rectangle 67"/>
          <p:cNvSpPr/>
          <p:nvPr/>
        </p:nvSpPr>
        <p:spPr>
          <a:xfrm>
            <a:off x="1071538" y="4572011"/>
            <a:ext cx="571500" cy="5000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FF0000"/>
                </a:solidFill>
              </a:rPr>
              <a:t>r4</a:t>
            </a:r>
            <a:endParaRPr lang="en-US" dirty="0"/>
          </a:p>
        </p:txBody>
      </p:sp>
      <p:cxnSp>
        <p:nvCxnSpPr>
          <p:cNvPr id="69" name="Straight Arrow Connector 68"/>
          <p:cNvCxnSpPr>
            <a:cxnSpLocks noChangeShapeType="1"/>
            <a:stCxn id="68" idx="0"/>
            <a:endCxn id="6" idx="2"/>
          </p:cNvCxnSpPr>
          <p:nvPr/>
        </p:nvCxnSpPr>
        <p:spPr bwMode="auto">
          <a:xfrm rot="16200000" flipV="1">
            <a:off x="642905" y="3857628"/>
            <a:ext cx="928700" cy="500066"/>
          </a:xfrm>
          <a:prstGeom prst="straightConnector1">
            <a:avLst/>
          </a:prstGeom>
          <a:noFill/>
          <a:ln w="19050" algn="ctr">
            <a:solidFill>
              <a:srgbClr val="FF0000"/>
            </a:solidFill>
            <a:prstDash val="dashDot"/>
            <a:round/>
            <a:headEnd/>
            <a:tailEnd type="arrow" w="med" len="med"/>
          </a:ln>
        </p:spPr>
      </p:cxnSp>
      <p:cxnSp>
        <p:nvCxnSpPr>
          <p:cNvPr id="72" name="Straight Arrow Connector 71"/>
          <p:cNvCxnSpPr>
            <a:cxnSpLocks noChangeShapeType="1"/>
            <a:stCxn id="68" idx="0"/>
            <a:endCxn id="7" idx="2"/>
          </p:cNvCxnSpPr>
          <p:nvPr/>
        </p:nvCxnSpPr>
        <p:spPr bwMode="auto">
          <a:xfrm rot="5400000" flipH="1" flipV="1">
            <a:off x="1214409" y="3786190"/>
            <a:ext cx="928700" cy="642942"/>
          </a:xfrm>
          <a:prstGeom prst="straightConnector1">
            <a:avLst/>
          </a:prstGeom>
          <a:noFill/>
          <a:ln w="19050" algn="ctr">
            <a:solidFill>
              <a:srgbClr val="FF0000"/>
            </a:solidFill>
            <a:prstDash val="dashDot"/>
            <a:round/>
            <a:headEnd/>
            <a:tailEnd type="arrow" w="med" len="med"/>
          </a:ln>
        </p:spPr>
      </p:cxnSp>
      <p:sp>
        <p:nvSpPr>
          <p:cNvPr id="75" name="Rectangle 74"/>
          <p:cNvSpPr/>
          <p:nvPr/>
        </p:nvSpPr>
        <p:spPr>
          <a:xfrm>
            <a:off x="1102061" y="4038284"/>
            <a:ext cx="569387" cy="369332"/>
          </a:xfrm>
          <a:prstGeom prst="rect">
            <a:avLst/>
          </a:prstGeom>
        </p:spPr>
        <p:txBody>
          <a:bodyPr wrap="none">
            <a:spAutoFit/>
          </a:bodyPr>
          <a:lstStyle/>
          <a:p>
            <a:r>
              <a:rPr lang="en-US" dirty="0" smtClean="0"/>
              <a:t>???</a:t>
            </a:r>
            <a:endParaRPr lang="en-US" dirty="0"/>
          </a:p>
        </p:txBody>
      </p:sp>
      <p:sp>
        <p:nvSpPr>
          <p:cNvPr id="76" name="Oval 75"/>
          <p:cNvSpPr/>
          <p:nvPr/>
        </p:nvSpPr>
        <p:spPr>
          <a:xfrm>
            <a:off x="2357422" y="4500570"/>
            <a:ext cx="714375" cy="714375"/>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000099"/>
                </a:solidFill>
              </a:rPr>
              <a:t>o3</a:t>
            </a:r>
            <a:endParaRPr lang="en-US" dirty="0"/>
          </a:p>
        </p:txBody>
      </p:sp>
      <p:cxnSp>
        <p:nvCxnSpPr>
          <p:cNvPr id="77" name="Straight Arrow Connector 76"/>
          <p:cNvCxnSpPr>
            <a:cxnSpLocks noChangeShapeType="1"/>
            <a:stCxn id="76" idx="0"/>
            <a:endCxn id="88" idx="4"/>
          </p:cNvCxnSpPr>
          <p:nvPr/>
        </p:nvCxnSpPr>
        <p:spPr bwMode="auto">
          <a:xfrm rot="5400000" flipH="1" flipV="1">
            <a:off x="1821633" y="3393279"/>
            <a:ext cx="2000269" cy="214314"/>
          </a:xfrm>
          <a:prstGeom prst="straightConnector1">
            <a:avLst/>
          </a:prstGeom>
          <a:noFill/>
          <a:ln w="19050" cmpd="dbl" algn="ctr">
            <a:solidFill>
              <a:srgbClr val="339933"/>
            </a:solidFill>
            <a:round/>
            <a:headEnd/>
            <a:tailEnd type="arrow" w="med" len="med"/>
          </a:ln>
        </p:spPr>
      </p:cxnSp>
      <p:sp>
        <p:nvSpPr>
          <p:cNvPr id="81" name="Oval 80"/>
          <p:cNvSpPr/>
          <p:nvPr/>
        </p:nvSpPr>
        <p:spPr>
          <a:xfrm>
            <a:off x="3071802" y="3071810"/>
            <a:ext cx="714375" cy="714375"/>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000099"/>
                </a:solidFill>
              </a:rPr>
              <a:t>o2</a:t>
            </a:r>
            <a:endParaRPr lang="en-US" dirty="0"/>
          </a:p>
        </p:txBody>
      </p:sp>
      <p:cxnSp>
        <p:nvCxnSpPr>
          <p:cNvPr id="82" name="Straight Arrow Connector 81"/>
          <p:cNvCxnSpPr>
            <a:cxnSpLocks noChangeShapeType="1"/>
            <a:stCxn id="76" idx="7"/>
            <a:endCxn id="81" idx="4"/>
          </p:cNvCxnSpPr>
          <p:nvPr/>
        </p:nvCxnSpPr>
        <p:spPr bwMode="auto">
          <a:xfrm rot="5400000" flipH="1" flipV="1">
            <a:off x="2788583" y="3964782"/>
            <a:ext cx="819003" cy="461811"/>
          </a:xfrm>
          <a:prstGeom prst="straightConnector1">
            <a:avLst/>
          </a:prstGeom>
          <a:noFill/>
          <a:ln w="19050" cmpd="dbl" algn="ctr">
            <a:solidFill>
              <a:srgbClr val="339933"/>
            </a:solidFill>
            <a:round/>
            <a:headEnd/>
            <a:tailEnd type="arrow" w="med" len="med"/>
          </a:ln>
        </p:spPr>
      </p:cxnSp>
      <p:sp>
        <p:nvSpPr>
          <p:cNvPr id="88" name="Oval 87"/>
          <p:cNvSpPr/>
          <p:nvPr/>
        </p:nvSpPr>
        <p:spPr>
          <a:xfrm>
            <a:off x="2571736" y="1785926"/>
            <a:ext cx="714375" cy="714375"/>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000099"/>
                </a:solidFill>
              </a:rPr>
              <a:t>o1</a:t>
            </a:r>
            <a:endParaRPr lang="en-US" dirty="0"/>
          </a:p>
        </p:txBody>
      </p:sp>
      <p:cxnSp>
        <p:nvCxnSpPr>
          <p:cNvPr id="97" name="Straight Arrow Connector 96"/>
          <p:cNvCxnSpPr>
            <a:stCxn id="76" idx="2"/>
            <a:endCxn id="68" idx="3"/>
          </p:cNvCxnSpPr>
          <p:nvPr/>
        </p:nvCxnSpPr>
        <p:spPr>
          <a:xfrm rot="10800000">
            <a:off x="1643038" y="4822044"/>
            <a:ext cx="714384" cy="35715"/>
          </a:xfrm>
          <a:prstGeom prst="straightConnector1">
            <a:avLst/>
          </a:prstGeom>
          <a:ln w="15875">
            <a:solidFill>
              <a:srgbClr val="000099"/>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a:stCxn id="81" idx="2"/>
            <a:endCxn id="7" idx="3"/>
          </p:cNvCxnSpPr>
          <p:nvPr/>
        </p:nvCxnSpPr>
        <p:spPr>
          <a:xfrm rot="10800000">
            <a:off x="2285980" y="3393280"/>
            <a:ext cx="785822" cy="35718"/>
          </a:xfrm>
          <a:prstGeom prst="straightConnector1">
            <a:avLst/>
          </a:prstGeom>
          <a:ln w="15875">
            <a:solidFill>
              <a:srgbClr val="000099"/>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a:stCxn id="88" idx="2"/>
            <a:endCxn id="5" idx="3"/>
          </p:cNvCxnSpPr>
          <p:nvPr/>
        </p:nvCxnSpPr>
        <p:spPr>
          <a:xfrm rot="10800000">
            <a:off x="1714480" y="2035342"/>
            <a:ext cx="857256" cy="107773"/>
          </a:xfrm>
          <a:prstGeom prst="straightConnector1">
            <a:avLst/>
          </a:prstGeom>
          <a:ln w="15875">
            <a:solidFill>
              <a:srgbClr val="000099"/>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08" name="Rectangle 107"/>
          <p:cNvSpPr/>
          <p:nvPr/>
        </p:nvSpPr>
        <p:spPr>
          <a:xfrm>
            <a:off x="3500430" y="1611989"/>
            <a:ext cx="5429288" cy="1754326"/>
          </a:xfrm>
          <a:prstGeom prst="rect">
            <a:avLst/>
          </a:prstGeom>
        </p:spPr>
        <p:txBody>
          <a:bodyPr wrap="square">
            <a:spAutoFit/>
          </a:bodyPr>
          <a:lstStyle/>
          <a:p>
            <a:pPr marL="342900" indent="-342900"/>
            <a:r>
              <a:rPr lang="en-US" dirty="0" smtClean="0"/>
              <a:t>(II)	Assume that </a:t>
            </a:r>
            <a:r>
              <a:rPr lang="en-US" altLang="zh-CN" b="1" dirty="0">
                <a:solidFill>
                  <a:srgbClr val="FF0000"/>
                </a:solidFill>
                <a:latin typeface="+mn-lt"/>
                <a:ea typeface="+mn-ea"/>
              </a:rPr>
              <a:t>r4</a:t>
            </a:r>
            <a:r>
              <a:rPr lang="en-US" dirty="0" smtClean="0"/>
              <a:t> is </a:t>
            </a:r>
            <a:r>
              <a:rPr lang="en-US" dirty="0" err="1" smtClean="0"/>
              <a:t>subregion</a:t>
            </a:r>
            <a:r>
              <a:rPr lang="en-US" dirty="0" smtClean="0"/>
              <a:t> of </a:t>
            </a:r>
            <a:r>
              <a:rPr lang="en-US" b="1" i="1" dirty="0" smtClean="0"/>
              <a:t>no one</a:t>
            </a:r>
            <a:endParaRPr lang="en-US" altLang="zh-CN" b="1" dirty="0" smtClean="0">
              <a:solidFill>
                <a:srgbClr val="FF0000"/>
              </a:solidFill>
              <a:latin typeface="+mn-lt"/>
              <a:ea typeface="+mn-ea"/>
            </a:endParaRPr>
          </a:p>
          <a:p>
            <a:pPr marL="800100" lvl="1" indent="-342900">
              <a:buFont typeface="Arial" pitchFamily="34" charset="0"/>
              <a:buChar char="•"/>
            </a:pPr>
            <a:r>
              <a:rPr lang="en-US" altLang="zh-CN" dirty="0" smtClean="0"/>
              <a:t>Infer ({</a:t>
            </a:r>
            <a:r>
              <a:rPr lang="en-US" altLang="zh-CN" b="1" dirty="0">
                <a:solidFill>
                  <a:srgbClr val="FF0000"/>
                </a:solidFill>
                <a:latin typeface="+mn-lt"/>
                <a:ea typeface="+mn-ea"/>
              </a:rPr>
              <a:t>o3</a:t>
            </a:r>
            <a:r>
              <a:rPr lang="en-US" altLang="zh-CN" dirty="0" smtClean="0"/>
              <a:t>}, {</a:t>
            </a:r>
            <a:r>
              <a:rPr lang="en-US" altLang="zh-CN" b="1" dirty="0" smtClean="0">
                <a:solidFill>
                  <a:srgbClr val="FF0000"/>
                </a:solidFill>
                <a:latin typeface="+mn-lt"/>
                <a:ea typeface="+mn-ea"/>
              </a:rPr>
              <a:t>o1</a:t>
            </a:r>
            <a:r>
              <a:rPr lang="en-US" altLang="zh-CN" dirty="0" smtClean="0"/>
              <a:t>}) may be dangling</a:t>
            </a:r>
          </a:p>
          <a:p>
            <a:pPr marL="800100" lvl="1" indent="-342900">
              <a:buFont typeface="Arial" pitchFamily="34" charset="0"/>
              <a:buChar char="•"/>
            </a:pPr>
            <a:endParaRPr lang="en-US" altLang="zh-CN" dirty="0"/>
          </a:p>
          <a:p>
            <a:pPr marL="800100" lvl="1" indent="-342900">
              <a:buFont typeface="Arial" pitchFamily="34" charset="0"/>
              <a:buChar char="•"/>
            </a:pPr>
            <a:r>
              <a:rPr lang="en-US" altLang="zh-CN" dirty="0" smtClean="0"/>
              <a:t>But that’s over-reaction!</a:t>
            </a:r>
          </a:p>
          <a:p>
            <a:pPr marL="800100" lvl="1" indent="-342900">
              <a:buFont typeface="Arial" pitchFamily="34" charset="0"/>
              <a:buChar char="•"/>
            </a:pPr>
            <a:r>
              <a:rPr lang="en-US" altLang="zh-CN" dirty="0" smtClean="0"/>
              <a:t>In either execution path</a:t>
            </a:r>
          </a:p>
          <a:p>
            <a:pPr marL="800100" lvl="1" indent="-342900"/>
            <a:r>
              <a:rPr lang="en-US" altLang="zh-CN" dirty="0"/>
              <a:t>	</a:t>
            </a:r>
            <a:r>
              <a:rPr lang="en-US" altLang="zh-CN" b="1" dirty="0">
                <a:solidFill>
                  <a:srgbClr val="000099"/>
                </a:solidFill>
                <a:latin typeface="+mn-lt"/>
                <a:ea typeface="+mn-ea"/>
              </a:rPr>
              <a:t>o3</a:t>
            </a:r>
            <a:r>
              <a:rPr lang="en-US" altLang="zh-CN" dirty="0" smtClean="0"/>
              <a:t> pointing to </a:t>
            </a:r>
            <a:r>
              <a:rPr lang="en-US" altLang="zh-CN" b="1" dirty="0" smtClean="0">
                <a:solidFill>
                  <a:srgbClr val="000099"/>
                </a:solidFill>
                <a:latin typeface="+mn-lt"/>
                <a:ea typeface="+mn-ea"/>
              </a:rPr>
              <a:t>o1</a:t>
            </a:r>
            <a:r>
              <a:rPr lang="en-US" altLang="zh-CN" dirty="0" smtClean="0"/>
              <a:t> is always safe</a:t>
            </a:r>
            <a:endParaRPr lang="en-US" altLang="zh-CN" dirty="0"/>
          </a:p>
        </p:txBody>
      </p:sp>
      <p:sp>
        <p:nvSpPr>
          <p:cNvPr id="36" name="Rectangle 35"/>
          <p:cNvSpPr/>
          <p:nvPr/>
        </p:nvSpPr>
        <p:spPr>
          <a:xfrm>
            <a:off x="1000100" y="5715016"/>
            <a:ext cx="7103227" cy="461665"/>
          </a:xfrm>
          <a:prstGeom prst="rect">
            <a:avLst/>
          </a:prstGeom>
        </p:spPr>
        <p:txBody>
          <a:bodyPr wrap="none">
            <a:spAutoFit/>
          </a:bodyPr>
          <a:lstStyle/>
          <a:p>
            <a:r>
              <a:rPr lang="en-US" altLang="zh-CN" sz="2400" dirty="0" smtClean="0"/>
              <a:t>Excessively over-approximation induce false alarm</a:t>
            </a:r>
            <a:endParaRPr lang="en-US" sz="2400" dirty="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8">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8">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8">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3970" name="Rectangle 2"/>
          <p:cNvSpPr>
            <a:spLocks noGrp="1" noChangeArrowheads="1"/>
          </p:cNvSpPr>
          <p:nvPr>
            <p:ph type="title" idx="4294967295"/>
          </p:nvPr>
        </p:nvSpPr>
        <p:spPr>
          <a:xfrm>
            <a:off x="0" y="274638"/>
            <a:ext cx="8229600" cy="1143000"/>
          </a:xfrm>
        </p:spPr>
        <p:txBody>
          <a:bodyPr/>
          <a:lstStyle/>
          <a:p>
            <a:pPr eaLnBrk="1" hangingPunct="1"/>
            <a:r>
              <a:rPr lang="en-US" altLang="zh-CN" sz="3200" dirty="0" smtClean="0"/>
              <a:t>Imprecision of Static Analysis (cont.)</a:t>
            </a:r>
          </a:p>
        </p:txBody>
      </p:sp>
      <p:sp>
        <p:nvSpPr>
          <p:cNvPr id="6" name="Rectangle 5"/>
          <p:cNvSpPr/>
          <p:nvPr/>
        </p:nvSpPr>
        <p:spPr>
          <a:xfrm>
            <a:off x="571472" y="3143248"/>
            <a:ext cx="571500" cy="5000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FF0000"/>
                </a:solidFill>
              </a:rPr>
              <a:t>r3</a:t>
            </a:r>
            <a:endParaRPr lang="en-US" dirty="0"/>
          </a:p>
        </p:txBody>
      </p:sp>
      <p:sp>
        <p:nvSpPr>
          <p:cNvPr id="7" name="Rectangle 6"/>
          <p:cNvSpPr/>
          <p:nvPr/>
        </p:nvSpPr>
        <p:spPr>
          <a:xfrm>
            <a:off x="1714480" y="3143248"/>
            <a:ext cx="571500" cy="5000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FF0000"/>
                </a:solidFill>
              </a:rPr>
              <a:t>r2</a:t>
            </a:r>
            <a:endParaRPr lang="en-US" dirty="0"/>
          </a:p>
        </p:txBody>
      </p:sp>
      <p:cxnSp>
        <p:nvCxnSpPr>
          <p:cNvPr id="11" name="Straight Arrow Connector 10"/>
          <p:cNvCxnSpPr>
            <a:cxnSpLocks noChangeShapeType="1"/>
            <a:stCxn id="6" idx="0"/>
            <a:endCxn id="5" idx="2"/>
          </p:cNvCxnSpPr>
          <p:nvPr/>
        </p:nvCxnSpPr>
        <p:spPr bwMode="auto">
          <a:xfrm rot="5400000" flipH="1" flipV="1">
            <a:off x="713332" y="2441334"/>
            <a:ext cx="845805" cy="558025"/>
          </a:xfrm>
          <a:prstGeom prst="straightConnector1">
            <a:avLst/>
          </a:prstGeom>
          <a:noFill/>
          <a:ln w="15875" algn="ctr">
            <a:solidFill>
              <a:srgbClr val="FF0000"/>
            </a:solidFill>
            <a:round/>
            <a:headEnd/>
            <a:tailEnd type="arrow" w="med" len="med"/>
          </a:ln>
        </p:spPr>
      </p:cxnSp>
      <p:cxnSp>
        <p:nvCxnSpPr>
          <p:cNvPr id="13" name="Straight Arrow Connector 12"/>
          <p:cNvCxnSpPr>
            <a:cxnSpLocks noChangeShapeType="1"/>
            <a:stCxn id="7" idx="0"/>
            <a:endCxn id="5" idx="2"/>
          </p:cNvCxnSpPr>
          <p:nvPr/>
        </p:nvCxnSpPr>
        <p:spPr bwMode="auto">
          <a:xfrm rot="16200000" flipV="1">
            <a:off x="1284837" y="2427854"/>
            <a:ext cx="845805" cy="584983"/>
          </a:xfrm>
          <a:prstGeom prst="straightConnector1">
            <a:avLst/>
          </a:prstGeom>
          <a:noFill/>
          <a:ln w="15875" algn="ctr">
            <a:solidFill>
              <a:srgbClr val="FF0000"/>
            </a:solidFill>
            <a:round/>
            <a:headEnd/>
            <a:tailEnd type="arrow" w="med" len="med"/>
          </a:ln>
        </p:spPr>
      </p:cxnSp>
      <p:sp>
        <p:nvSpPr>
          <p:cNvPr id="5" name="Rectangle 4"/>
          <p:cNvSpPr/>
          <p:nvPr/>
        </p:nvSpPr>
        <p:spPr>
          <a:xfrm>
            <a:off x="1116013" y="1773238"/>
            <a:ext cx="598467"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a:solidFill>
                  <a:srgbClr val="FF0000"/>
                </a:solidFill>
              </a:rPr>
              <a:t>r1</a:t>
            </a:r>
            <a:endParaRPr lang="en-US" dirty="0"/>
          </a:p>
        </p:txBody>
      </p:sp>
      <p:sp>
        <p:nvSpPr>
          <p:cNvPr id="68" name="Rectangle 67"/>
          <p:cNvSpPr/>
          <p:nvPr/>
        </p:nvSpPr>
        <p:spPr>
          <a:xfrm>
            <a:off x="1071538" y="4572011"/>
            <a:ext cx="571500" cy="5000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FF0000"/>
                </a:solidFill>
              </a:rPr>
              <a:t>r4</a:t>
            </a:r>
            <a:endParaRPr lang="en-US" dirty="0"/>
          </a:p>
        </p:txBody>
      </p:sp>
      <p:cxnSp>
        <p:nvCxnSpPr>
          <p:cNvPr id="69" name="Straight Arrow Connector 68"/>
          <p:cNvCxnSpPr>
            <a:cxnSpLocks noChangeShapeType="1"/>
            <a:stCxn id="68" idx="0"/>
            <a:endCxn id="6" idx="2"/>
          </p:cNvCxnSpPr>
          <p:nvPr/>
        </p:nvCxnSpPr>
        <p:spPr bwMode="auto">
          <a:xfrm rot="16200000" flipV="1">
            <a:off x="642905" y="3857628"/>
            <a:ext cx="928700" cy="500066"/>
          </a:xfrm>
          <a:prstGeom prst="straightConnector1">
            <a:avLst/>
          </a:prstGeom>
          <a:noFill/>
          <a:ln w="19050" algn="ctr">
            <a:solidFill>
              <a:srgbClr val="FF0000"/>
            </a:solidFill>
            <a:prstDash val="dashDot"/>
            <a:round/>
            <a:headEnd/>
            <a:tailEnd type="arrow" w="med" len="med"/>
          </a:ln>
        </p:spPr>
      </p:cxnSp>
      <p:cxnSp>
        <p:nvCxnSpPr>
          <p:cNvPr id="72" name="Straight Arrow Connector 71"/>
          <p:cNvCxnSpPr>
            <a:cxnSpLocks noChangeShapeType="1"/>
            <a:stCxn id="68" idx="0"/>
            <a:endCxn id="7" idx="2"/>
          </p:cNvCxnSpPr>
          <p:nvPr/>
        </p:nvCxnSpPr>
        <p:spPr bwMode="auto">
          <a:xfrm rot="5400000" flipH="1" flipV="1">
            <a:off x="1214409" y="3786190"/>
            <a:ext cx="928700" cy="642942"/>
          </a:xfrm>
          <a:prstGeom prst="straightConnector1">
            <a:avLst/>
          </a:prstGeom>
          <a:noFill/>
          <a:ln w="19050" algn="ctr">
            <a:solidFill>
              <a:srgbClr val="FF0000"/>
            </a:solidFill>
            <a:prstDash val="dashDot"/>
            <a:round/>
            <a:headEnd/>
            <a:tailEnd type="arrow" w="med" len="med"/>
          </a:ln>
        </p:spPr>
      </p:cxnSp>
      <p:sp>
        <p:nvSpPr>
          <p:cNvPr id="75" name="Rectangle 74"/>
          <p:cNvSpPr/>
          <p:nvPr/>
        </p:nvSpPr>
        <p:spPr>
          <a:xfrm>
            <a:off x="1102061" y="4038284"/>
            <a:ext cx="569387" cy="369332"/>
          </a:xfrm>
          <a:prstGeom prst="rect">
            <a:avLst/>
          </a:prstGeom>
        </p:spPr>
        <p:txBody>
          <a:bodyPr wrap="none">
            <a:spAutoFit/>
          </a:bodyPr>
          <a:lstStyle/>
          <a:p>
            <a:r>
              <a:rPr lang="en-US" dirty="0" smtClean="0"/>
              <a:t>???</a:t>
            </a:r>
            <a:endParaRPr lang="en-US" dirty="0"/>
          </a:p>
        </p:txBody>
      </p:sp>
      <p:sp>
        <p:nvSpPr>
          <p:cNvPr id="76" name="Oval 75"/>
          <p:cNvSpPr/>
          <p:nvPr/>
        </p:nvSpPr>
        <p:spPr>
          <a:xfrm>
            <a:off x="2357422" y="4500570"/>
            <a:ext cx="714375" cy="714375"/>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000099"/>
                </a:solidFill>
              </a:rPr>
              <a:t>o3</a:t>
            </a:r>
            <a:endParaRPr lang="en-US" dirty="0"/>
          </a:p>
        </p:txBody>
      </p:sp>
      <p:cxnSp>
        <p:nvCxnSpPr>
          <p:cNvPr id="77" name="Straight Arrow Connector 76"/>
          <p:cNvCxnSpPr>
            <a:cxnSpLocks noChangeShapeType="1"/>
            <a:stCxn id="76" idx="0"/>
            <a:endCxn id="88" idx="4"/>
          </p:cNvCxnSpPr>
          <p:nvPr/>
        </p:nvCxnSpPr>
        <p:spPr bwMode="auto">
          <a:xfrm rot="5400000" flipH="1" flipV="1">
            <a:off x="1821633" y="3393279"/>
            <a:ext cx="2000269" cy="214314"/>
          </a:xfrm>
          <a:prstGeom prst="straightConnector1">
            <a:avLst/>
          </a:prstGeom>
          <a:noFill/>
          <a:ln w="19050" cmpd="dbl" algn="ctr">
            <a:solidFill>
              <a:srgbClr val="339933"/>
            </a:solidFill>
            <a:round/>
            <a:headEnd/>
            <a:tailEnd type="arrow" w="med" len="med"/>
          </a:ln>
        </p:spPr>
      </p:cxnSp>
      <p:sp>
        <p:nvSpPr>
          <p:cNvPr id="81" name="Oval 80"/>
          <p:cNvSpPr/>
          <p:nvPr/>
        </p:nvSpPr>
        <p:spPr>
          <a:xfrm>
            <a:off x="3071802" y="3071810"/>
            <a:ext cx="714375" cy="714375"/>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000099"/>
                </a:solidFill>
              </a:rPr>
              <a:t>o2</a:t>
            </a:r>
            <a:endParaRPr lang="en-US" dirty="0"/>
          </a:p>
        </p:txBody>
      </p:sp>
      <p:cxnSp>
        <p:nvCxnSpPr>
          <p:cNvPr id="82" name="Straight Arrow Connector 81"/>
          <p:cNvCxnSpPr>
            <a:cxnSpLocks noChangeShapeType="1"/>
            <a:stCxn id="76" idx="7"/>
            <a:endCxn id="81" idx="4"/>
          </p:cNvCxnSpPr>
          <p:nvPr/>
        </p:nvCxnSpPr>
        <p:spPr bwMode="auto">
          <a:xfrm rot="5400000" flipH="1" flipV="1">
            <a:off x="2788583" y="3964782"/>
            <a:ext cx="819003" cy="461811"/>
          </a:xfrm>
          <a:prstGeom prst="straightConnector1">
            <a:avLst/>
          </a:prstGeom>
          <a:noFill/>
          <a:ln w="19050" cmpd="dbl" algn="ctr">
            <a:solidFill>
              <a:srgbClr val="339933"/>
            </a:solidFill>
            <a:round/>
            <a:headEnd/>
            <a:tailEnd type="arrow" w="med" len="med"/>
          </a:ln>
        </p:spPr>
      </p:cxnSp>
      <p:sp>
        <p:nvSpPr>
          <p:cNvPr id="88" name="Oval 87"/>
          <p:cNvSpPr/>
          <p:nvPr/>
        </p:nvSpPr>
        <p:spPr>
          <a:xfrm>
            <a:off x="2571736" y="1785926"/>
            <a:ext cx="714375" cy="714375"/>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smtClean="0">
                <a:solidFill>
                  <a:srgbClr val="000099"/>
                </a:solidFill>
              </a:rPr>
              <a:t>o1</a:t>
            </a:r>
            <a:endParaRPr lang="en-US" dirty="0"/>
          </a:p>
        </p:txBody>
      </p:sp>
      <p:cxnSp>
        <p:nvCxnSpPr>
          <p:cNvPr id="97" name="Straight Arrow Connector 96"/>
          <p:cNvCxnSpPr>
            <a:stCxn id="76" idx="2"/>
            <a:endCxn id="68" idx="3"/>
          </p:cNvCxnSpPr>
          <p:nvPr/>
        </p:nvCxnSpPr>
        <p:spPr>
          <a:xfrm rot="10800000">
            <a:off x="1643038" y="4822044"/>
            <a:ext cx="714384" cy="35715"/>
          </a:xfrm>
          <a:prstGeom prst="straightConnector1">
            <a:avLst/>
          </a:prstGeom>
          <a:ln w="15875">
            <a:solidFill>
              <a:srgbClr val="000099"/>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a:stCxn id="81" idx="2"/>
            <a:endCxn id="7" idx="3"/>
          </p:cNvCxnSpPr>
          <p:nvPr/>
        </p:nvCxnSpPr>
        <p:spPr>
          <a:xfrm rot="10800000">
            <a:off x="2285980" y="3393280"/>
            <a:ext cx="785822" cy="35718"/>
          </a:xfrm>
          <a:prstGeom prst="straightConnector1">
            <a:avLst/>
          </a:prstGeom>
          <a:ln w="15875">
            <a:solidFill>
              <a:srgbClr val="000099"/>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a:stCxn id="88" idx="2"/>
            <a:endCxn id="5" idx="3"/>
          </p:cNvCxnSpPr>
          <p:nvPr/>
        </p:nvCxnSpPr>
        <p:spPr>
          <a:xfrm rot="10800000">
            <a:off x="1714480" y="2035342"/>
            <a:ext cx="857256" cy="107773"/>
          </a:xfrm>
          <a:prstGeom prst="straightConnector1">
            <a:avLst/>
          </a:prstGeom>
          <a:ln w="15875">
            <a:solidFill>
              <a:srgbClr val="000099"/>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08" name="Rectangle 107"/>
          <p:cNvSpPr/>
          <p:nvPr/>
        </p:nvSpPr>
        <p:spPr>
          <a:xfrm>
            <a:off x="3500430" y="1611989"/>
            <a:ext cx="5429288" cy="923330"/>
          </a:xfrm>
          <a:prstGeom prst="rect">
            <a:avLst/>
          </a:prstGeom>
        </p:spPr>
        <p:txBody>
          <a:bodyPr wrap="square">
            <a:spAutoFit/>
          </a:bodyPr>
          <a:lstStyle/>
          <a:p>
            <a:pPr marL="342900" indent="-342900"/>
            <a:r>
              <a:rPr lang="en-US" dirty="0" smtClean="0"/>
              <a:t>(III) Assume that </a:t>
            </a:r>
            <a:r>
              <a:rPr lang="en-US" altLang="zh-CN" b="1" dirty="0">
                <a:solidFill>
                  <a:srgbClr val="FF0000"/>
                </a:solidFill>
                <a:latin typeface="+mn-lt"/>
                <a:ea typeface="+mn-ea"/>
              </a:rPr>
              <a:t>r4</a:t>
            </a:r>
            <a:r>
              <a:rPr lang="en-US" dirty="0" smtClean="0"/>
              <a:t> is </a:t>
            </a:r>
            <a:r>
              <a:rPr lang="en-US" dirty="0" err="1" smtClean="0"/>
              <a:t>subregion</a:t>
            </a:r>
            <a:r>
              <a:rPr lang="en-US" dirty="0" smtClean="0"/>
              <a:t> of </a:t>
            </a:r>
            <a:r>
              <a:rPr lang="en-US" altLang="zh-CN" b="1" dirty="0" smtClean="0">
                <a:solidFill>
                  <a:srgbClr val="FF0000"/>
                </a:solidFill>
              </a:rPr>
              <a:t>r1</a:t>
            </a:r>
            <a:endParaRPr lang="en-US" altLang="zh-CN" dirty="0" smtClean="0"/>
          </a:p>
          <a:p>
            <a:pPr marL="800100" lvl="1" indent="-342900">
              <a:buFont typeface="Arial" pitchFamily="34" charset="0"/>
              <a:buChar char="•"/>
            </a:pPr>
            <a:r>
              <a:rPr lang="en-US" altLang="zh-CN" dirty="0" smtClean="0"/>
              <a:t>Inconsistency (</a:t>
            </a:r>
            <a:r>
              <a:rPr lang="en-US" altLang="zh-CN" b="1" dirty="0">
                <a:solidFill>
                  <a:srgbClr val="000099"/>
                </a:solidFill>
                <a:latin typeface="+mn-lt"/>
                <a:ea typeface="+mn-ea"/>
              </a:rPr>
              <a:t>o3</a:t>
            </a:r>
            <a:r>
              <a:rPr lang="en-US" altLang="zh-CN" dirty="0" smtClean="0"/>
              <a:t>→</a:t>
            </a:r>
            <a:r>
              <a:rPr lang="en-US" altLang="zh-CN" b="1" dirty="0">
                <a:solidFill>
                  <a:srgbClr val="000099"/>
                </a:solidFill>
                <a:latin typeface="+mn-lt"/>
                <a:ea typeface="+mn-ea"/>
              </a:rPr>
              <a:t>o2</a:t>
            </a:r>
            <a:r>
              <a:rPr lang="en-US" altLang="zh-CN" dirty="0" smtClean="0"/>
              <a:t>) can be found</a:t>
            </a:r>
          </a:p>
          <a:p>
            <a:pPr marL="800100" lvl="1" indent="-342900">
              <a:buFont typeface="Arial" pitchFamily="34" charset="0"/>
              <a:buChar char="•"/>
            </a:pPr>
            <a:r>
              <a:rPr lang="en-US" altLang="zh-CN" dirty="0" smtClean="0"/>
              <a:t>Safe pointer (</a:t>
            </a:r>
            <a:r>
              <a:rPr lang="en-US" altLang="zh-CN" b="1" dirty="0">
                <a:solidFill>
                  <a:srgbClr val="000099"/>
                </a:solidFill>
              </a:rPr>
              <a:t>o3</a:t>
            </a:r>
            <a:r>
              <a:rPr lang="en-US" altLang="zh-CN" dirty="0" smtClean="0"/>
              <a:t>→</a:t>
            </a:r>
            <a:r>
              <a:rPr lang="en-US" altLang="zh-CN" b="1" dirty="0" smtClean="0">
                <a:solidFill>
                  <a:srgbClr val="000099"/>
                </a:solidFill>
              </a:rPr>
              <a:t>o1</a:t>
            </a:r>
            <a:r>
              <a:rPr lang="en-US" altLang="zh-CN" dirty="0" smtClean="0"/>
              <a:t>) is not accused</a:t>
            </a:r>
          </a:p>
        </p:txBody>
      </p:sp>
      <p:sp>
        <p:nvSpPr>
          <p:cNvPr id="36" name="Rectangle 35"/>
          <p:cNvSpPr/>
          <p:nvPr/>
        </p:nvSpPr>
        <p:spPr>
          <a:xfrm>
            <a:off x="714348" y="5715016"/>
            <a:ext cx="7104830" cy="461665"/>
          </a:xfrm>
          <a:prstGeom prst="rect">
            <a:avLst/>
          </a:prstGeom>
        </p:spPr>
        <p:txBody>
          <a:bodyPr wrap="none">
            <a:spAutoFit/>
          </a:bodyPr>
          <a:lstStyle/>
          <a:p>
            <a:r>
              <a:rPr lang="en-US" sz="2400" dirty="0" smtClean="0"/>
              <a:t>Appropriate over-approximation is fine and needed</a:t>
            </a:r>
            <a:endParaRPr lang="en-US"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9090" name="Title 1"/>
          <p:cNvSpPr>
            <a:spLocks noGrp="1"/>
          </p:cNvSpPr>
          <p:nvPr>
            <p:ph type="title" idx="4294967295"/>
          </p:nvPr>
        </p:nvSpPr>
        <p:spPr>
          <a:xfrm>
            <a:off x="0" y="274638"/>
            <a:ext cx="8229600" cy="1143000"/>
          </a:xfrm>
        </p:spPr>
        <p:txBody>
          <a:bodyPr/>
          <a:lstStyle/>
          <a:p>
            <a:pPr eaLnBrk="1" hangingPunct="1"/>
            <a:r>
              <a:rPr lang="en-US" altLang="zh-CN" sz="3200" dirty="0" smtClean="0"/>
              <a:t>Imprecision of Static Analysis (cont.)</a:t>
            </a:r>
          </a:p>
        </p:txBody>
      </p:sp>
      <p:sp>
        <p:nvSpPr>
          <p:cNvPr id="89091" name="Content Placeholder 2"/>
          <p:cNvSpPr>
            <a:spLocks noGrp="1"/>
          </p:cNvSpPr>
          <p:nvPr>
            <p:ph idx="4294967295"/>
          </p:nvPr>
        </p:nvSpPr>
        <p:spPr>
          <a:xfrm>
            <a:off x="600075" y="1600200"/>
            <a:ext cx="8543925" cy="4525963"/>
          </a:xfrm>
        </p:spPr>
        <p:txBody>
          <a:bodyPr>
            <a:normAutofit lnSpcReduction="10000"/>
          </a:bodyPr>
          <a:lstStyle/>
          <a:p>
            <a:pPr eaLnBrk="1" hangingPunct="1"/>
            <a:r>
              <a:rPr lang="en-US" dirty="0" smtClean="0">
                <a:cs typeface="Times New Roman" pitchFamily="18" charset="0"/>
              </a:rPr>
              <a:t>Regions by uncertain </a:t>
            </a:r>
            <a:r>
              <a:rPr lang="en-US" dirty="0" err="1" smtClean="0">
                <a:cs typeface="Times New Roman" pitchFamily="18" charset="0"/>
              </a:rPr>
              <a:t>subregion</a:t>
            </a:r>
            <a:r>
              <a:rPr lang="en-US" dirty="0" smtClean="0">
                <a:cs typeface="Times New Roman" pitchFamily="18" charset="0"/>
              </a:rPr>
              <a:t> relation form a </a:t>
            </a:r>
            <a:r>
              <a:rPr lang="en-US" b="1" i="1" dirty="0" err="1" smtClean="0">
                <a:cs typeface="Times New Roman" pitchFamily="18" charset="0"/>
              </a:rPr>
              <a:t>semilattice</a:t>
            </a:r>
            <a:r>
              <a:rPr lang="en-US" b="1" i="1" dirty="0" smtClean="0">
                <a:cs typeface="Times New Roman" pitchFamily="18" charset="0"/>
              </a:rPr>
              <a:t> </a:t>
            </a:r>
            <a:r>
              <a:rPr lang="el-GR" dirty="0" smtClean="0">
                <a:cs typeface="Times New Roman" pitchFamily="18" charset="0"/>
              </a:rPr>
              <a:t>μ</a:t>
            </a:r>
            <a:r>
              <a:rPr lang="en-US" dirty="0" smtClean="0">
                <a:cs typeface="Times New Roman" pitchFamily="18" charset="0"/>
              </a:rPr>
              <a:t>.</a:t>
            </a:r>
          </a:p>
          <a:p>
            <a:pPr eaLnBrk="1" hangingPunct="1"/>
            <a:r>
              <a:rPr lang="en-US" dirty="0" smtClean="0">
                <a:cs typeface="Times New Roman" pitchFamily="18" charset="0"/>
              </a:rPr>
              <a:t>Conservative </a:t>
            </a:r>
            <a:r>
              <a:rPr lang="en-US" dirty="0" err="1" smtClean="0">
                <a:cs typeface="Times New Roman" pitchFamily="18" charset="0"/>
              </a:rPr>
              <a:t>subregion</a:t>
            </a:r>
            <a:r>
              <a:rPr lang="en-US" dirty="0" smtClean="0">
                <a:cs typeface="Times New Roman" pitchFamily="18" charset="0"/>
              </a:rPr>
              <a:t> relation can be derived from the </a:t>
            </a:r>
            <a:r>
              <a:rPr lang="en-US" dirty="0" err="1" smtClean="0">
                <a:cs typeface="Times New Roman" pitchFamily="18" charset="0"/>
              </a:rPr>
              <a:t>semilattice</a:t>
            </a:r>
            <a:r>
              <a:rPr lang="en-US" dirty="0" smtClean="0">
                <a:cs typeface="Times New Roman" pitchFamily="18" charset="0"/>
              </a:rPr>
              <a:t>:</a:t>
            </a:r>
          </a:p>
          <a:p>
            <a:pPr lvl="1" eaLnBrk="1" hangingPunct="1"/>
            <a:r>
              <a:rPr lang="en-US" dirty="0" smtClean="0">
                <a:cs typeface="Times New Roman" pitchFamily="18" charset="0"/>
              </a:rPr>
              <a:t>(</a:t>
            </a:r>
            <a:r>
              <a:rPr lang="en-US" altLang="zh-CN" b="1" kern="1200" dirty="0" smtClean="0">
                <a:solidFill>
                  <a:srgbClr val="FF0000"/>
                </a:solidFill>
                <a:cs typeface="+mn-cs"/>
              </a:rPr>
              <a:t>r1</a:t>
            </a:r>
            <a:r>
              <a:rPr lang="en-US" dirty="0" smtClean="0">
                <a:cs typeface="Times New Roman" pitchFamily="18" charset="0"/>
              </a:rPr>
              <a:t>, </a:t>
            </a:r>
            <a:r>
              <a:rPr lang="en-US" altLang="zh-CN" b="1" kern="1200" dirty="0" smtClean="0">
                <a:solidFill>
                  <a:srgbClr val="FF0000"/>
                </a:solidFill>
                <a:cs typeface="+mn-cs"/>
              </a:rPr>
              <a:t>r2</a:t>
            </a:r>
            <a:r>
              <a:rPr lang="en-US" dirty="0" smtClean="0">
                <a:cs typeface="Times New Roman" pitchFamily="18" charset="0"/>
              </a:rPr>
              <a:t>) : </a:t>
            </a:r>
            <a:r>
              <a:rPr lang="en-US" altLang="zh-CN" b="1" kern="1200" dirty="0" smtClean="0">
                <a:solidFill>
                  <a:srgbClr val="FF0000"/>
                </a:solidFill>
                <a:cs typeface="+mn-cs"/>
              </a:rPr>
              <a:t>r2</a:t>
            </a:r>
            <a:r>
              <a:rPr lang="en-US" dirty="0" smtClean="0">
                <a:cs typeface="Times New Roman" pitchFamily="18" charset="0"/>
              </a:rPr>
              <a:t> is the join of all uncertain parent of </a:t>
            </a:r>
            <a:r>
              <a:rPr lang="en-US" altLang="zh-CN" b="1" kern="1200" dirty="0" smtClean="0">
                <a:solidFill>
                  <a:srgbClr val="FF0000"/>
                </a:solidFill>
                <a:cs typeface="+mn-cs"/>
              </a:rPr>
              <a:t>r1</a:t>
            </a:r>
            <a:r>
              <a:rPr lang="en-US" dirty="0" smtClean="0">
                <a:cs typeface="Times New Roman" pitchFamily="18" charset="0"/>
              </a:rPr>
              <a:t> on the </a:t>
            </a:r>
            <a:r>
              <a:rPr lang="en-US" dirty="0" err="1" smtClean="0">
                <a:cs typeface="Times New Roman" pitchFamily="18" charset="0"/>
              </a:rPr>
              <a:t>semilattice</a:t>
            </a:r>
            <a:r>
              <a:rPr lang="en-US" dirty="0" smtClean="0">
                <a:cs typeface="Times New Roman" pitchFamily="18" charset="0"/>
              </a:rPr>
              <a:t> </a:t>
            </a:r>
            <a:r>
              <a:rPr lang="el-GR" dirty="0" smtClean="0">
                <a:cs typeface="Times New Roman" pitchFamily="18" charset="0"/>
              </a:rPr>
              <a:t>μ</a:t>
            </a:r>
            <a:r>
              <a:rPr lang="en-US" dirty="0" smtClean="0">
                <a:cs typeface="Times New Roman" pitchFamily="18" charset="0"/>
              </a:rPr>
              <a:t>.</a:t>
            </a:r>
          </a:p>
          <a:p>
            <a:pPr eaLnBrk="1" hangingPunct="1"/>
            <a:r>
              <a:rPr lang="en-US" dirty="0" smtClean="0">
                <a:cs typeface="Times New Roman" pitchFamily="18" charset="0"/>
              </a:rPr>
              <a:t>Using conservative </a:t>
            </a:r>
            <a:r>
              <a:rPr lang="en-US" dirty="0" err="1" smtClean="0">
                <a:cs typeface="Times New Roman" pitchFamily="18" charset="0"/>
              </a:rPr>
              <a:t>subregion</a:t>
            </a:r>
            <a:r>
              <a:rPr lang="en-US" dirty="0" smtClean="0">
                <a:cs typeface="Times New Roman" pitchFamily="18" charset="0"/>
              </a:rPr>
              <a:t> relation to approximate real </a:t>
            </a:r>
            <a:r>
              <a:rPr lang="en-US" dirty="0" err="1" smtClean="0">
                <a:cs typeface="Times New Roman" pitchFamily="18" charset="0"/>
              </a:rPr>
              <a:t>subregion</a:t>
            </a:r>
            <a:r>
              <a:rPr lang="en-US" dirty="0" smtClean="0">
                <a:cs typeface="Times New Roman" pitchFamily="18" charset="0"/>
              </a:rPr>
              <a:t> relation gives the needed over-approximation of relation f.</a:t>
            </a:r>
            <a:endParaRPr lang="el-GR" dirty="0" smtClean="0">
              <a:cs typeface="Times New Roman" pitchFamily="18" charset="0"/>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091">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9091">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90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1" grpId="0" build="p"/>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458200" cy="1143000"/>
          </a:xfrm>
        </p:spPr>
        <p:txBody>
          <a:bodyPr>
            <a:normAutofit fontScale="90000"/>
          </a:bodyPr>
          <a:lstStyle/>
          <a:p>
            <a:r>
              <a:rPr lang="en-US" dirty="0" smtClean="0"/>
              <a:t>Objects distinguished by Allocation Site</a:t>
            </a:r>
            <a:endParaRPr lang="en-US" dirty="0"/>
          </a:p>
        </p:txBody>
      </p:sp>
      <p:sp>
        <p:nvSpPr>
          <p:cNvPr id="37" name="Oval 36"/>
          <p:cNvSpPr/>
          <p:nvPr/>
        </p:nvSpPr>
        <p:spPr>
          <a:xfrm>
            <a:off x="4343400" y="1600200"/>
            <a:ext cx="990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foo</a:t>
            </a:r>
            <a:endParaRPr lang="en-US" dirty="0" smtClean="0"/>
          </a:p>
          <a:p>
            <a:pPr algn="ctr"/>
            <a:r>
              <a:rPr lang="en-US" dirty="0" smtClean="0"/>
              <a:t>(1)</a:t>
            </a:r>
            <a:endParaRPr lang="en-US" dirty="0"/>
          </a:p>
        </p:txBody>
      </p:sp>
      <p:sp>
        <p:nvSpPr>
          <p:cNvPr id="15" name="TextBox 4"/>
          <p:cNvSpPr txBox="1">
            <a:spLocks noChangeArrowheads="1"/>
          </p:cNvSpPr>
          <p:nvPr/>
        </p:nvSpPr>
        <p:spPr bwMode="auto">
          <a:xfrm>
            <a:off x="76200" y="2819400"/>
            <a:ext cx="3429000" cy="2246769"/>
          </a:xfrm>
          <a:prstGeom prst="rect">
            <a:avLst/>
          </a:prstGeom>
          <a:noFill/>
          <a:ln w="9525">
            <a:solidFill>
              <a:schemeClr val="accent1"/>
            </a:solidFill>
            <a:miter lim="800000"/>
            <a:headEnd/>
            <a:tailEnd/>
          </a:ln>
        </p:spPr>
        <p:txBody>
          <a:bodyPr wrap="square">
            <a:spAutoFit/>
          </a:bodyPr>
          <a:lstStyle/>
          <a:p>
            <a:r>
              <a:rPr lang="en-US" sz="2000" dirty="0" err="1" smtClean="0">
                <a:solidFill>
                  <a:srgbClr val="0070C0"/>
                </a:solidFill>
              </a:rPr>
              <a:t>foo</a:t>
            </a:r>
            <a:r>
              <a:rPr lang="en-US" sz="2000" dirty="0" smtClean="0">
                <a:solidFill>
                  <a:srgbClr val="0070C0"/>
                </a:solidFill>
              </a:rPr>
              <a:t>(</a:t>
            </a:r>
            <a:r>
              <a:rPr lang="en-US" sz="2000" dirty="0" smtClean="0">
                <a:solidFill>
                  <a:srgbClr val="FF0000"/>
                </a:solidFill>
                <a:latin typeface="Arial" charset="0"/>
                <a:ea typeface="宋体" pitchFamily="2" charset="-122"/>
              </a:rPr>
              <a:t>parent</a:t>
            </a:r>
            <a:r>
              <a:rPr lang="en-US" sz="2000" dirty="0" smtClean="0">
                <a:solidFill>
                  <a:srgbClr val="0070C0"/>
                </a:solidFill>
              </a:rPr>
              <a:t>)</a:t>
            </a:r>
          </a:p>
          <a:p>
            <a:r>
              <a:rPr lang="en-US" sz="2000" dirty="0"/>
              <a:t>{</a:t>
            </a:r>
          </a:p>
          <a:p>
            <a:r>
              <a:rPr lang="en-US" sz="2000" dirty="0" smtClean="0">
                <a:solidFill>
                  <a:srgbClr val="FF0000"/>
                </a:solidFill>
                <a:latin typeface="Arial" charset="0"/>
                <a:ea typeface="宋体" pitchFamily="2" charset="-122"/>
              </a:rPr>
              <a:t>sub</a:t>
            </a:r>
            <a:r>
              <a:rPr lang="en-US" sz="2000" dirty="0" smtClean="0"/>
              <a:t> = </a:t>
            </a:r>
            <a:r>
              <a:rPr lang="en-US" sz="2000" b="1" dirty="0" err="1" smtClean="0"/>
              <a:t>region_create</a:t>
            </a:r>
            <a:r>
              <a:rPr lang="en-US" sz="2000" dirty="0" smtClean="0"/>
              <a:t>(</a:t>
            </a:r>
            <a:r>
              <a:rPr lang="en-US" sz="2000" dirty="0" smtClean="0">
                <a:solidFill>
                  <a:srgbClr val="FF0000"/>
                </a:solidFill>
                <a:latin typeface="Arial" charset="0"/>
                <a:ea typeface="宋体" pitchFamily="2" charset="-122"/>
              </a:rPr>
              <a:t>parent</a:t>
            </a:r>
            <a:r>
              <a:rPr lang="en-US" sz="2000" dirty="0" smtClean="0"/>
              <a:t>);</a:t>
            </a:r>
          </a:p>
          <a:p>
            <a:r>
              <a:rPr lang="en-US" sz="2000" dirty="0" smtClean="0">
                <a:solidFill>
                  <a:srgbClr val="000099"/>
                </a:solidFill>
                <a:latin typeface="Arial" charset="0"/>
                <a:ea typeface="宋体" pitchFamily="2" charset="-122"/>
              </a:rPr>
              <a:t>table</a:t>
            </a:r>
            <a:r>
              <a:rPr lang="en-US" sz="2000" dirty="0" smtClean="0"/>
              <a:t> = </a:t>
            </a:r>
            <a:r>
              <a:rPr lang="en-US" sz="2000" b="1" dirty="0" err="1" smtClean="0"/>
              <a:t>region_alloc</a:t>
            </a:r>
            <a:r>
              <a:rPr lang="en-US" sz="2000" dirty="0" smtClean="0"/>
              <a:t>(</a:t>
            </a:r>
            <a:r>
              <a:rPr lang="en-US" sz="2000" dirty="0" smtClean="0">
                <a:solidFill>
                  <a:srgbClr val="FF0000"/>
                </a:solidFill>
                <a:latin typeface="Arial" charset="0"/>
                <a:ea typeface="宋体" pitchFamily="2" charset="-122"/>
              </a:rPr>
              <a:t>sub</a:t>
            </a:r>
            <a:r>
              <a:rPr lang="en-US" sz="2000" dirty="0" smtClean="0"/>
              <a:t>);</a:t>
            </a:r>
          </a:p>
          <a:p>
            <a:r>
              <a:rPr lang="en-US" sz="2000" dirty="0" err="1">
                <a:solidFill>
                  <a:srgbClr val="000099"/>
                </a:solidFill>
                <a:latin typeface="Arial" charset="0"/>
                <a:ea typeface="宋体" pitchFamily="2" charset="-122"/>
              </a:rPr>
              <a:t>iterater</a:t>
            </a:r>
            <a:r>
              <a:rPr lang="en-US" sz="2000" dirty="0" smtClean="0"/>
              <a:t> = </a:t>
            </a:r>
            <a:r>
              <a:rPr lang="en-US" sz="2000" dirty="0" smtClean="0">
                <a:solidFill>
                  <a:srgbClr val="0070C0"/>
                </a:solidFill>
              </a:rPr>
              <a:t>make(</a:t>
            </a:r>
            <a:r>
              <a:rPr lang="en-US" sz="2000" dirty="0" smtClean="0">
                <a:solidFill>
                  <a:srgbClr val="FF0000"/>
                </a:solidFill>
                <a:latin typeface="Arial" charset="0"/>
                <a:ea typeface="宋体" pitchFamily="2" charset="-122"/>
              </a:rPr>
              <a:t>parent</a:t>
            </a:r>
            <a:r>
              <a:rPr lang="en-US" sz="2000" dirty="0" smtClean="0"/>
              <a:t>, </a:t>
            </a:r>
            <a:r>
              <a:rPr lang="en-US" sz="2000" dirty="0">
                <a:solidFill>
                  <a:srgbClr val="000099"/>
                </a:solidFill>
                <a:latin typeface="Arial" charset="0"/>
                <a:ea typeface="宋体" pitchFamily="2" charset="-122"/>
              </a:rPr>
              <a:t>table</a:t>
            </a:r>
            <a:r>
              <a:rPr lang="en-US" sz="2000" dirty="0">
                <a:solidFill>
                  <a:srgbClr val="0070C0"/>
                </a:solidFill>
              </a:rPr>
              <a:t>)</a:t>
            </a:r>
            <a:r>
              <a:rPr lang="en-US" sz="2000" dirty="0" smtClean="0"/>
              <a:t>;</a:t>
            </a:r>
          </a:p>
          <a:p>
            <a:r>
              <a:rPr lang="en-US" sz="2000" b="1" dirty="0" err="1" smtClean="0"/>
              <a:t>region_destroy</a:t>
            </a:r>
            <a:r>
              <a:rPr lang="en-US" sz="2000" dirty="0" smtClean="0"/>
              <a:t>(</a:t>
            </a:r>
            <a:r>
              <a:rPr lang="en-US" sz="2000" dirty="0" smtClean="0">
                <a:solidFill>
                  <a:srgbClr val="FF0000"/>
                </a:solidFill>
                <a:latin typeface="Arial" charset="0"/>
                <a:ea typeface="宋体" pitchFamily="2" charset="-122"/>
              </a:rPr>
              <a:t>sub</a:t>
            </a:r>
            <a:r>
              <a:rPr lang="en-US" sz="2000" dirty="0" smtClean="0"/>
              <a:t>);</a:t>
            </a:r>
          </a:p>
          <a:p>
            <a:r>
              <a:rPr lang="en-US" sz="2000" dirty="0" smtClean="0"/>
              <a:t>}</a:t>
            </a:r>
          </a:p>
        </p:txBody>
      </p:sp>
      <p:sp>
        <p:nvSpPr>
          <p:cNvPr id="16" name="TextBox 4"/>
          <p:cNvSpPr txBox="1">
            <a:spLocks noChangeArrowheads="1"/>
          </p:cNvSpPr>
          <p:nvPr/>
        </p:nvSpPr>
        <p:spPr bwMode="auto">
          <a:xfrm>
            <a:off x="76200" y="1111984"/>
            <a:ext cx="3429000" cy="1631216"/>
          </a:xfrm>
          <a:prstGeom prst="rect">
            <a:avLst/>
          </a:prstGeom>
          <a:noFill/>
          <a:ln w="9525">
            <a:solidFill>
              <a:schemeClr val="accent1"/>
            </a:solidFill>
            <a:miter lim="800000"/>
            <a:headEnd/>
            <a:tailEnd/>
          </a:ln>
        </p:spPr>
        <p:txBody>
          <a:bodyPr wrap="square">
            <a:spAutoFit/>
          </a:bodyPr>
          <a:lstStyle/>
          <a:p>
            <a:r>
              <a:rPr lang="en-US" sz="2000" dirty="0" smtClean="0">
                <a:solidFill>
                  <a:srgbClr val="0070C0"/>
                </a:solidFill>
              </a:rPr>
              <a:t>make(</a:t>
            </a:r>
            <a:r>
              <a:rPr lang="en-US" sz="2000" dirty="0" smtClean="0">
                <a:solidFill>
                  <a:srgbClr val="FF0000"/>
                </a:solidFill>
                <a:latin typeface="Arial" charset="0"/>
                <a:ea typeface="宋体" pitchFamily="2" charset="-122"/>
              </a:rPr>
              <a:t>r</a:t>
            </a:r>
            <a:r>
              <a:rPr lang="en-US" sz="2000" dirty="0" smtClean="0"/>
              <a:t>, </a:t>
            </a:r>
            <a:r>
              <a:rPr lang="en-US" sz="2000" dirty="0" smtClean="0">
                <a:solidFill>
                  <a:srgbClr val="000099"/>
                </a:solidFill>
                <a:latin typeface="Arial" charset="0"/>
                <a:ea typeface="宋体" pitchFamily="2" charset="-122"/>
              </a:rPr>
              <a:t>table</a:t>
            </a:r>
            <a:r>
              <a:rPr lang="en-US" sz="2000" dirty="0" smtClean="0">
                <a:solidFill>
                  <a:srgbClr val="0070C0"/>
                </a:solidFill>
              </a:rPr>
              <a:t>)</a:t>
            </a:r>
          </a:p>
          <a:p>
            <a:r>
              <a:rPr lang="en-US" sz="2000" dirty="0"/>
              <a:t>{</a:t>
            </a:r>
          </a:p>
          <a:p>
            <a:r>
              <a:rPr lang="en-US" sz="2000" dirty="0" err="1" smtClean="0">
                <a:solidFill>
                  <a:srgbClr val="000099"/>
                </a:solidFill>
                <a:latin typeface="Arial" charset="0"/>
                <a:ea typeface="宋体" pitchFamily="2" charset="-122"/>
              </a:rPr>
              <a:t>iterator</a:t>
            </a:r>
            <a:r>
              <a:rPr lang="en-US" sz="2000" dirty="0" smtClean="0"/>
              <a:t> = </a:t>
            </a:r>
            <a:r>
              <a:rPr lang="en-US" sz="2000" b="1" dirty="0" err="1" smtClean="0"/>
              <a:t>region_alloc</a:t>
            </a:r>
            <a:r>
              <a:rPr lang="en-US" sz="2000" dirty="0" smtClean="0"/>
              <a:t>(</a:t>
            </a:r>
            <a:r>
              <a:rPr lang="en-US" sz="2000" dirty="0" smtClean="0">
                <a:solidFill>
                  <a:srgbClr val="FF0000"/>
                </a:solidFill>
                <a:latin typeface="Arial" charset="0"/>
                <a:ea typeface="宋体" pitchFamily="2" charset="-122"/>
              </a:rPr>
              <a:t>r</a:t>
            </a:r>
            <a:r>
              <a:rPr lang="en-US" sz="2000" dirty="0" smtClean="0"/>
              <a:t>);</a:t>
            </a:r>
          </a:p>
          <a:p>
            <a:r>
              <a:rPr lang="en-US" altLang="zh-CN" sz="2000" dirty="0" err="1">
                <a:solidFill>
                  <a:srgbClr val="000099"/>
                </a:solidFill>
                <a:latin typeface="Arial" charset="0"/>
                <a:ea typeface="宋体" pitchFamily="2" charset="-122"/>
              </a:rPr>
              <a:t>iterator</a:t>
            </a:r>
            <a:r>
              <a:rPr lang="en-US" altLang="zh-CN" sz="2000" dirty="0" err="1" smtClean="0">
                <a:solidFill>
                  <a:srgbClr val="339933"/>
                </a:solidFill>
                <a:latin typeface="Arial" charset="0"/>
                <a:ea typeface="宋体" pitchFamily="2" charset="-122"/>
              </a:rPr>
              <a:t>.f</a:t>
            </a:r>
            <a:r>
              <a:rPr lang="en-US" sz="2000" dirty="0" smtClean="0"/>
              <a:t> = </a:t>
            </a:r>
            <a:r>
              <a:rPr lang="en-US" sz="2000" dirty="0" smtClean="0">
                <a:solidFill>
                  <a:srgbClr val="000099"/>
                </a:solidFill>
                <a:latin typeface="Arial" charset="0"/>
                <a:ea typeface="宋体" pitchFamily="2" charset="-122"/>
              </a:rPr>
              <a:t>table</a:t>
            </a:r>
            <a:r>
              <a:rPr lang="en-US" sz="2000" dirty="0" smtClean="0"/>
              <a:t>;</a:t>
            </a:r>
          </a:p>
          <a:p>
            <a:r>
              <a:rPr lang="en-US" sz="2000" dirty="0" smtClean="0"/>
              <a:t>}</a:t>
            </a:r>
          </a:p>
        </p:txBody>
      </p:sp>
      <p:sp>
        <p:nvSpPr>
          <p:cNvPr id="27" name="TextBox 4"/>
          <p:cNvSpPr txBox="1">
            <a:spLocks noChangeArrowheads="1"/>
          </p:cNvSpPr>
          <p:nvPr/>
        </p:nvSpPr>
        <p:spPr bwMode="auto">
          <a:xfrm>
            <a:off x="76200" y="5150584"/>
            <a:ext cx="3429000" cy="1631216"/>
          </a:xfrm>
          <a:prstGeom prst="rect">
            <a:avLst/>
          </a:prstGeom>
          <a:noFill/>
          <a:ln w="9525">
            <a:solidFill>
              <a:schemeClr val="accent1"/>
            </a:solidFill>
            <a:miter lim="800000"/>
            <a:headEnd/>
            <a:tailEnd/>
          </a:ln>
        </p:spPr>
        <p:txBody>
          <a:bodyPr wrap="square">
            <a:spAutoFit/>
          </a:bodyPr>
          <a:lstStyle/>
          <a:p>
            <a:r>
              <a:rPr lang="en-US" sz="2000" dirty="0" smtClean="0">
                <a:solidFill>
                  <a:srgbClr val="0070C0"/>
                </a:solidFill>
              </a:rPr>
              <a:t>bar(</a:t>
            </a:r>
            <a:r>
              <a:rPr lang="en-US" sz="2000" dirty="0" smtClean="0">
                <a:solidFill>
                  <a:srgbClr val="FF0000"/>
                </a:solidFill>
                <a:latin typeface="Arial" charset="0"/>
                <a:ea typeface="宋体" pitchFamily="2" charset="-122"/>
              </a:rPr>
              <a:t>parent</a:t>
            </a:r>
            <a:r>
              <a:rPr lang="en-US" sz="2000" dirty="0" smtClean="0">
                <a:solidFill>
                  <a:srgbClr val="0070C0"/>
                </a:solidFill>
              </a:rPr>
              <a:t>)</a:t>
            </a:r>
          </a:p>
          <a:p>
            <a:r>
              <a:rPr lang="en-US" sz="2000" dirty="0"/>
              <a:t>{</a:t>
            </a:r>
          </a:p>
          <a:p>
            <a:r>
              <a:rPr lang="en-US" sz="2000" dirty="0" smtClean="0">
                <a:solidFill>
                  <a:srgbClr val="000099"/>
                </a:solidFill>
                <a:latin typeface="Arial" charset="0"/>
                <a:ea typeface="宋体" pitchFamily="2" charset="-122"/>
              </a:rPr>
              <a:t>table</a:t>
            </a:r>
            <a:r>
              <a:rPr lang="en-US" sz="2000" dirty="0" smtClean="0"/>
              <a:t> = </a:t>
            </a:r>
            <a:r>
              <a:rPr lang="en-US" sz="2000" b="1" dirty="0" err="1" smtClean="0"/>
              <a:t>region_alloc</a:t>
            </a:r>
            <a:r>
              <a:rPr lang="en-US" sz="2000" dirty="0" smtClean="0"/>
              <a:t>(</a:t>
            </a:r>
            <a:r>
              <a:rPr lang="en-US" sz="2000" dirty="0" smtClean="0">
                <a:solidFill>
                  <a:srgbClr val="FF0000"/>
                </a:solidFill>
                <a:latin typeface="Arial" charset="0"/>
                <a:ea typeface="宋体" pitchFamily="2" charset="-122"/>
              </a:rPr>
              <a:t>parent</a:t>
            </a:r>
            <a:r>
              <a:rPr lang="en-US" sz="2000" dirty="0" smtClean="0"/>
              <a:t>);</a:t>
            </a:r>
          </a:p>
          <a:p>
            <a:r>
              <a:rPr lang="en-US" sz="2000" dirty="0" err="1">
                <a:solidFill>
                  <a:srgbClr val="000099"/>
                </a:solidFill>
                <a:latin typeface="Arial" charset="0"/>
                <a:ea typeface="宋体" pitchFamily="2" charset="-122"/>
              </a:rPr>
              <a:t>iterater</a:t>
            </a:r>
            <a:r>
              <a:rPr lang="en-US" sz="2000" dirty="0" smtClean="0"/>
              <a:t> = </a:t>
            </a:r>
            <a:r>
              <a:rPr lang="en-US" sz="2000" dirty="0" smtClean="0">
                <a:solidFill>
                  <a:srgbClr val="0070C0"/>
                </a:solidFill>
              </a:rPr>
              <a:t>make(</a:t>
            </a:r>
            <a:r>
              <a:rPr lang="en-US" sz="2000" dirty="0" smtClean="0">
                <a:solidFill>
                  <a:srgbClr val="FF0000"/>
                </a:solidFill>
                <a:latin typeface="Arial" charset="0"/>
                <a:ea typeface="宋体" pitchFamily="2" charset="-122"/>
              </a:rPr>
              <a:t>parent</a:t>
            </a:r>
            <a:r>
              <a:rPr lang="en-US" sz="2000" dirty="0" smtClean="0"/>
              <a:t>, </a:t>
            </a:r>
            <a:r>
              <a:rPr lang="en-US" sz="2000" dirty="0">
                <a:solidFill>
                  <a:srgbClr val="000099"/>
                </a:solidFill>
                <a:latin typeface="Arial" charset="0"/>
                <a:ea typeface="宋体" pitchFamily="2" charset="-122"/>
              </a:rPr>
              <a:t>table</a:t>
            </a:r>
            <a:r>
              <a:rPr lang="en-US" sz="2000" dirty="0">
                <a:solidFill>
                  <a:srgbClr val="0070C0"/>
                </a:solidFill>
              </a:rPr>
              <a:t>)</a:t>
            </a:r>
            <a:r>
              <a:rPr lang="en-US" sz="2000" dirty="0" smtClean="0"/>
              <a:t>;</a:t>
            </a:r>
          </a:p>
          <a:p>
            <a:r>
              <a:rPr lang="en-US" sz="2000" dirty="0" smtClean="0"/>
              <a:t>}</a:t>
            </a:r>
          </a:p>
        </p:txBody>
      </p:sp>
      <p:sp>
        <p:nvSpPr>
          <p:cNvPr id="30" name="Oval 36"/>
          <p:cNvSpPr/>
          <p:nvPr/>
        </p:nvSpPr>
        <p:spPr>
          <a:xfrm>
            <a:off x="7056120" y="1600200"/>
            <a:ext cx="990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bar</a:t>
            </a:r>
          </a:p>
          <a:p>
            <a:pPr algn="ctr"/>
            <a:r>
              <a:rPr lang="en-US" dirty="0" smtClean="0"/>
              <a:t>(1)</a:t>
            </a:r>
            <a:endParaRPr lang="en-US" dirty="0"/>
          </a:p>
        </p:txBody>
      </p:sp>
      <p:sp>
        <p:nvSpPr>
          <p:cNvPr id="18" name="Oval 35"/>
          <p:cNvSpPr/>
          <p:nvPr/>
        </p:nvSpPr>
        <p:spPr>
          <a:xfrm>
            <a:off x="4130040" y="2590800"/>
            <a:ext cx="1295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make</a:t>
            </a:r>
          </a:p>
          <a:p>
            <a:pPr algn="ctr"/>
            <a:r>
              <a:rPr lang="en-US" dirty="0" smtClean="0"/>
              <a:t>(1)</a:t>
            </a:r>
            <a:endParaRPr lang="en-US" dirty="0"/>
          </a:p>
        </p:txBody>
      </p:sp>
      <p:sp>
        <p:nvSpPr>
          <p:cNvPr id="19" name="Oval 35"/>
          <p:cNvSpPr/>
          <p:nvPr/>
        </p:nvSpPr>
        <p:spPr>
          <a:xfrm>
            <a:off x="6995160" y="2590800"/>
            <a:ext cx="1295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make</a:t>
            </a:r>
          </a:p>
          <a:p>
            <a:pPr algn="ctr"/>
            <a:r>
              <a:rPr lang="en-US" dirty="0" smtClean="0"/>
              <a:t>(2)</a:t>
            </a:r>
            <a:endParaRPr lang="en-US" dirty="0"/>
          </a:p>
        </p:txBody>
      </p:sp>
      <p:cxnSp>
        <p:nvCxnSpPr>
          <p:cNvPr id="20" name="Straight Arrow Connector 40"/>
          <p:cNvCxnSpPr>
            <a:stCxn id="37" idx="4"/>
            <a:endCxn id="18" idx="0"/>
          </p:cNvCxnSpPr>
          <p:nvPr/>
        </p:nvCxnSpPr>
        <p:spPr>
          <a:xfrm rot="5400000">
            <a:off x="4617720" y="2369820"/>
            <a:ext cx="381000" cy="6096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40"/>
          <p:cNvCxnSpPr>
            <a:stCxn id="30" idx="4"/>
            <a:endCxn id="19" idx="0"/>
          </p:cNvCxnSpPr>
          <p:nvPr/>
        </p:nvCxnSpPr>
        <p:spPr>
          <a:xfrm rot="16200000" flipH="1">
            <a:off x="7406640" y="2354580"/>
            <a:ext cx="381000" cy="9144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4" name="Oval 39"/>
          <p:cNvSpPr/>
          <p:nvPr/>
        </p:nvSpPr>
        <p:spPr>
          <a:xfrm>
            <a:off x="3429000" y="3505200"/>
            <a:ext cx="9906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ralloc</a:t>
            </a:r>
            <a:endParaRPr lang="en-US" dirty="0" smtClean="0"/>
          </a:p>
          <a:p>
            <a:pPr algn="ctr"/>
            <a:r>
              <a:rPr lang="en-US" dirty="0" smtClean="0"/>
              <a:t>(1)</a:t>
            </a:r>
          </a:p>
        </p:txBody>
      </p:sp>
      <p:sp>
        <p:nvSpPr>
          <p:cNvPr id="38" name="Oval 39"/>
          <p:cNvSpPr/>
          <p:nvPr/>
        </p:nvSpPr>
        <p:spPr>
          <a:xfrm>
            <a:off x="5791200" y="3505200"/>
            <a:ext cx="9906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ralloc</a:t>
            </a:r>
            <a:endParaRPr lang="en-US" dirty="0" smtClean="0"/>
          </a:p>
          <a:p>
            <a:pPr algn="ctr"/>
            <a:r>
              <a:rPr lang="en-US" dirty="0" smtClean="0"/>
              <a:t>(2, 3)</a:t>
            </a:r>
          </a:p>
        </p:txBody>
      </p:sp>
      <p:sp>
        <p:nvSpPr>
          <p:cNvPr id="44" name="Oval 39"/>
          <p:cNvSpPr/>
          <p:nvPr/>
        </p:nvSpPr>
        <p:spPr>
          <a:xfrm>
            <a:off x="8168640" y="3505200"/>
            <a:ext cx="9906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ralloc</a:t>
            </a:r>
            <a:endParaRPr lang="en-US" dirty="0" smtClean="0"/>
          </a:p>
          <a:p>
            <a:pPr algn="ctr"/>
            <a:r>
              <a:rPr lang="en-US" dirty="0" smtClean="0"/>
              <a:t>(4)</a:t>
            </a:r>
          </a:p>
        </p:txBody>
      </p:sp>
      <p:cxnSp>
        <p:nvCxnSpPr>
          <p:cNvPr id="46" name="Straight Arrow Connector 40"/>
          <p:cNvCxnSpPr>
            <a:stCxn id="37" idx="3"/>
            <a:endCxn id="34" idx="1"/>
          </p:cNvCxnSpPr>
          <p:nvPr/>
        </p:nvCxnSpPr>
        <p:spPr>
          <a:xfrm rot="5400000">
            <a:off x="3299876" y="2394720"/>
            <a:ext cx="1462789" cy="91440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0"/>
          <p:cNvCxnSpPr>
            <a:stCxn id="30" idx="5"/>
            <a:endCxn id="44" idx="7"/>
          </p:cNvCxnSpPr>
          <p:nvPr/>
        </p:nvCxnSpPr>
        <p:spPr>
          <a:xfrm rot="16200000" flipH="1">
            <a:off x="7726516" y="2295660"/>
            <a:ext cx="1462789" cy="111252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40"/>
          <p:cNvCxnSpPr>
            <a:stCxn id="18" idx="4"/>
            <a:endCxn id="38" idx="0"/>
          </p:cNvCxnSpPr>
          <p:nvPr/>
        </p:nvCxnSpPr>
        <p:spPr>
          <a:xfrm rot="16200000" flipH="1">
            <a:off x="5341620" y="2560320"/>
            <a:ext cx="381000" cy="150876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40"/>
          <p:cNvCxnSpPr>
            <a:stCxn id="19" idx="4"/>
            <a:endCxn id="38" idx="0"/>
          </p:cNvCxnSpPr>
          <p:nvPr/>
        </p:nvCxnSpPr>
        <p:spPr>
          <a:xfrm rot="5400000">
            <a:off x="6774180" y="2636520"/>
            <a:ext cx="381000" cy="135636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5" name="Rectangle 74"/>
          <p:cNvSpPr/>
          <p:nvPr/>
        </p:nvSpPr>
        <p:spPr>
          <a:xfrm>
            <a:off x="3581400" y="4702630"/>
            <a:ext cx="838200"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zh-CN" b="1" dirty="0" smtClean="0">
              <a:solidFill>
                <a:srgbClr val="FF0000"/>
              </a:solidFill>
            </a:endParaRPr>
          </a:p>
        </p:txBody>
      </p:sp>
      <p:cxnSp>
        <p:nvCxnSpPr>
          <p:cNvPr id="47" name="Straight Arrow Connector 75"/>
          <p:cNvCxnSpPr>
            <a:cxnSpLocks noChangeShapeType="1"/>
            <a:stCxn id="53" idx="0"/>
            <a:endCxn id="45" idx="2"/>
          </p:cNvCxnSpPr>
          <p:nvPr/>
        </p:nvCxnSpPr>
        <p:spPr bwMode="auto">
          <a:xfrm rot="5400000" flipH="1" flipV="1">
            <a:off x="3583091" y="5644244"/>
            <a:ext cx="834818" cy="1588"/>
          </a:xfrm>
          <a:prstGeom prst="straightConnector1">
            <a:avLst/>
          </a:prstGeom>
          <a:noFill/>
          <a:ln w="15875" algn="ctr">
            <a:solidFill>
              <a:srgbClr val="FF0000"/>
            </a:solidFill>
            <a:round/>
            <a:headEnd/>
            <a:tailEnd type="arrow" w="med" len="med"/>
          </a:ln>
        </p:spPr>
      </p:cxnSp>
      <p:sp>
        <p:nvSpPr>
          <p:cNvPr id="48" name="Oval 76"/>
          <p:cNvSpPr/>
          <p:nvPr/>
        </p:nvSpPr>
        <p:spPr>
          <a:xfrm>
            <a:off x="4953000" y="4648200"/>
            <a:ext cx="12954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err="1" smtClean="0">
                <a:solidFill>
                  <a:srgbClr val="000099"/>
                </a:solidFill>
              </a:rPr>
              <a:t>iterator</a:t>
            </a:r>
            <a:r>
              <a:rPr lang="en-US" b="1" dirty="0" smtClean="0">
                <a:solidFill>
                  <a:srgbClr val="000099"/>
                </a:solidFill>
              </a:rPr>
              <a:t>(1)</a:t>
            </a:r>
            <a:endParaRPr lang="en-US" b="1" dirty="0">
              <a:solidFill>
                <a:srgbClr val="000099"/>
              </a:solidFill>
            </a:endParaRPr>
          </a:p>
        </p:txBody>
      </p:sp>
      <p:sp>
        <p:nvSpPr>
          <p:cNvPr id="51" name="Oval 78"/>
          <p:cNvSpPr/>
          <p:nvPr/>
        </p:nvSpPr>
        <p:spPr>
          <a:xfrm>
            <a:off x="4953000" y="6019800"/>
            <a:ext cx="12954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smtClean="0">
                <a:solidFill>
                  <a:srgbClr val="000099"/>
                </a:solidFill>
              </a:rPr>
              <a:t>table</a:t>
            </a:r>
          </a:p>
          <a:p>
            <a:pPr algn="ctr">
              <a:defRPr/>
            </a:pPr>
            <a:r>
              <a:rPr lang="en-US" b="1" dirty="0" smtClean="0">
                <a:solidFill>
                  <a:srgbClr val="000099"/>
                </a:solidFill>
              </a:rPr>
              <a:t>(1)</a:t>
            </a:r>
            <a:endParaRPr lang="en-US" b="1" dirty="0">
              <a:solidFill>
                <a:srgbClr val="000099"/>
              </a:solidFill>
            </a:endParaRPr>
          </a:p>
        </p:txBody>
      </p:sp>
      <p:sp>
        <p:nvSpPr>
          <p:cNvPr id="53" name="Rectangle 80"/>
          <p:cNvSpPr/>
          <p:nvPr/>
        </p:nvSpPr>
        <p:spPr>
          <a:xfrm>
            <a:off x="3581400" y="6061653"/>
            <a:ext cx="838200"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zh-CN" b="1" dirty="0" smtClean="0">
              <a:solidFill>
                <a:srgbClr val="FF0000"/>
              </a:solidFill>
            </a:endParaRPr>
          </a:p>
        </p:txBody>
      </p:sp>
      <p:cxnSp>
        <p:nvCxnSpPr>
          <p:cNvPr id="70" name="Straight Arrow Connector 44"/>
          <p:cNvCxnSpPr>
            <a:cxnSpLocks noChangeShapeType="1"/>
            <a:stCxn id="48" idx="4"/>
            <a:endCxn id="51" idx="0"/>
          </p:cNvCxnSpPr>
          <p:nvPr/>
        </p:nvCxnSpPr>
        <p:spPr bwMode="auto">
          <a:xfrm rot="5400000">
            <a:off x="5219700" y="5638800"/>
            <a:ext cx="762000" cy="1588"/>
          </a:xfrm>
          <a:prstGeom prst="straightConnector1">
            <a:avLst/>
          </a:prstGeom>
          <a:noFill/>
          <a:ln w="31750" cmpd="dbl" algn="ctr">
            <a:solidFill>
              <a:srgbClr val="339933"/>
            </a:solidFill>
            <a:round/>
            <a:headEnd type="none"/>
            <a:tailEnd type="triangle" w="lg" len="lg"/>
          </a:ln>
        </p:spPr>
      </p:cxnSp>
      <p:sp>
        <p:nvSpPr>
          <p:cNvPr id="73" name="Rectangle 54"/>
          <p:cNvSpPr/>
          <p:nvPr/>
        </p:nvSpPr>
        <p:spPr>
          <a:xfrm>
            <a:off x="8229600" y="5410200"/>
            <a:ext cx="838200"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zh-CN" b="1" dirty="0" smtClean="0">
              <a:solidFill>
                <a:srgbClr val="FF0000"/>
              </a:solidFill>
            </a:endParaRPr>
          </a:p>
        </p:txBody>
      </p:sp>
      <p:sp>
        <p:nvSpPr>
          <p:cNvPr id="74" name="Oval 57"/>
          <p:cNvSpPr/>
          <p:nvPr/>
        </p:nvSpPr>
        <p:spPr>
          <a:xfrm>
            <a:off x="6629400" y="4648200"/>
            <a:ext cx="12954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err="1" smtClean="0">
                <a:solidFill>
                  <a:srgbClr val="000099"/>
                </a:solidFill>
              </a:rPr>
              <a:t>iterator</a:t>
            </a:r>
            <a:endParaRPr lang="en-US" b="1" dirty="0" smtClean="0">
              <a:solidFill>
                <a:srgbClr val="000099"/>
              </a:solidFill>
            </a:endParaRPr>
          </a:p>
          <a:p>
            <a:pPr algn="ctr">
              <a:defRPr/>
            </a:pPr>
            <a:r>
              <a:rPr lang="en-US" b="1" dirty="0" smtClean="0">
                <a:solidFill>
                  <a:srgbClr val="000099"/>
                </a:solidFill>
              </a:rPr>
              <a:t>(2)</a:t>
            </a:r>
          </a:p>
        </p:txBody>
      </p:sp>
      <p:sp>
        <p:nvSpPr>
          <p:cNvPr id="76" name="Oval 60"/>
          <p:cNvSpPr/>
          <p:nvPr/>
        </p:nvSpPr>
        <p:spPr>
          <a:xfrm>
            <a:off x="6629400" y="6019800"/>
            <a:ext cx="12954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smtClean="0">
                <a:solidFill>
                  <a:srgbClr val="000099"/>
                </a:solidFill>
              </a:rPr>
              <a:t>table</a:t>
            </a:r>
          </a:p>
          <a:p>
            <a:pPr algn="ctr">
              <a:defRPr/>
            </a:pPr>
            <a:r>
              <a:rPr lang="en-US" b="1" dirty="0" smtClean="0">
                <a:solidFill>
                  <a:srgbClr val="000099"/>
                </a:solidFill>
              </a:rPr>
              <a:t>(2)</a:t>
            </a:r>
          </a:p>
        </p:txBody>
      </p:sp>
      <p:cxnSp>
        <p:nvCxnSpPr>
          <p:cNvPr id="78" name="Straight Arrow Connector 44"/>
          <p:cNvCxnSpPr>
            <a:cxnSpLocks noChangeShapeType="1"/>
            <a:stCxn id="74" idx="4"/>
            <a:endCxn id="76" idx="0"/>
          </p:cNvCxnSpPr>
          <p:nvPr/>
        </p:nvCxnSpPr>
        <p:spPr bwMode="auto">
          <a:xfrm rot="5400000">
            <a:off x="6896100" y="5638800"/>
            <a:ext cx="762000" cy="1588"/>
          </a:xfrm>
          <a:prstGeom prst="straightConnector1">
            <a:avLst/>
          </a:prstGeom>
          <a:noFill/>
          <a:ln w="31750" cmpd="dbl" algn="ctr">
            <a:solidFill>
              <a:srgbClr val="339933"/>
            </a:solidFill>
            <a:round/>
            <a:headEnd type="none"/>
            <a:tailEnd type="triangle" w="lg" len="lg"/>
          </a:ln>
        </p:spPr>
      </p:cxnSp>
      <p:cxnSp>
        <p:nvCxnSpPr>
          <p:cNvPr id="80" name="直接连接符 79"/>
          <p:cNvCxnSpPr>
            <a:stCxn id="34" idx="5"/>
            <a:endCxn id="51" idx="1"/>
          </p:cNvCxnSpPr>
          <p:nvPr/>
        </p:nvCxnSpPr>
        <p:spPr>
          <a:xfrm rot="16200000" flipH="1">
            <a:off x="3634324" y="4600690"/>
            <a:ext cx="2148589" cy="868177"/>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44" idx="4"/>
            <a:endCxn id="76" idx="7"/>
          </p:cNvCxnSpPr>
          <p:nvPr/>
        </p:nvCxnSpPr>
        <p:spPr>
          <a:xfrm rot="5400000">
            <a:off x="7164280" y="4609414"/>
            <a:ext cx="2070474" cy="928847"/>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9" name="Straight Arrow Connector 77"/>
          <p:cNvCxnSpPr>
            <a:stCxn id="48" idx="2"/>
            <a:endCxn id="45" idx="3"/>
          </p:cNvCxnSpPr>
          <p:nvPr/>
        </p:nvCxnSpPr>
        <p:spPr>
          <a:xfrm rot="10800000" flipV="1">
            <a:off x="4419600" y="4952999"/>
            <a:ext cx="533400" cy="11733"/>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cxnSp>
        <p:nvCxnSpPr>
          <p:cNvPr id="52" name="Straight Arrow Connector 79"/>
          <p:cNvCxnSpPr>
            <a:stCxn id="51" idx="2"/>
            <a:endCxn id="53" idx="3"/>
          </p:cNvCxnSpPr>
          <p:nvPr/>
        </p:nvCxnSpPr>
        <p:spPr>
          <a:xfrm rot="10800000">
            <a:off x="4419600" y="6323756"/>
            <a:ext cx="533400" cy="844"/>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cxnSp>
        <p:nvCxnSpPr>
          <p:cNvPr id="75" name="Straight Arrow Connector 59"/>
          <p:cNvCxnSpPr>
            <a:stCxn id="74" idx="6"/>
            <a:endCxn id="73" idx="0"/>
          </p:cNvCxnSpPr>
          <p:nvPr/>
        </p:nvCxnSpPr>
        <p:spPr>
          <a:xfrm>
            <a:off x="7924800" y="4953000"/>
            <a:ext cx="723900" cy="457200"/>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cxnSp>
        <p:nvCxnSpPr>
          <p:cNvPr id="77" name="Straight Arrow Connector 62"/>
          <p:cNvCxnSpPr>
            <a:stCxn id="76" idx="6"/>
            <a:endCxn id="73" idx="2"/>
          </p:cNvCxnSpPr>
          <p:nvPr/>
        </p:nvCxnSpPr>
        <p:spPr>
          <a:xfrm flipV="1">
            <a:off x="7924800" y="5934405"/>
            <a:ext cx="723900" cy="390195"/>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38" idx="4"/>
            <a:endCxn id="48" idx="0"/>
          </p:cNvCxnSpPr>
          <p:nvPr/>
        </p:nvCxnSpPr>
        <p:spPr>
          <a:xfrm rot="5400000">
            <a:off x="5638800" y="4000500"/>
            <a:ext cx="609600" cy="68580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a:stCxn id="38" idx="4"/>
            <a:endCxn id="74" idx="0"/>
          </p:cNvCxnSpPr>
          <p:nvPr/>
        </p:nvCxnSpPr>
        <p:spPr>
          <a:xfrm rot="16200000" flipH="1">
            <a:off x="6477000" y="3848100"/>
            <a:ext cx="609600" cy="99060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Straight Arrow Connector 44"/>
          <p:cNvCxnSpPr>
            <a:cxnSpLocks noChangeShapeType="1"/>
            <a:stCxn id="48" idx="5"/>
            <a:endCxn id="76" idx="1"/>
          </p:cNvCxnSpPr>
          <p:nvPr/>
        </p:nvCxnSpPr>
        <p:spPr bwMode="auto">
          <a:xfrm rot="16200000" flipH="1">
            <a:off x="5968626" y="5258593"/>
            <a:ext cx="940548" cy="760414"/>
          </a:xfrm>
          <a:prstGeom prst="straightConnector1">
            <a:avLst/>
          </a:prstGeom>
          <a:noFill/>
          <a:ln w="31750" cmpd="dbl" algn="ctr">
            <a:solidFill>
              <a:srgbClr val="339933"/>
            </a:solidFill>
            <a:round/>
            <a:headEnd type="none"/>
            <a:tailEnd type="triangle" w="lg" len="lg"/>
          </a:ln>
        </p:spPr>
      </p:cxnSp>
      <p:cxnSp>
        <p:nvCxnSpPr>
          <p:cNvPr id="67" name="Straight Arrow Connector 44"/>
          <p:cNvCxnSpPr>
            <a:cxnSpLocks noChangeShapeType="1"/>
            <a:stCxn id="74" idx="3"/>
            <a:endCxn id="51" idx="7"/>
          </p:cNvCxnSpPr>
          <p:nvPr/>
        </p:nvCxnSpPr>
        <p:spPr bwMode="auto">
          <a:xfrm rot="5400000">
            <a:off x="5968626" y="5258593"/>
            <a:ext cx="940548" cy="760414"/>
          </a:xfrm>
          <a:prstGeom prst="straightConnector1">
            <a:avLst/>
          </a:prstGeom>
          <a:noFill/>
          <a:ln w="31750" cmpd="dbl" algn="ctr">
            <a:solidFill>
              <a:srgbClr val="339933"/>
            </a:solidFill>
            <a:round/>
            <a:headEnd type="none"/>
            <a:tailEnd type="triangle" w="lg" len="lg"/>
          </a:ln>
        </p:spPr>
      </p:cxnSp>
    </p:spTree>
    <p:custDataLst>
      <p:tags r:id="rId1"/>
    </p:custDataLst>
  </p:cSld>
  <p:clrMapOvr>
    <a:masterClrMapping/>
  </p:clrMapOvr>
  <p:transition advTm="5650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80"/>
                                        </p:tgtEl>
                                        <p:attrNameLst>
                                          <p:attrName>style.visibility</p:attrName>
                                        </p:attrNameLst>
                                      </p:cBhvr>
                                      <p:to>
                                        <p:strVal val="visible"/>
                                      </p:to>
                                    </p:set>
                                    <p:animEffect transition="in" filter="wipe(up)">
                                      <p:cBhvr>
                                        <p:cTn id="39" dur="500"/>
                                        <p:tgtEl>
                                          <p:spTgt spid="80"/>
                                        </p:tgtEl>
                                      </p:cBhvr>
                                    </p:animEffect>
                                  </p:childTnLst>
                                </p:cTn>
                              </p:par>
                            </p:childTnLst>
                          </p:cTn>
                        </p:par>
                        <p:par>
                          <p:cTn id="40" fill="hold">
                            <p:stCondLst>
                              <p:cond delay="500"/>
                            </p:stCondLst>
                            <p:childTnLst>
                              <p:par>
                                <p:cTn id="41" presetID="22" presetClass="entr" presetSubtype="1" fill="hold" nodeType="after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wipe(up)">
                                      <p:cBhvr>
                                        <p:cTn id="43" dur="500"/>
                                        <p:tgtEl>
                                          <p:spTgt spid="56"/>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0"/>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50"/>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57"/>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73"/>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74"/>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75"/>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76"/>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77"/>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78"/>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102"/>
                                        </p:tgtEl>
                                        <p:attrNameLst>
                                          <p:attrName>style.visibility</p:attrName>
                                        </p:attrNameLst>
                                      </p:cBhvr>
                                      <p:to>
                                        <p:strVal val="visible"/>
                                      </p:to>
                                    </p:set>
                                    <p:animEffect transition="in" filter="wipe(up)">
                                      <p:cBhvr>
                                        <p:cTn id="74" dur="500"/>
                                        <p:tgtEl>
                                          <p:spTgt spid="102"/>
                                        </p:tgtEl>
                                      </p:cBhvr>
                                    </p:animEffect>
                                  </p:childTnLst>
                                </p:cTn>
                              </p:par>
                            </p:childTnLst>
                          </p:cTn>
                        </p:par>
                        <p:par>
                          <p:cTn id="75" fill="hold">
                            <p:stCondLst>
                              <p:cond delay="500"/>
                            </p:stCondLst>
                            <p:childTnLst>
                              <p:par>
                                <p:cTn id="76" presetID="22" presetClass="entr" presetSubtype="1" fill="hold" nodeType="afterEffect">
                                  <p:stCondLst>
                                    <p:cond delay="0"/>
                                  </p:stCondLst>
                                  <p:childTnLst>
                                    <p:set>
                                      <p:cBhvr>
                                        <p:cTn id="77" dur="1" fill="hold">
                                          <p:stCondLst>
                                            <p:cond delay="0"/>
                                          </p:stCondLst>
                                        </p:cTn>
                                        <p:tgtEl>
                                          <p:spTgt spid="61"/>
                                        </p:tgtEl>
                                        <p:attrNameLst>
                                          <p:attrName>style.visibility</p:attrName>
                                        </p:attrNameLst>
                                      </p:cBhvr>
                                      <p:to>
                                        <p:strVal val="visible"/>
                                      </p:to>
                                    </p:set>
                                    <p:animEffect transition="in" filter="wipe(up)">
                                      <p:cBhvr>
                                        <p:cTn id="78" dur="500"/>
                                        <p:tgtEl>
                                          <p:spTgt spid="61"/>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1" fill="hold" nodeType="click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wipe(up)">
                                      <p:cBhvr>
                                        <p:cTn id="83" dur="500"/>
                                        <p:tgtEl>
                                          <p:spTgt spid="64"/>
                                        </p:tgtEl>
                                      </p:cBhvr>
                                    </p:animEffect>
                                  </p:childTnLst>
                                </p:cTn>
                              </p:par>
                              <p:par>
                                <p:cTn id="84" presetID="22" presetClass="entr" presetSubtype="1" fill="hold" nodeType="withEffect">
                                  <p:stCondLst>
                                    <p:cond delay="0"/>
                                  </p:stCondLst>
                                  <p:childTnLst>
                                    <p:set>
                                      <p:cBhvr>
                                        <p:cTn id="85" dur="1" fill="hold">
                                          <p:stCondLst>
                                            <p:cond delay="0"/>
                                          </p:stCondLst>
                                        </p:cTn>
                                        <p:tgtEl>
                                          <p:spTgt spid="67"/>
                                        </p:tgtEl>
                                        <p:attrNameLst>
                                          <p:attrName>style.visibility</p:attrName>
                                        </p:attrNameLst>
                                      </p:cBhvr>
                                      <p:to>
                                        <p:strVal val="visible"/>
                                      </p:to>
                                    </p:set>
                                    <p:animEffect transition="in" filter="wipe(up)">
                                      <p:cBhvr>
                                        <p:cTn id="86" dur="500"/>
                                        <p:tgtEl>
                                          <p:spTgt spid="67"/>
                                        </p:tgtEl>
                                      </p:cBhvr>
                                    </p:animEffect>
                                  </p:childTnLst>
                                </p:cTn>
                              </p:par>
                            </p:childTnLst>
                          </p:cTn>
                        </p:par>
                      </p:childTnLst>
                    </p:cTn>
                  </p:par>
                  <p:par>
                    <p:cTn id="87" fill="hold">
                      <p:stCondLst>
                        <p:cond delay="indefinite"/>
                      </p:stCondLst>
                      <p:childTnLst>
                        <p:par>
                          <p:cTn id="88" fill="hold">
                            <p:stCondLst>
                              <p:cond delay="0"/>
                            </p:stCondLst>
                            <p:childTnLst>
                              <p:par>
                                <p:cTn id="89" presetID="14" presetClass="emph" presetSubtype="0" fill="hold" nodeType="clickEffect">
                                  <p:stCondLst>
                                    <p:cond delay="0"/>
                                  </p:stCondLst>
                                  <p:childTnLst>
                                    <p:animClr clrSpc="rgb">
                                      <p:cBhvr override="childStyle">
                                        <p:cTn id="90" dur="1900" fill="hold">
                                          <p:stCondLst>
                                            <p:cond delay="100"/>
                                          </p:stCondLst>
                                        </p:cTn>
                                        <p:tgtEl>
                                          <p:spTgt spid="67"/>
                                        </p:tgtEl>
                                        <p:attrNameLst>
                                          <p:attrName>style.color</p:attrName>
                                        </p:attrNameLst>
                                      </p:cBhvr>
                                      <p:to>
                                        <a:schemeClr val="accent2"/>
                                      </p:to>
                                    </p:animClr>
                                    <p:animClr clrSpc="rgb">
                                      <p:cBhvr>
                                        <p:cTn id="91" dur="1900" fill="hold">
                                          <p:stCondLst>
                                            <p:cond delay="100"/>
                                          </p:stCondLst>
                                        </p:cTn>
                                        <p:tgtEl>
                                          <p:spTgt spid="67"/>
                                        </p:tgtEl>
                                        <p:attrNameLst>
                                          <p:attrName>fillColor</p:attrName>
                                        </p:attrNameLst>
                                      </p:cBhvr>
                                      <p:to>
                                        <a:schemeClr val="accent2"/>
                                      </p:to>
                                    </p:animClr>
                                    <p:set>
                                      <p:cBhvr>
                                        <p:cTn id="92" dur="1900" fill="hold">
                                          <p:stCondLst>
                                            <p:cond delay="100"/>
                                          </p:stCondLst>
                                        </p:cTn>
                                        <p:tgtEl>
                                          <p:spTgt spid="67"/>
                                        </p:tgtEl>
                                        <p:attrNameLst>
                                          <p:attrName>fill.type</p:attrName>
                                        </p:attrNameLst>
                                      </p:cBhvr>
                                      <p:to>
                                        <p:strVal val="solid"/>
                                      </p:to>
                                    </p:set>
                                    <p:set>
                                      <p:cBhvr>
                                        <p:cTn id="93" dur="1900" fill="hold">
                                          <p:stCondLst>
                                            <p:cond delay="100"/>
                                          </p:stCondLst>
                                        </p:cTn>
                                        <p:tgtEl>
                                          <p:spTgt spid="67"/>
                                        </p:tgtEl>
                                        <p:attrNameLst>
                                          <p:attrName>fill.on</p:attrName>
                                        </p:attrNameLst>
                                      </p:cBhvr>
                                      <p:to>
                                        <p:strVal val="true"/>
                                      </p:to>
                                    </p:set>
                                    <p:animScale>
                                      <p:cBhvr>
                                        <p:cTn id="94" dur="200" fill="hold">
                                          <p:stCondLst>
                                            <p:cond delay="0"/>
                                          </p:stCondLst>
                                        </p:cTn>
                                        <p:tgtEl>
                                          <p:spTgt spid="67"/>
                                        </p:tgtEl>
                                      </p:cBhvr>
                                      <p:from x="100000" y="100000"/>
                                      <p:to x="100000" y="5000"/>
                                    </p:animScale>
                                    <p:animScale>
                                      <p:cBhvr>
                                        <p:cTn id="95" dur="200" fill="hold">
                                          <p:stCondLst>
                                            <p:cond delay="200"/>
                                          </p:stCondLst>
                                        </p:cTn>
                                        <p:tgtEl>
                                          <p:spTgt spid="67"/>
                                        </p:tgtEl>
                                      </p:cBhvr>
                                      <p:from x="100000" y="5000"/>
                                      <p:to x="120000" y="150000"/>
                                    </p:animScale>
                                    <p:animScale>
                                      <p:cBhvr>
                                        <p:cTn id="96" dur="600" fill="hold">
                                          <p:stCondLst>
                                            <p:cond delay="1400"/>
                                          </p:stCondLst>
                                        </p:cTn>
                                        <p:tgtEl>
                                          <p:spTgt spid="67"/>
                                        </p:tgtEl>
                                      </p:cBhvr>
                                      <p:to x="120000" y="150000"/>
                                    </p:animScale>
                                  </p:childTnLst>
                                </p:cTn>
                              </p:par>
                              <p:par>
                                <p:cTn id="97" presetID="14" presetClass="emph" presetSubtype="0" fill="hold" nodeType="withEffect">
                                  <p:stCondLst>
                                    <p:cond delay="0"/>
                                  </p:stCondLst>
                                  <p:childTnLst>
                                    <p:animClr clrSpc="rgb">
                                      <p:cBhvr override="childStyle">
                                        <p:cTn id="98" dur="1900" fill="hold">
                                          <p:stCondLst>
                                            <p:cond delay="100"/>
                                          </p:stCondLst>
                                        </p:cTn>
                                        <p:tgtEl>
                                          <p:spTgt spid="64"/>
                                        </p:tgtEl>
                                        <p:attrNameLst>
                                          <p:attrName>style.color</p:attrName>
                                        </p:attrNameLst>
                                      </p:cBhvr>
                                      <p:to>
                                        <a:schemeClr val="accent2"/>
                                      </p:to>
                                    </p:animClr>
                                    <p:animClr clrSpc="rgb">
                                      <p:cBhvr>
                                        <p:cTn id="99" dur="1900" fill="hold">
                                          <p:stCondLst>
                                            <p:cond delay="100"/>
                                          </p:stCondLst>
                                        </p:cTn>
                                        <p:tgtEl>
                                          <p:spTgt spid="64"/>
                                        </p:tgtEl>
                                        <p:attrNameLst>
                                          <p:attrName>fillColor</p:attrName>
                                        </p:attrNameLst>
                                      </p:cBhvr>
                                      <p:to>
                                        <a:schemeClr val="accent2"/>
                                      </p:to>
                                    </p:animClr>
                                    <p:set>
                                      <p:cBhvr>
                                        <p:cTn id="100" dur="1900" fill="hold">
                                          <p:stCondLst>
                                            <p:cond delay="100"/>
                                          </p:stCondLst>
                                        </p:cTn>
                                        <p:tgtEl>
                                          <p:spTgt spid="64"/>
                                        </p:tgtEl>
                                        <p:attrNameLst>
                                          <p:attrName>fill.type</p:attrName>
                                        </p:attrNameLst>
                                      </p:cBhvr>
                                      <p:to>
                                        <p:strVal val="solid"/>
                                      </p:to>
                                    </p:set>
                                    <p:set>
                                      <p:cBhvr>
                                        <p:cTn id="101" dur="1900" fill="hold">
                                          <p:stCondLst>
                                            <p:cond delay="100"/>
                                          </p:stCondLst>
                                        </p:cTn>
                                        <p:tgtEl>
                                          <p:spTgt spid="64"/>
                                        </p:tgtEl>
                                        <p:attrNameLst>
                                          <p:attrName>fill.on</p:attrName>
                                        </p:attrNameLst>
                                      </p:cBhvr>
                                      <p:to>
                                        <p:strVal val="true"/>
                                      </p:to>
                                    </p:set>
                                    <p:animScale>
                                      <p:cBhvr>
                                        <p:cTn id="102" dur="200" fill="hold">
                                          <p:stCondLst>
                                            <p:cond delay="0"/>
                                          </p:stCondLst>
                                        </p:cTn>
                                        <p:tgtEl>
                                          <p:spTgt spid="64"/>
                                        </p:tgtEl>
                                      </p:cBhvr>
                                      <p:from x="100000" y="100000"/>
                                      <p:to x="100000" y="5000"/>
                                    </p:animScale>
                                    <p:animScale>
                                      <p:cBhvr>
                                        <p:cTn id="103" dur="200" fill="hold">
                                          <p:stCondLst>
                                            <p:cond delay="200"/>
                                          </p:stCondLst>
                                        </p:cTn>
                                        <p:tgtEl>
                                          <p:spTgt spid="64"/>
                                        </p:tgtEl>
                                      </p:cBhvr>
                                      <p:from x="100000" y="5000"/>
                                      <p:to x="120000" y="150000"/>
                                    </p:animScale>
                                    <p:animScale>
                                      <p:cBhvr>
                                        <p:cTn id="104" dur="600" fill="hold">
                                          <p:stCondLst>
                                            <p:cond delay="1400"/>
                                          </p:stCondLst>
                                        </p:cTn>
                                        <p:tgtEl>
                                          <p:spTgt spid="64"/>
                                        </p:tgtEl>
                                      </p:cBhvr>
                                      <p:to x="12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0" grpId="0" animBg="1"/>
      <p:bldP spid="18" grpId="0" animBg="1"/>
      <p:bldP spid="19" grpId="0" animBg="1"/>
      <p:bldP spid="34" grpId="0" animBg="1"/>
      <p:bldP spid="38" grpId="0" animBg="1"/>
      <p:bldP spid="44" grpId="0" animBg="1"/>
      <p:bldP spid="45" grpId="0" animBg="1"/>
      <p:bldP spid="48" grpId="0" animBg="1"/>
      <p:bldP spid="51" grpId="0" animBg="1"/>
      <p:bldP spid="73" grpId="0" animBg="1"/>
      <p:bldP spid="74" grpId="0" animBg="1"/>
      <p:bldP spid="76"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458200" cy="1143000"/>
          </a:xfrm>
        </p:spPr>
        <p:txBody>
          <a:bodyPr>
            <a:normAutofit/>
          </a:bodyPr>
          <a:lstStyle/>
          <a:p>
            <a:r>
              <a:rPr lang="en-US" dirty="0" smtClean="0"/>
              <a:t>Context-insensitive case</a:t>
            </a:r>
            <a:endParaRPr lang="en-US" dirty="0"/>
          </a:p>
        </p:txBody>
      </p:sp>
      <p:sp>
        <p:nvSpPr>
          <p:cNvPr id="37" name="Oval 36"/>
          <p:cNvSpPr/>
          <p:nvPr/>
        </p:nvSpPr>
        <p:spPr>
          <a:xfrm>
            <a:off x="4343400" y="1600200"/>
            <a:ext cx="990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foo</a:t>
            </a:r>
            <a:endParaRPr lang="en-US" dirty="0" smtClean="0"/>
          </a:p>
          <a:p>
            <a:pPr algn="ctr"/>
            <a:r>
              <a:rPr lang="en-US" dirty="0" smtClean="0"/>
              <a:t>(1)</a:t>
            </a:r>
            <a:endParaRPr lang="en-US" dirty="0"/>
          </a:p>
        </p:txBody>
      </p:sp>
      <p:sp>
        <p:nvSpPr>
          <p:cNvPr id="15" name="TextBox 4"/>
          <p:cNvSpPr txBox="1">
            <a:spLocks noChangeArrowheads="1"/>
          </p:cNvSpPr>
          <p:nvPr/>
        </p:nvSpPr>
        <p:spPr bwMode="auto">
          <a:xfrm>
            <a:off x="76200" y="2819400"/>
            <a:ext cx="3429000" cy="2246769"/>
          </a:xfrm>
          <a:prstGeom prst="rect">
            <a:avLst/>
          </a:prstGeom>
          <a:noFill/>
          <a:ln w="9525">
            <a:solidFill>
              <a:schemeClr val="accent1"/>
            </a:solidFill>
            <a:miter lim="800000"/>
            <a:headEnd/>
            <a:tailEnd/>
          </a:ln>
        </p:spPr>
        <p:txBody>
          <a:bodyPr wrap="square">
            <a:spAutoFit/>
          </a:bodyPr>
          <a:lstStyle/>
          <a:p>
            <a:r>
              <a:rPr lang="en-US" sz="2000" dirty="0" err="1" smtClean="0">
                <a:solidFill>
                  <a:srgbClr val="0070C0"/>
                </a:solidFill>
              </a:rPr>
              <a:t>foo</a:t>
            </a:r>
            <a:r>
              <a:rPr lang="en-US" sz="2000" dirty="0" smtClean="0">
                <a:solidFill>
                  <a:srgbClr val="0070C0"/>
                </a:solidFill>
              </a:rPr>
              <a:t>(</a:t>
            </a:r>
            <a:r>
              <a:rPr lang="en-US" sz="2000" dirty="0" smtClean="0">
                <a:solidFill>
                  <a:srgbClr val="FF0000"/>
                </a:solidFill>
                <a:latin typeface="Arial" charset="0"/>
                <a:ea typeface="宋体" pitchFamily="2" charset="-122"/>
              </a:rPr>
              <a:t>parent</a:t>
            </a:r>
            <a:r>
              <a:rPr lang="en-US" sz="2000" dirty="0" smtClean="0">
                <a:solidFill>
                  <a:srgbClr val="0070C0"/>
                </a:solidFill>
              </a:rPr>
              <a:t>)</a:t>
            </a:r>
          </a:p>
          <a:p>
            <a:r>
              <a:rPr lang="en-US" sz="2000" dirty="0"/>
              <a:t>{</a:t>
            </a:r>
          </a:p>
          <a:p>
            <a:r>
              <a:rPr lang="en-US" sz="2000" dirty="0" smtClean="0">
                <a:solidFill>
                  <a:srgbClr val="FF0000"/>
                </a:solidFill>
                <a:latin typeface="Arial" charset="0"/>
                <a:ea typeface="宋体" pitchFamily="2" charset="-122"/>
              </a:rPr>
              <a:t>sub</a:t>
            </a:r>
            <a:r>
              <a:rPr lang="en-US" sz="2000" dirty="0" smtClean="0"/>
              <a:t> = </a:t>
            </a:r>
            <a:r>
              <a:rPr lang="en-US" sz="2000" b="1" dirty="0" err="1" smtClean="0"/>
              <a:t>region_create</a:t>
            </a:r>
            <a:r>
              <a:rPr lang="en-US" sz="2000" dirty="0" smtClean="0"/>
              <a:t>(</a:t>
            </a:r>
            <a:r>
              <a:rPr lang="en-US" sz="2000" dirty="0" smtClean="0">
                <a:solidFill>
                  <a:srgbClr val="FF0000"/>
                </a:solidFill>
                <a:latin typeface="Arial" charset="0"/>
                <a:ea typeface="宋体" pitchFamily="2" charset="-122"/>
              </a:rPr>
              <a:t>parent</a:t>
            </a:r>
            <a:r>
              <a:rPr lang="en-US" sz="2000" dirty="0" smtClean="0"/>
              <a:t>);</a:t>
            </a:r>
          </a:p>
          <a:p>
            <a:r>
              <a:rPr lang="en-US" sz="2000" dirty="0" smtClean="0">
                <a:solidFill>
                  <a:srgbClr val="000099"/>
                </a:solidFill>
                <a:latin typeface="Arial" charset="0"/>
                <a:ea typeface="宋体" pitchFamily="2" charset="-122"/>
              </a:rPr>
              <a:t>table</a:t>
            </a:r>
            <a:r>
              <a:rPr lang="en-US" sz="2000" dirty="0" smtClean="0"/>
              <a:t> = </a:t>
            </a:r>
            <a:r>
              <a:rPr lang="en-US" sz="2000" b="1" dirty="0" err="1" smtClean="0"/>
              <a:t>region_alloc</a:t>
            </a:r>
            <a:r>
              <a:rPr lang="en-US" sz="2000" dirty="0" smtClean="0"/>
              <a:t>(</a:t>
            </a:r>
            <a:r>
              <a:rPr lang="en-US" sz="2000" dirty="0" smtClean="0">
                <a:solidFill>
                  <a:srgbClr val="FF0000"/>
                </a:solidFill>
                <a:latin typeface="Arial" charset="0"/>
                <a:ea typeface="宋体" pitchFamily="2" charset="-122"/>
              </a:rPr>
              <a:t>sub</a:t>
            </a:r>
            <a:r>
              <a:rPr lang="en-US" sz="2000" dirty="0" smtClean="0"/>
              <a:t>);</a:t>
            </a:r>
          </a:p>
          <a:p>
            <a:r>
              <a:rPr lang="en-US" sz="2000" dirty="0" err="1">
                <a:solidFill>
                  <a:srgbClr val="000099"/>
                </a:solidFill>
                <a:latin typeface="Arial" charset="0"/>
                <a:ea typeface="宋体" pitchFamily="2" charset="-122"/>
              </a:rPr>
              <a:t>iterater</a:t>
            </a:r>
            <a:r>
              <a:rPr lang="en-US" sz="2000" dirty="0" smtClean="0"/>
              <a:t> = </a:t>
            </a:r>
            <a:r>
              <a:rPr lang="en-US" sz="2000" dirty="0" smtClean="0">
                <a:solidFill>
                  <a:srgbClr val="0070C0"/>
                </a:solidFill>
              </a:rPr>
              <a:t>make(</a:t>
            </a:r>
            <a:r>
              <a:rPr lang="en-US" sz="2000" dirty="0" smtClean="0">
                <a:solidFill>
                  <a:srgbClr val="FF0000"/>
                </a:solidFill>
                <a:latin typeface="Arial" charset="0"/>
                <a:ea typeface="宋体" pitchFamily="2" charset="-122"/>
              </a:rPr>
              <a:t>parent</a:t>
            </a:r>
            <a:r>
              <a:rPr lang="en-US" sz="2000" dirty="0" smtClean="0"/>
              <a:t>, </a:t>
            </a:r>
            <a:r>
              <a:rPr lang="en-US" sz="2000" dirty="0">
                <a:solidFill>
                  <a:srgbClr val="000099"/>
                </a:solidFill>
                <a:latin typeface="Arial" charset="0"/>
                <a:ea typeface="宋体" pitchFamily="2" charset="-122"/>
              </a:rPr>
              <a:t>table</a:t>
            </a:r>
            <a:r>
              <a:rPr lang="en-US" sz="2000" dirty="0">
                <a:solidFill>
                  <a:srgbClr val="0070C0"/>
                </a:solidFill>
              </a:rPr>
              <a:t>)</a:t>
            </a:r>
            <a:r>
              <a:rPr lang="en-US" sz="2000" dirty="0" smtClean="0"/>
              <a:t>;</a:t>
            </a:r>
          </a:p>
          <a:p>
            <a:r>
              <a:rPr lang="en-US" sz="2000" b="1" dirty="0" err="1" smtClean="0"/>
              <a:t>region_destroy</a:t>
            </a:r>
            <a:r>
              <a:rPr lang="en-US" sz="2000" dirty="0" smtClean="0"/>
              <a:t>(</a:t>
            </a:r>
            <a:r>
              <a:rPr lang="en-US" sz="2000" dirty="0" smtClean="0">
                <a:solidFill>
                  <a:srgbClr val="FF0000"/>
                </a:solidFill>
                <a:latin typeface="Arial" charset="0"/>
                <a:ea typeface="宋体" pitchFamily="2" charset="-122"/>
              </a:rPr>
              <a:t>sub</a:t>
            </a:r>
            <a:r>
              <a:rPr lang="en-US" sz="2000" dirty="0" smtClean="0"/>
              <a:t>);</a:t>
            </a:r>
          </a:p>
          <a:p>
            <a:r>
              <a:rPr lang="en-US" sz="2000" dirty="0" smtClean="0"/>
              <a:t>}</a:t>
            </a:r>
          </a:p>
        </p:txBody>
      </p:sp>
      <p:sp>
        <p:nvSpPr>
          <p:cNvPr id="16" name="TextBox 4"/>
          <p:cNvSpPr txBox="1">
            <a:spLocks noChangeArrowheads="1"/>
          </p:cNvSpPr>
          <p:nvPr/>
        </p:nvSpPr>
        <p:spPr bwMode="auto">
          <a:xfrm>
            <a:off x="76200" y="1111984"/>
            <a:ext cx="3429000" cy="1631216"/>
          </a:xfrm>
          <a:prstGeom prst="rect">
            <a:avLst/>
          </a:prstGeom>
          <a:noFill/>
          <a:ln w="9525">
            <a:solidFill>
              <a:schemeClr val="accent1"/>
            </a:solidFill>
            <a:miter lim="800000"/>
            <a:headEnd/>
            <a:tailEnd/>
          </a:ln>
        </p:spPr>
        <p:txBody>
          <a:bodyPr wrap="square">
            <a:spAutoFit/>
          </a:bodyPr>
          <a:lstStyle/>
          <a:p>
            <a:r>
              <a:rPr lang="en-US" sz="2000" dirty="0" smtClean="0">
                <a:solidFill>
                  <a:srgbClr val="0070C0"/>
                </a:solidFill>
              </a:rPr>
              <a:t>make(</a:t>
            </a:r>
            <a:r>
              <a:rPr lang="en-US" sz="2000" dirty="0" smtClean="0">
                <a:solidFill>
                  <a:srgbClr val="FF0000"/>
                </a:solidFill>
                <a:latin typeface="Arial" charset="0"/>
                <a:ea typeface="宋体" pitchFamily="2" charset="-122"/>
              </a:rPr>
              <a:t>r</a:t>
            </a:r>
            <a:r>
              <a:rPr lang="en-US" sz="2000" dirty="0" smtClean="0"/>
              <a:t>, </a:t>
            </a:r>
            <a:r>
              <a:rPr lang="en-US" sz="2000" dirty="0" smtClean="0">
                <a:solidFill>
                  <a:srgbClr val="000099"/>
                </a:solidFill>
                <a:latin typeface="Arial" charset="0"/>
                <a:ea typeface="宋体" pitchFamily="2" charset="-122"/>
              </a:rPr>
              <a:t>table</a:t>
            </a:r>
            <a:r>
              <a:rPr lang="en-US" sz="2000" dirty="0" smtClean="0">
                <a:solidFill>
                  <a:srgbClr val="0070C0"/>
                </a:solidFill>
              </a:rPr>
              <a:t>)</a:t>
            </a:r>
          </a:p>
          <a:p>
            <a:r>
              <a:rPr lang="en-US" sz="2000" dirty="0"/>
              <a:t>{</a:t>
            </a:r>
          </a:p>
          <a:p>
            <a:r>
              <a:rPr lang="en-US" sz="2000" dirty="0" err="1" smtClean="0">
                <a:solidFill>
                  <a:srgbClr val="000099"/>
                </a:solidFill>
                <a:latin typeface="Arial" charset="0"/>
                <a:ea typeface="宋体" pitchFamily="2" charset="-122"/>
              </a:rPr>
              <a:t>iterator</a:t>
            </a:r>
            <a:r>
              <a:rPr lang="en-US" sz="2000" dirty="0" smtClean="0"/>
              <a:t> = </a:t>
            </a:r>
            <a:r>
              <a:rPr lang="en-US" sz="2000" b="1" dirty="0" err="1" smtClean="0"/>
              <a:t>region_alloc</a:t>
            </a:r>
            <a:r>
              <a:rPr lang="en-US" sz="2000" dirty="0" smtClean="0"/>
              <a:t>(</a:t>
            </a:r>
            <a:r>
              <a:rPr lang="en-US" sz="2000" dirty="0" smtClean="0">
                <a:solidFill>
                  <a:srgbClr val="FF0000"/>
                </a:solidFill>
                <a:latin typeface="Arial" charset="0"/>
                <a:ea typeface="宋体" pitchFamily="2" charset="-122"/>
              </a:rPr>
              <a:t>r</a:t>
            </a:r>
            <a:r>
              <a:rPr lang="en-US" sz="2000" dirty="0" smtClean="0"/>
              <a:t>);</a:t>
            </a:r>
          </a:p>
          <a:p>
            <a:r>
              <a:rPr lang="en-US" altLang="zh-CN" sz="2000" dirty="0" err="1">
                <a:solidFill>
                  <a:srgbClr val="000099"/>
                </a:solidFill>
                <a:latin typeface="Arial" charset="0"/>
                <a:ea typeface="宋体" pitchFamily="2" charset="-122"/>
              </a:rPr>
              <a:t>iterator</a:t>
            </a:r>
            <a:r>
              <a:rPr lang="en-US" altLang="zh-CN" sz="2000" dirty="0" err="1" smtClean="0">
                <a:solidFill>
                  <a:srgbClr val="339933"/>
                </a:solidFill>
                <a:latin typeface="Arial" charset="0"/>
                <a:ea typeface="宋体" pitchFamily="2" charset="-122"/>
              </a:rPr>
              <a:t>.f</a:t>
            </a:r>
            <a:r>
              <a:rPr lang="en-US" sz="2000" dirty="0" smtClean="0"/>
              <a:t> = </a:t>
            </a:r>
            <a:r>
              <a:rPr lang="en-US" sz="2000" dirty="0" smtClean="0">
                <a:solidFill>
                  <a:srgbClr val="000099"/>
                </a:solidFill>
                <a:latin typeface="Arial" charset="0"/>
                <a:ea typeface="宋体" pitchFamily="2" charset="-122"/>
              </a:rPr>
              <a:t>table</a:t>
            </a:r>
            <a:r>
              <a:rPr lang="en-US" sz="2000" dirty="0" smtClean="0"/>
              <a:t>;</a:t>
            </a:r>
          </a:p>
          <a:p>
            <a:r>
              <a:rPr lang="en-US" sz="2000" dirty="0" smtClean="0"/>
              <a:t>}</a:t>
            </a:r>
          </a:p>
        </p:txBody>
      </p:sp>
      <p:sp>
        <p:nvSpPr>
          <p:cNvPr id="27" name="TextBox 4"/>
          <p:cNvSpPr txBox="1">
            <a:spLocks noChangeArrowheads="1"/>
          </p:cNvSpPr>
          <p:nvPr/>
        </p:nvSpPr>
        <p:spPr bwMode="auto">
          <a:xfrm>
            <a:off x="76200" y="5150584"/>
            <a:ext cx="3429000" cy="1631216"/>
          </a:xfrm>
          <a:prstGeom prst="rect">
            <a:avLst/>
          </a:prstGeom>
          <a:noFill/>
          <a:ln w="9525">
            <a:solidFill>
              <a:schemeClr val="accent1"/>
            </a:solidFill>
            <a:miter lim="800000"/>
            <a:headEnd/>
            <a:tailEnd/>
          </a:ln>
        </p:spPr>
        <p:txBody>
          <a:bodyPr wrap="square">
            <a:spAutoFit/>
          </a:bodyPr>
          <a:lstStyle/>
          <a:p>
            <a:r>
              <a:rPr lang="en-US" sz="2000" dirty="0" smtClean="0">
                <a:solidFill>
                  <a:srgbClr val="0070C0"/>
                </a:solidFill>
              </a:rPr>
              <a:t>bar(</a:t>
            </a:r>
            <a:r>
              <a:rPr lang="en-US" sz="2000" dirty="0" smtClean="0">
                <a:solidFill>
                  <a:srgbClr val="FF0000"/>
                </a:solidFill>
                <a:latin typeface="Arial" charset="0"/>
                <a:ea typeface="宋体" pitchFamily="2" charset="-122"/>
              </a:rPr>
              <a:t>parent</a:t>
            </a:r>
            <a:r>
              <a:rPr lang="en-US" sz="2000" dirty="0" smtClean="0">
                <a:solidFill>
                  <a:srgbClr val="0070C0"/>
                </a:solidFill>
              </a:rPr>
              <a:t>)</a:t>
            </a:r>
          </a:p>
          <a:p>
            <a:r>
              <a:rPr lang="en-US" sz="2000" dirty="0"/>
              <a:t>{</a:t>
            </a:r>
          </a:p>
          <a:p>
            <a:r>
              <a:rPr lang="en-US" sz="2000" dirty="0" smtClean="0">
                <a:solidFill>
                  <a:srgbClr val="000099"/>
                </a:solidFill>
                <a:latin typeface="Arial" charset="0"/>
                <a:ea typeface="宋体" pitchFamily="2" charset="-122"/>
              </a:rPr>
              <a:t>table</a:t>
            </a:r>
            <a:r>
              <a:rPr lang="en-US" sz="2000" dirty="0" smtClean="0"/>
              <a:t> = </a:t>
            </a:r>
            <a:r>
              <a:rPr lang="en-US" sz="2000" b="1" dirty="0" err="1" smtClean="0"/>
              <a:t>region_alloc</a:t>
            </a:r>
            <a:r>
              <a:rPr lang="en-US" sz="2000" dirty="0" smtClean="0"/>
              <a:t>(</a:t>
            </a:r>
            <a:r>
              <a:rPr lang="en-US" sz="2000" dirty="0" smtClean="0">
                <a:solidFill>
                  <a:srgbClr val="FF0000"/>
                </a:solidFill>
                <a:latin typeface="Arial" charset="0"/>
                <a:ea typeface="宋体" pitchFamily="2" charset="-122"/>
              </a:rPr>
              <a:t>parent</a:t>
            </a:r>
            <a:r>
              <a:rPr lang="en-US" sz="2000" dirty="0" smtClean="0"/>
              <a:t>);</a:t>
            </a:r>
          </a:p>
          <a:p>
            <a:r>
              <a:rPr lang="en-US" sz="2000" dirty="0" err="1">
                <a:solidFill>
                  <a:srgbClr val="000099"/>
                </a:solidFill>
                <a:latin typeface="Arial" charset="0"/>
                <a:ea typeface="宋体" pitchFamily="2" charset="-122"/>
              </a:rPr>
              <a:t>iterater</a:t>
            </a:r>
            <a:r>
              <a:rPr lang="en-US" sz="2000" dirty="0" smtClean="0"/>
              <a:t> = </a:t>
            </a:r>
            <a:r>
              <a:rPr lang="en-US" sz="2000" dirty="0" smtClean="0">
                <a:solidFill>
                  <a:srgbClr val="0070C0"/>
                </a:solidFill>
              </a:rPr>
              <a:t>make(</a:t>
            </a:r>
            <a:r>
              <a:rPr lang="en-US" sz="2000" dirty="0" smtClean="0">
                <a:solidFill>
                  <a:srgbClr val="FF0000"/>
                </a:solidFill>
                <a:latin typeface="Arial" charset="0"/>
                <a:ea typeface="宋体" pitchFamily="2" charset="-122"/>
              </a:rPr>
              <a:t>parent</a:t>
            </a:r>
            <a:r>
              <a:rPr lang="en-US" sz="2000" dirty="0" smtClean="0"/>
              <a:t>, </a:t>
            </a:r>
            <a:r>
              <a:rPr lang="en-US" sz="2000" dirty="0">
                <a:solidFill>
                  <a:srgbClr val="000099"/>
                </a:solidFill>
                <a:latin typeface="Arial" charset="0"/>
                <a:ea typeface="宋体" pitchFamily="2" charset="-122"/>
              </a:rPr>
              <a:t>table</a:t>
            </a:r>
            <a:r>
              <a:rPr lang="en-US" sz="2000" dirty="0">
                <a:solidFill>
                  <a:srgbClr val="0070C0"/>
                </a:solidFill>
              </a:rPr>
              <a:t>)</a:t>
            </a:r>
            <a:r>
              <a:rPr lang="en-US" sz="2000" dirty="0" smtClean="0"/>
              <a:t>;</a:t>
            </a:r>
          </a:p>
          <a:p>
            <a:r>
              <a:rPr lang="en-US" sz="2000" dirty="0" smtClean="0"/>
              <a:t>}</a:t>
            </a:r>
          </a:p>
        </p:txBody>
      </p:sp>
      <p:sp>
        <p:nvSpPr>
          <p:cNvPr id="30" name="Oval 36"/>
          <p:cNvSpPr/>
          <p:nvPr/>
        </p:nvSpPr>
        <p:spPr>
          <a:xfrm>
            <a:off x="7056120" y="1600200"/>
            <a:ext cx="990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bar</a:t>
            </a:r>
          </a:p>
          <a:p>
            <a:pPr algn="ctr"/>
            <a:r>
              <a:rPr lang="en-US" dirty="0" smtClean="0"/>
              <a:t>(1)</a:t>
            </a:r>
            <a:endParaRPr lang="en-US" dirty="0"/>
          </a:p>
        </p:txBody>
      </p:sp>
      <p:sp>
        <p:nvSpPr>
          <p:cNvPr id="18" name="Oval 35"/>
          <p:cNvSpPr/>
          <p:nvPr/>
        </p:nvSpPr>
        <p:spPr>
          <a:xfrm>
            <a:off x="5638800" y="2590800"/>
            <a:ext cx="1295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make</a:t>
            </a:r>
          </a:p>
          <a:p>
            <a:pPr algn="ctr"/>
            <a:r>
              <a:rPr lang="en-US" dirty="0" smtClean="0"/>
              <a:t>(1, 2)</a:t>
            </a:r>
            <a:endParaRPr lang="en-US" dirty="0"/>
          </a:p>
        </p:txBody>
      </p:sp>
      <p:cxnSp>
        <p:nvCxnSpPr>
          <p:cNvPr id="20" name="Straight Arrow Connector 40"/>
          <p:cNvCxnSpPr>
            <a:stCxn id="37" idx="4"/>
            <a:endCxn id="18" idx="0"/>
          </p:cNvCxnSpPr>
          <p:nvPr/>
        </p:nvCxnSpPr>
        <p:spPr>
          <a:xfrm rot="16200000" flipH="1">
            <a:off x="5372100" y="1676400"/>
            <a:ext cx="381000" cy="144780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40"/>
          <p:cNvCxnSpPr>
            <a:stCxn id="30" idx="4"/>
            <a:endCxn id="18" idx="0"/>
          </p:cNvCxnSpPr>
          <p:nvPr/>
        </p:nvCxnSpPr>
        <p:spPr>
          <a:xfrm rot="5400000">
            <a:off x="6728460" y="1767840"/>
            <a:ext cx="381000" cy="126492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4" name="Oval 39"/>
          <p:cNvSpPr/>
          <p:nvPr/>
        </p:nvSpPr>
        <p:spPr>
          <a:xfrm>
            <a:off x="3429000" y="3505200"/>
            <a:ext cx="9906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ralloc</a:t>
            </a:r>
            <a:endParaRPr lang="en-US" dirty="0" smtClean="0"/>
          </a:p>
          <a:p>
            <a:pPr algn="ctr"/>
            <a:r>
              <a:rPr lang="en-US" dirty="0" smtClean="0"/>
              <a:t>(1)</a:t>
            </a:r>
          </a:p>
        </p:txBody>
      </p:sp>
      <p:sp>
        <p:nvSpPr>
          <p:cNvPr id="38" name="Oval 39"/>
          <p:cNvSpPr/>
          <p:nvPr/>
        </p:nvSpPr>
        <p:spPr>
          <a:xfrm>
            <a:off x="5791200" y="3505200"/>
            <a:ext cx="9906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ralloc</a:t>
            </a:r>
            <a:endParaRPr lang="en-US" dirty="0" smtClean="0"/>
          </a:p>
          <a:p>
            <a:pPr algn="ctr"/>
            <a:r>
              <a:rPr lang="en-US" dirty="0" smtClean="0"/>
              <a:t>(2, 3)</a:t>
            </a:r>
          </a:p>
        </p:txBody>
      </p:sp>
      <p:sp>
        <p:nvSpPr>
          <p:cNvPr id="44" name="Oval 39"/>
          <p:cNvSpPr/>
          <p:nvPr/>
        </p:nvSpPr>
        <p:spPr>
          <a:xfrm>
            <a:off x="8168640" y="3505200"/>
            <a:ext cx="990600" cy="5334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ralloc</a:t>
            </a:r>
            <a:endParaRPr lang="en-US" dirty="0" smtClean="0"/>
          </a:p>
          <a:p>
            <a:pPr algn="ctr"/>
            <a:r>
              <a:rPr lang="en-US" dirty="0" smtClean="0"/>
              <a:t>(4)</a:t>
            </a:r>
          </a:p>
        </p:txBody>
      </p:sp>
      <p:cxnSp>
        <p:nvCxnSpPr>
          <p:cNvPr id="46" name="Straight Arrow Connector 40"/>
          <p:cNvCxnSpPr>
            <a:stCxn id="37" idx="3"/>
            <a:endCxn id="34" idx="1"/>
          </p:cNvCxnSpPr>
          <p:nvPr/>
        </p:nvCxnSpPr>
        <p:spPr>
          <a:xfrm rot="5400000">
            <a:off x="3299876" y="2394720"/>
            <a:ext cx="1462789" cy="91440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0"/>
          <p:cNvCxnSpPr>
            <a:stCxn id="30" idx="5"/>
            <a:endCxn id="44" idx="7"/>
          </p:cNvCxnSpPr>
          <p:nvPr/>
        </p:nvCxnSpPr>
        <p:spPr>
          <a:xfrm rot="16200000" flipH="1">
            <a:off x="7726516" y="2295660"/>
            <a:ext cx="1462789" cy="1112520"/>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40"/>
          <p:cNvCxnSpPr>
            <a:stCxn id="18" idx="4"/>
            <a:endCxn id="38" idx="0"/>
          </p:cNvCxnSpPr>
          <p:nvPr/>
        </p:nvCxnSpPr>
        <p:spPr>
          <a:xfrm rot="5400000">
            <a:off x="6096000" y="3314700"/>
            <a:ext cx="381000" cy="1588"/>
          </a:xfrm>
          <a:prstGeom prst="straightConnector1">
            <a:avLst/>
          </a:prstGeom>
          <a:ln>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5" name="Rectangle 74"/>
          <p:cNvSpPr/>
          <p:nvPr/>
        </p:nvSpPr>
        <p:spPr>
          <a:xfrm>
            <a:off x="3581400" y="4702630"/>
            <a:ext cx="838200"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zh-CN" b="1" dirty="0" smtClean="0">
              <a:solidFill>
                <a:srgbClr val="FF0000"/>
              </a:solidFill>
            </a:endParaRPr>
          </a:p>
        </p:txBody>
      </p:sp>
      <p:cxnSp>
        <p:nvCxnSpPr>
          <p:cNvPr id="47" name="Straight Arrow Connector 75"/>
          <p:cNvCxnSpPr>
            <a:cxnSpLocks noChangeShapeType="1"/>
            <a:stCxn id="53" idx="0"/>
            <a:endCxn id="45" idx="2"/>
          </p:cNvCxnSpPr>
          <p:nvPr/>
        </p:nvCxnSpPr>
        <p:spPr bwMode="auto">
          <a:xfrm rot="5400000" flipH="1" flipV="1">
            <a:off x="3583091" y="5644244"/>
            <a:ext cx="834818" cy="1588"/>
          </a:xfrm>
          <a:prstGeom prst="straightConnector1">
            <a:avLst/>
          </a:prstGeom>
          <a:noFill/>
          <a:ln w="15875" algn="ctr">
            <a:solidFill>
              <a:srgbClr val="FF0000"/>
            </a:solidFill>
            <a:round/>
            <a:headEnd/>
            <a:tailEnd type="arrow" w="med" len="med"/>
          </a:ln>
        </p:spPr>
      </p:cxnSp>
      <p:sp>
        <p:nvSpPr>
          <p:cNvPr id="48" name="Oval 76"/>
          <p:cNvSpPr/>
          <p:nvPr/>
        </p:nvSpPr>
        <p:spPr>
          <a:xfrm>
            <a:off x="5638800" y="4648200"/>
            <a:ext cx="12954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err="1" smtClean="0">
                <a:solidFill>
                  <a:srgbClr val="000099"/>
                </a:solidFill>
              </a:rPr>
              <a:t>iterator</a:t>
            </a:r>
            <a:r>
              <a:rPr lang="en-US" b="1" dirty="0" smtClean="0">
                <a:solidFill>
                  <a:srgbClr val="000099"/>
                </a:solidFill>
              </a:rPr>
              <a:t>(1, 2)</a:t>
            </a:r>
            <a:endParaRPr lang="en-US" b="1" dirty="0">
              <a:solidFill>
                <a:srgbClr val="000099"/>
              </a:solidFill>
            </a:endParaRPr>
          </a:p>
        </p:txBody>
      </p:sp>
      <p:sp>
        <p:nvSpPr>
          <p:cNvPr id="51" name="Oval 78"/>
          <p:cNvSpPr/>
          <p:nvPr/>
        </p:nvSpPr>
        <p:spPr>
          <a:xfrm>
            <a:off x="4953000" y="6019800"/>
            <a:ext cx="12954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smtClean="0">
                <a:solidFill>
                  <a:srgbClr val="000099"/>
                </a:solidFill>
              </a:rPr>
              <a:t>table</a:t>
            </a:r>
          </a:p>
          <a:p>
            <a:pPr algn="ctr">
              <a:defRPr/>
            </a:pPr>
            <a:r>
              <a:rPr lang="en-US" b="1" dirty="0" smtClean="0">
                <a:solidFill>
                  <a:srgbClr val="000099"/>
                </a:solidFill>
              </a:rPr>
              <a:t>(1)</a:t>
            </a:r>
            <a:endParaRPr lang="en-US" b="1" dirty="0">
              <a:solidFill>
                <a:srgbClr val="000099"/>
              </a:solidFill>
            </a:endParaRPr>
          </a:p>
        </p:txBody>
      </p:sp>
      <p:sp>
        <p:nvSpPr>
          <p:cNvPr id="53" name="Rectangle 80"/>
          <p:cNvSpPr/>
          <p:nvPr/>
        </p:nvSpPr>
        <p:spPr>
          <a:xfrm>
            <a:off x="3581400" y="6061653"/>
            <a:ext cx="838200"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zh-CN" b="1" dirty="0" smtClean="0">
              <a:solidFill>
                <a:srgbClr val="FF0000"/>
              </a:solidFill>
            </a:endParaRPr>
          </a:p>
        </p:txBody>
      </p:sp>
      <p:cxnSp>
        <p:nvCxnSpPr>
          <p:cNvPr id="70" name="Straight Arrow Connector 44"/>
          <p:cNvCxnSpPr>
            <a:cxnSpLocks noChangeShapeType="1"/>
            <a:stCxn id="48" idx="4"/>
            <a:endCxn id="51" idx="0"/>
          </p:cNvCxnSpPr>
          <p:nvPr/>
        </p:nvCxnSpPr>
        <p:spPr bwMode="auto">
          <a:xfrm rot="5400000">
            <a:off x="5562600" y="5295900"/>
            <a:ext cx="762000" cy="685800"/>
          </a:xfrm>
          <a:prstGeom prst="straightConnector1">
            <a:avLst/>
          </a:prstGeom>
          <a:noFill/>
          <a:ln w="31750" cmpd="dbl" algn="ctr">
            <a:solidFill>
              <a:srgbClr val="339933"/>
            </a:solidFill>
            <a:round/>
            <a:headEnd type="none"/>
            <a:tailEnd type="triangle" w="lg" len="lg"/>
          </a:ln>
        </p:spPr>
      </p:cxnSp>
      <p:sp>
        <p:nvSpPr>
          <p:cNvPr id="73" name="Rectangle 54"/>
          <p:cNvSpPr/>
          <p:nvPr/>
        </p:nvSpPr>
        <p:spPr>
          <a:xfrm>
            <a:off x="8229600" y="5410200"/>
            <a:ext cx="838200" cy="5242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zh-CN" b="1" dirty="0" smtClean="0">
              <a:solidFill>
                <a:srgbClr val="FF0000"/>
              </a:solidFill>
            </a:endParaRPr>
          </a:p>
        </p:txBody>
      </p:sp>
      <p:sp>
        <p:nvSpPr>
          <p:cNvPr id="76" name="Oval 60"/>
          <p:cNvSpPr/>
          <p:nvPr/>
        </p:nvSpPr>
        <p:spPr>
          <a:xfrm>
            <a:off x="6629400" y="6019800"/>
            <a:ext cx="1295400" cy="609600"/>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smtClean="0">
                <a:solidFill>
                  <a:srgbClr val="000099"/>
                </a:solidFill>
              </a:rPr>
              <a:t>table</a:t>
            </a:r>
          </a:p>
          <a:p>
            <a:pPr algn="ctr">
              <a:defRPr/>
            </a:pPr>
            <a:r>
              <a:rPr lang="en-US" b="1" dirty="0" smtClean="0">
                <a:solidFill>
                  <a:srgbClr val="000099"/>
                </a:solidFill>
              </a:rPr>
              <a:t>(2)</a:t>
            </a:r>
          </a:p>
        </p:txBody>
      </p:sp>
      <p:cxnSp>
        <p:nvCxnSpPr>
          <p:cNvPr id="78" name="Straight Arrow Connector 44"/>
          <p:cNvCxnSpPr>
            <a:cxnSpLocks noChangeShapeType="1"/>
            <a:stCxn id="48" idx="4"/>
            <a:endCxn id="76" idx="0"/>
          </p:cNvCxnSpPr>
          <p:nvPr/>
        </p:nvCxnSpPr>
        <p:spPr bwMode="auto">
          <a:xfrm rot="16200000" flipH="1">
            <a:off x="6400800" y="5143500"/>
            <a:ext cx="762000" cy="990600"/>
          </a:xfrm>
          <a:prstGeom prst="straightConnector1">
            <a:avLst/>
          </a:prstGeom>
          <a:noFill/>
          <a:ln w="31750" cmpd="dbl" algn="ctr">
            <a:solidFill>
              <a:srgbClr val="339933"/>
            </a:solidFill>
            <a:round/>
            <a:headEnd type="none"/>
            <a:tailEnd type="triangle" w="lg" len="lg"/>
          </a:ln>
        </p:spPr>
      </p:cxnSp>
      <p:cxnSp>
        <p:nvCxnSpPr>
          <p:cNvPr id="80" name="直接连接符 79"/>
          <p:cNvCxnSpPr>
            <a:stCxn id="34" idx="5"/>
            <a:endCxn id="51" idx="1"/>
          </p:cNvCxnSpPr>
          <p:nvPr/>
        </p:nvCxnSpPr>
        <p:spPr>
          <a:xfrm rot="16200000" flipH="1">
            <a:off x="3634324" y="4600690"/>
            <a:ext cx="2148589" cy="868177"/>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a:stCxn id="44" idx="4"/>
            <a:endCxn id="76" idx="7"/>
          </p:cNvCxnSpPr>
          <p:nvPr/>
        </p:nvCxnSpPr>
        <p:spPr>
          <a:xfrm rot="5400000">
            <a:off x="7164280" y="4609414"/>
            <a:ext cx="2070474" cy="928847"/>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9" name="Straight Arrow Connector 77"/>
          <p:cNvCxnSpPr>
            <a:stCxn id="48" idx="2"/>
            <a:endCxn id="45" idx="3"/>
          </p:cNvCxnSpPr>
          <p:nvPr/>
        </p:nvCxnSpPr>
        <p:spPr>
          <a:xfrm rot="10800000" flipV="1">
            <a:off x="4419600" y="4952999"/>
            <a:ext cx="1219200" cy="11733"/>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cxnSp>
        <p:nvCxnSpPr>
          <p:cNvPr id="52" name="Straight Arrow Connector 79"/>
          <p:cNvCxnSpPr>
            <a:stCxn id="51" idx="2"/>
            <a:endCxn id="53" idx="3"/>
          </p:cNvCxnSpPr>
          <p:nvPr/>
        </p:nvCxnSpPr>
        <p:spPr>
          <a:xfrm rot="10800000">
            <a:off x="4419600" y="6323756"/>
            <a:ext cx="533400" cy="844"/>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cxnSp>
        <p:nvCxnSpPr>
          <p:cNvPr id="75" name="Straight Arrow Connector 59"/>
          <p:cNvCxnSpPr>
            <a:stCxn id="48" idx="6"/>
            <a:endCxn id="73" idx="0"/>
          </p:cNvCxnSpPr>
          <p:nvPr/>
        </p:nvCxnSpPr>
        <p:spPr>
          <a:xfrm>
            <a:off x="6934200" y="4953000"/>
            <a:ext cx="1714500" cy="457200"/>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cxnSp>
        <p:nvCxnSpPr>
          <p:cNvPr id="77" name="Straight Arrow Connector 62"/>
          <p:cNvCxnSpPr>
            <a:stCxn id="76" idx="6"/>
            <a:endCxn id="73" idx="2"/>
          </p:cNvCxnSpPr>
          <p:nvPr/>
        </p:nvCxnSpPr>
        <p:spPr>
          <a:xfrm flipV="1">
            <a:off x="7924800" y="5934405"/>
            <a:ext cx="723900" cy="390195"/>
          </a:xfrm>
          <a:prstGeom prst="straightConnector1">
            <a:avLst/>
          </a:prstGeom>
          <a:ln w="15875">
            <a:solidFill>
              <a:srgbClr val="000099"/>
            </a:solidFill>
            <a:prstDash val="dash"/>
            <a:tailEnd type="diamond" w="lg" len="lg"/>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38" idx="4"/>
            <a:endCxn id="48" idx="0"/>
          </p:cNvCxnSpPr>
          <p:nvPr/>
        </p:nvCxnSpPr>
        <p:spPr>
          <a:xfrm rot="5400000">
            <a:off x="5981700" y="4343400"/>
            <a:ext cx="609600" cy="1588"/>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ransition advTm="5650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80"/>
                                        </p:tgtEl>
                                        <p:attrNameLst>
                                          <p:attrName>style.visibility</p:attrName>
                                        </p:attrNameLst>
                                      </p:cBhvr>
                                      <p:to>
                                        <p:strVal val="visible"/>
                                      </p:to>
                                    </p:set>
                                    <p:animEffect transition="in" filter="wipe(up)">
                                      <p:cBhvr>
                                        <p:cTn id="39" dur="500"/>
                                        <p:tgtEl>
                                          <p:spTgt spid="80"/>
                                        </p:tgtEl>
                                      </p:cBhvr>
                                    </p:animEffect>
                                  </p:childTnLst>
                                </p:cTn>
                              </p:par>
                            </p:childTnLst>
                          </p:cTn>
                        </p:par>
                        <p:par>
                          <p:cTn id="40" fill="hold">
                            <p:stCondLst>
                              <p:cond delay="500"/>
                            </p:stCondLst>
                            <p:childTnLst>
                              <p:par>
                                <p:cTn id="41" presetID="22" presetClass="entr" presetSubtype="1" fill="hold" nodeType="after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wipe(up)">
                                      <p:cBhvr>
                                        <p:cTn id="43" dur="500"/>
                                        <p:tgtEl>
                                          <p:spTgt spid="56"/>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0"/>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4"/>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50"/>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73"/>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7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76"/>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77"/>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78"/>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nodeType="clickEffect">
                                  <p:stCondLst>
                                    <p:cond delay="0"/>
                                  </p:stCondLst>
                                  <p:childTnLst>
                                    <p:set>
                                      <p:cBhvr>
                                        <p:cTn id="67" dur="1" fill="hold">
                                          <p:stCondLst>
                                            <p:cond delay="0"/>
                                          </p:stCondLst>
                                        </p:cTn>
                                        <p:tgtEl>
                                          <p:spTgt spid="102"/>
                                        </p:tgtEl>
                                        <p:attrNameLst>
                                          <p:attrName>style.visibility</p:attrName>
                                        </p:attrNameLst>
                                      </p:cBhvr>
                                      <p:to>
                                        <p:strVal val="visible"/>
                                      </p:to>
                                    </p:set>
                                    <p:animEffect transition="in" filter="wipe(up)">
                                      <p:cBhvr>
                                        <p:cTn id="68"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0" grpId="0" animBg="1"/>
      <p:bldP spid="18" grpId="0" animBg="1"/>
      <p:bldP spid="34" grpId="0" animBg="1"/>
      <p:bldP spid="38" grpId="0" animBg="1"/>
      <p:bldP spid="44" grpId="0" animBg="1"/>
      <p:bldP spid="45" grpId="0" animBg="1"/>
      <p:bldP spid="48" grpId="0" animBg="1"/>
      <p:bldP spid="51" grpId="0" animBg="1"/>
      <p:bldP spid="73" grpId="0" animBg="1"/>
      <p:bldP spid="7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2|2|5.1|5"/>
</p:tagLst>
</file>

<file path=ppt/tags/tag2.xml><?xml version="1.0" encoding="utf-8"?>
<p:tagLst xmlns:a="http://schemas.openxmlformats.org/drawingml/2006/main" xmlns:r="http://schemas.openxmlformats.org/officeDocument/2006/relationships" xmlns:p="http://schemas.openxmlformats.org/presentationml/2006/main">
  <p:tag name="TIMING" val="|4.2|0.9|2.6|2|3.6"/>
</p:tagLst>
</file>

<file path=ppt/tags/tag3.xml><?xml version="1.0" encoding="utf-8"?>
<p:tagLst xmlns:a="http://schemas.openxmlformats.org/drawingml/2006/main" xmlns:r="http://schemas.openxmlformats.org/officeDocument/2006/relationships" xmlns:p="http://schemas.openxmlformats.org/presentationml/2006/main">
  <p:tag name="TIMING" val="|25.1|2.9|5.5|10"/>
</p:tagLst>
</file>

<file path=ppt/tags/tag4.xml><?xml version="1.0" encoding="utf-8"?>
<p:tagLst xmlns:a="http://schemas.openxmlformats.org/drawingml/2006/main" xmlns:r="http://schemas.openxmlformats.org/officeDocument/2006/relationships" xmlns:p="http://schemas.openxmlformats.org/presentationml/2006/main">
  <p:tag name="TIMING" val="|15.4|26.2"/>
</p:tagLst>
</file>

<file path=ppt/tags/tag5.xml><?xml version="1.0" encoding="utf-8"?>
<p:tagLst xmlns:a="http://schemas.openxmlformats.org/drawingml/2006/main" xmlns:r="http://schemas.openxmlformats.org/officeDocument/2006/relationships" xmlns:p="http://schemas.openxmlformats.org/presentationml/2006/main">
  <p:tag name="TIMING" val="|3.5|15.4|3.9|35.4"/>
</p:tagLst>
</file>

<file path=ppt/tags/tag6.xml><?xml version="1.0" encoding="utf-8"?>
<p:tagLst xmlns:a="http://schemas.openxmlformats.org/drawingml/2006/main" xmlns:r="http://schemas.openxmlformats.org/officeDocument/2006/relationships" xmlns:p="http://schemas.openxmlformats.org/presentationml/2006/main">
  <p:tag name="TIMING" val="|2.2|9.4|6.7|7.3|30.3"/>
</p:tagLst>
</file>

<file path=ppt/tags/tag7.xml><?xml version="1.0" encoding="utf-8"?>
<p:tagLst xmlns:a="http://schemas.openxmlformats.org/drawingml/2006/main" xmlns:r="http://schemas.openxmlformats.org/officeDocument/2006/relationships" xmlns:p="http://schemas.openxmlformats.org/presentationml/2006/main">
  <p:tag name="TIMING" val="|19.5"/>
</p:tagLst>
</file>

<file path=ppt/tags/tag8.xml><?xml version="1.0" encoding="utf-8"?>
<p:tagLst xmlns:a="http://schemas.openxmlformats.org/drawingml/2006/main" xmlns:r="http://schemas.openxmlformats.org/officeDocument/2006/relationships" xmlns:p="http://schemas.openxmlformats.org/presentationml/2006/main">
  <p:tag name="TIMING" val="|2.4|4"/>
</p:tagLst>
</file>

<file path=ppt/tags/tag9.xml><?xml version="1.0" encoding="utf-8"?>
<p:tagLst xmlns:a="http://schemas.openxmlformats.org/drawingml/2006/main" xmlns:r="http://schemas.openxmlformats.org/officeDocument/2006/relationships" xmlns:p="http://schemas.openxmlformats.org/presentationml/2006/main">
  <p:tag name="TIMING" val="|24.8|18.1"/>
</p:tagLst>
</file>

<file path=ppt/tags/tag10.xml><?xml version="1.0" encoding="utf-8"?>
<p:tagLst xmlns:a="http://schemas.openxmlformats.org/drawingml/2006/main" xmlns:r="http://schemas.openxmlformats.org/officeDocument/2006/relationships" xmlns:p="http://schemas.openxmlformats.org/presentationml/2006/main">
  <p:tag name="TIMING" val="|5.8|3.1|3.9|9|14.4|1.7|13.3|7.1"/>
</p:tagLst>
</file>

<file path=ppt/tags/tag11.xml><?xml version="1.0" encoding="utf-8"?>
<p:tagLst xmlns:a="http://schemas.openxmlformats.org/drawingml/2006/main" xmlns:r="http://schemas.openxmlformats.org/officeDocument/2006/relationships" xmlns:p="http://schemas.openxmlformats.org/presentationml/2006/main">
  <p:tag name="TIMING" val="|5.8|3.1|3.9|9|14.4|1.7|13.3|7.1"/>
</p:tagLst>
</file>

<file path=ppt/tags/tag12.xml><?xml version="1.0" encoding="utf-8"?>
<p:tagLst xmlns:a="http://schemas.openxmlformats.org/drawingml/2006/main" xmlns:r="http://schemas.openxmlformats.org/officeDocument/2006/relationships" xmlns:p="http://schemas.openxmlformats.org/presentationml/2006/main">
  <p:tag name="TIMING" val="|9.4|21.3|0.5|2.3|12.3"/>
</p:tagLst>
</file>

<file path=ppt/tags/tag13.xml><?xml version="1.0" encoding="utf-8"?>
<p:tagLst xmlns:a="http://schemas.openxmlformats.org/drawingml/2006/main" xmlns:r="http://schemas.openxmlformats.org/officeDocument/2006/relationships" xmlns:p="http://schemas.openxmlformats.org/presentationml/2006/main">
  <p:tag name="TIMING" val="|53.4"/>
</p:tagLst>
</file>

<file path=ppt/tags/tag14.xml><?xml version="1.0" encoding="utf-8"?>
<p:tagLst xmlns:a="http://schemas.openxmlformats.org/drawingml/2006/main" xmlns:r="http://schemas.openxmlformats.org/officeDocument/2006/relationships" xmlns:p="http://schemas.openxmlformats.org/presentationml/2006/main">
  <p:tag name="TIMING" val="|15|4|34.8"/>
</p:tagLst>
</file>

<file path=ppt/tags/tag15.xml><?xml version="1.0" encoding="utf-8"?>
<p:tagLst xmlns:a="http://schemas.openxmlformats.org/drawingml/2006/main" xmlns:r="http://schemas.openxmlformats.org/officeDocument/2006/relationships" xmlns:p="http://schemas.openxmlformats.org/presentationml/2006/main">
  <p:tag name="TIMING" val="|24.8|18.1"/>
</p:tagLst>
</file>

<file path=ppt/tags/tag16.xml><?xml version="1.0" encoding="utf-8"?>
<p:tagLst xmlns:a="http://schemas.openxmlformats.org/drawingml/2006/main" xmlns:r="http://schemas.openxmlformats.org/officeDocument/2006/relationships" xmlns:p="http://schemas.openxmlformats.org/presentationml/2006/main">
  <p:tag name="TIMING" val="|24.8|18.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2638</TotalTime>
  <Words>4460</Words>
  <Application>Microsoft Office PowerPoint</Application>
  <PresentationFormat>On-screen Show (4:3)</PresentationFormat>
  <Paragraphs>887</Paragraphs>
  <Slides>43</Slides>
  <Notes>38</Notes>
  <HiddenSlides>8</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Conditional Correlation Analysis for Safe Region-based Memory Management</vt:lpstr>
      <vt:lpstr>Region-based Memory Management</vt:lpstr>
      <vt:lpstr>Region Usage</vt:lpstr>
      <vt:lpstr>Subregion</vt:lpstr>
      <vt:lpstr>Dangling pointer between regions</vt:lpstr>
      <vt:lpstr>Harmful &amp; Really exists (in svn…)</vt:lpstr>
      <vt:lpstr>The problem is not easy</vt:lpstr>
      <vt:lpstr>Solution: RegionWiz</vt:lpstr>
      <vt:lpstr>Highlights</vt:lpstr>
      <vt:lpstr>Framework</vt:lpstr>
      <vt:lpstr>Extract Program Information</vt:lpstr>
      <vt:lpstr>Extract Program Information</vt:lpstr>
      <vt:lpstr>Context Cloning</vt:lpstr>
      <vt:lpstr>Context Cloning</vt:lpstr>
      <vt:lpstr>Context Cloning</vt:lpstr>
      <vt:lpstr>Context Cloning</vt:lpstr>
      <vt:lpstr>Program Information -- Cloned</vt:lpstr>
      <vt:lpstr>Relation Computation</vt:lpstr>
      <vt:lpstr>Relation computation using datalog</vt:lpstr>
      <vt:lpstr>Compute the needed relations</vt:lpstr>
      <vt:lpstr>Framework</vt:lpstr>
      <vt:lpstr>Detect unsafe usage</vt:lpstr>
      <vt:lpstr>Framework </vt:lpstr>
      <vt:lpstr>Experiment</vt:lpstr>
      <vt:lpstr>Bugs found</vt:lpstr>
      <vt:lpstr>Time consumption &amp; relation sizes</vt:lpstr>
      <vt:lpstr>Case study – 1 (svn)</vt:lpstr>
      <vt:lpstr>Case study – 2 (rcc)</vt:lpstr>
      <vt:lpstr>Case study – 2 (rcc)</vt:lpstr>
      <vt:lpstr>Case study – 3 (svn)</vt:lpstr>
      <vt:lpstr>Related work</vt:lpstr>
      <vt:lpstr>Conclusion</vt:lpstr>
      <vt:lpstr>Thank you!</vt:lpstr>
      <vt:lpstr>Heuristics</vt:lpstr>
      <vt:lpstr>Limitations</vt:lpstr>
      <vt:lpstr>Control Imprecision</vt:lpstr>
      <vt:lpstr>Imprecision of Static Analysis</vt:lpstr>
      <vt:lpstr>Imprecision of Static Analysis (cont.)</vt:lpstr>
      <vt:lpstr>Imprecision of Static Analysis (cont.)</vt:lpstr>
      <vt:lpstr>Imprecision of Static Analysis (cont.)</vt:lpstr>
      <vt:lpstr>Imprecision of Static Analysis (cont.)</vt:lpstr>
      <vt:lpstr>Objects distinguished by Allocation Site</vt:lpstr>
      <vt:lpstr>Context-insensitive case</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Conditional Correlation Analysis for Safe Region-based Memory Management</dc:title>
  <dc:creator>Xu Zhilei</dc:creator>
  <cp:lastModifiedBy>boost</cp:lastModifiedBy>
  <cp:revision>2514</cp:revision>
  <dcterms:created xsi:type="dcterms:W3CDTF">2008-06-05T10:29:26Z</dcterms:created>
  <dcterms:modified xsi:type="dcterms:W3CDTF">2008-06-19T14:44:27Z</dcterms:modified>
</cp:coreProperties>
</file>