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ppt/diagrams/colors1.xml" ContentType="application/vnd.openxmlformats-officedocument.drawingml.diagramColor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docProps/app.xml" ContentType="application/vnd.openxmlformats-officedocument.extended-properties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diagrams/layout1.xml" ContentType="application/vnd.openxmlformats-officedocument.drawingml.diagramLayout+xml"/>
  <Override PartName="/ppt/notesSlides/notesSlide32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Default Extension="wmf" ContentType="image/x-wmf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quickStyle1.xml" ContentType="application/vnd.openxmlformats-officedocument.drawingml.diagramStyl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charts/chart4.xml" ContentType="application/vnd.openxmlformats-officedocument.drawingml.chart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Default Extension="png" ContentType="image/png"/>
  <Override PartName="/ppt/slides/slide27.xml" ContentType="application/vnd.openxmlformats-officedocument.presentationml.slide+xml"/>
  <Override PartName="/ppt/charts/chart5.xml" ContentType="application/vnd.openxmlformats-officedocument.drawingml.chart+xml"/>
  <Override PartName="/docProps/core.xml" ContentType="application/vnd.openxmlformats-package.core-properties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2.xml" ContentType="application/vnd.openxmlformats-officedocument.theme+xml"/>
  <Override PartName="/ppt/notesSlides/notesSlide2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34.xml" ContentType="application/vnd.openxmlformats-officedocument.presentationml.notesSlide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9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34.xml" ContentType="application/vnd.openxmlformats-officedocument.presentationml.slide+xml"/>
  <Override PartName="/ppt/notesSlides/notesSlide2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notesSlides/notesSlide33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44"/>
  </p:notesMasterIdLst>
  <p:sldIdLst>
    <p:sldId id="256" r:id="rId2"/>
    <p:sldId id="342" r:id="rId3"/>
    <p:sldId id="308" r:id="rId4"/>
    <p:sldId id="348" r:id="rId5"/>
    <p:sldId id="343" r:id="rId6"/>
    <p:sldId id="310" r:id="rId7"/>
    <p:sldId id="311" r:id="rId8"/>
    <p:sldId id="350" r:id="rId9"/>
    <p:sldId id="313" r:id="rId10"/>
    <p:sldId id="335" r:id="rId11"/>
    <p:sldId id="336" r:id="rId12"/>
    <p:sldId id="337" r:id="rId13"/>
    <p:sldId id="338" r:id="rId14"/>
    <p:sldId id="345" r:id="rId15"/>
    <p:sldId id="321" r:id="rId16"/>
    <p:sldId id="346" r:id="rId17"/>
    <p:sldId id="355" r:id="rId18"/>
    <p:sldId id="352" r:id="rId19"/>
    <p:sldId id="261" r:id="rId20"/>
    <p:sldId id="263" r:id="rId21"/>
    <p:sldId id="353" r:id="rId22"/>
    <p:sldId id="356" r:id="rId23"/>
    <p:sldId id="360" r:id="rId24"/>
    <p:sldId id="357" r:id="rId25"/>
    <p:sldId id="361" r:id="rId26"/>
    <p:sldId id="362" r:id="rId27"/>
    <p:sldId id="269" r:id="rId28"/>
    <p:sldId id="329" r:id="rId29"/>
    <p:sldId id="332" r:id="rId30"/>
    <p:sldId id="341" r:id="rId31"/>
    <p:sldId id="268" r:id="rId32"/>
    <p:sldId id="306" r:id="rId33"/>
    <p:sldId id="270" r:id="rId34"/>
    <p:sldId id="282" r:id="rId35"/>
    <p:sldId id="354" r:id="rId36"/>
    <p:sldId id="273" r:id="rId37"/>
    <p:sldId id="358" r:id="rId38"/>
    <p:sldId id="307" r:id="rId39"/>
    <p:sldId id="289" r:id="rId40"/>
    <p:sldId id="351" r:id="rId41"/>
    <p:sldId id="284" r:id="rId42"/>
    <p:sldId id="359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8662" autoAdjust="0"/>
    <p:restoredTop sz="81774" autoAdjust="0"/>
  </p:normalViewPr>
  <p:slideViewPr>
    <p:cSldViewPr>
      <p:cViewPr varScale="1">
        <p:scale>
          <a:sx n="97" d="100"/>
          <a:sy n="97" d="100"/>
        </p:scale>
        <p:origin x="-15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printerSettings" Target="printerSettings/printerSettings1.bin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tableStyles" Target="tableStyles.xml"/><Relationship Id="rId44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presProps" Target="presProps.xml"/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msr-zhenyuguo2\d$\zhenyu\Projects\papers\replay\ex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zhenyu\Projects\papers\replay\ex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zhenyu\Projects\papers\replay\ex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zhenyu\Projects\papers\replay\exp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zhenyu\Projects\papers\replay\ex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apache!$G$12</c:f>
              <c:strCache>
                <c:ptCount val="1"/>
                <c:pt idx="0">
                  <c:v>normalized execution time</c:v>
                </c:pt>
              </c:strCache>
            </c:strRef>
          </c:tx>
          <c:cat>
            <c:strRef>
              <c:f>apache!$F$13:$F$15</c:f>
              <c:strCache>
                <c:ptCount val="3"/>
                <c:pt idx="0">
                  <c:v>native</c:v>
                </c:pt>
                <c:pt idx="1">
                  <c:v>stub (no log)</c:v>
                </c:pt>
                <c:pt idx="2">
                  <c:v>recording</c:v>
                </c:pt>
              </c:strCache>
            </c:strRef>
          </c:cat>
          <c:val>
            <c:numRef>
              <c:f>apache!$G$13:$G$15</c:f>
              <c:numCache>
                <c:formatCode>General</c:formatCode>
                <c:ptCount val="3"/>
                <c:pt idx="0">
                  <c:v>1.0</c:v>
                </c:pt>
                <c:pt idx="1">
                  <c:v>1.013399999999997</c:v>
                </c:pt>
                <c:pt idx="2">
                  <c:v>1.0904</c:v>
                </c:pt>
              </c:numCache>
            </c:numRef>
          </c:val>
        </c:ser>
        <c:axId val="514001768"/>
        <c:axId val="514009000"/>
      </c:barChart>
      <c:catAx>
        <c:axId val="5140017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R2 Configurations</a:t>
                </a:r>
              </a:p>
            </c:rich>
          </c:tx>
          <c:layout/>
        </c:title>
        <c:majorTickMark val="none"/>
        <c:tickLblPos val="nextTo"/>
        <c:crossAx val="514009000"/>
        <c:crosses val="autoZero"/>
        <c:auto val="1"/>
        <c:lblAlgn val="ctr"/>
        <c:lblOffset val="100"/>
      </c:catAx>
      <c:valAx>
        <c:axId val="5140090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Normalized Execution Time</a:t>
                </a:r>
              </a:p>
            </c:rich>
          </c:tx>
          <c:layout/>
        </c:title>
        <c:numFmt formatCode="General" sourceLinked="1"/>
        <c:tickLblPos val="nextTo"/>
        <c:crossAx val="5140017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sqlite!$A$19</c:f>
              <c:strCache>
                <c:ptCount val="1"/>
                <c:pt idx="0">
                  <c:v>win32</c:v>
                </c:pt>
              </c:strCache>
            </c:strRef>
          </c:tx>
          <c:cat>
            <c:strRef>
              <c:f>sqlite!$B$18</c:f>
              <c:strCache>
                <c:ptCount val="1"/>
                <c:pt idx="0">
                  <c:v>interface</c:v>
                </c:pt>
              </c:strCache>
            </c:strRef>
          </c:cat>
          <c:val>
            <c:numRef>
              <c:f>sqlite!$B$19</c:f>
              <c:numCache>
                <c:formatCode>General</c:formatCode>
                <c:ptCount val="1"/>
                <c:pt idx="0">
                  <c:v>889.92</c:v>
                </c:pt>
              </c:numCache>
            </c:numRef>
          </c:val>
        </c:ser>
        <c:axId val="514091080"/>
        <c:axId val="514080952"/>
      </c:barChart>
      <c:catAx>
        <c:axId val="51409108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14080952"/>
        <c:crosses val="autoZero"/>
        <c:auto val="1"/>
        <c:lblAlgn val="ctr"/>
        <c:lblOffset val="100"/>
      </c:catAx>
      <c:valAx>
        <c:axId val="514080952"/>
        <c:scaling>
          <c:logBase val="10.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log size (MB)</a:t>
                </a:r>
              </a:p>
            </c:rich>
          </c:tx>
          <c:layout/>
        </c:title>
        <c:numFmt formatCode="General" sourceLinked="1"/>
        <c:tickLblPos val="nextTo"/>
        <c:crossAx val="514091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2878449090975"/>
          <c:y val="0.0742750886546705"/>
          <c:w val="0.223033410157507"/>
          <c:h val="0.172835492337651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plotArea>
      <c:layout/>
      <c:barChart>
        <c:barDir val="col"/>
        <c:grouping val="clustered"/>
        <c:ser>
          <c:idx val="0"/>
          <c:order val="0"/>
          <c:tx>
            <c:strRef>
              <c:f>sqlite!$A$28</c:f>
              <c:strCache>
                <c:ptCount val="1"/>
                <c:pt idx="0">
                  <c:v>win32</c:v>
                </c:pt>
              </c:strCache>
            </c:strRef>
          </c:tx>
          <c:cat>
            <c:strRef>
              <c:f>sqlite!$B$27:$C$27</c:f>
              <c:strCache>
                <c:ptCount val="2"/>
                <c:pt idx="0">
                  <c:v>interface</c:v>
                </c:pt>
                <c:pt idx="1">
                  <c:v>mem</c:v>
                </c:pt>
              </c:strCache>
            </c:strRef>
          </c:cat>
          <c:val>
            <c:numRef>
              <c:f>sqlite!$B$28</c:f>
              <c:numCache>
                <c:formatCode>General</c:formatCode>
                <c:ptCount val="1"/>
                <c:pt idx="0">
                  <c:v>50.76500000000014</c:v>
                </c:pt>
              </c:numCache>
            </c:numRef>
          </c:val>
        </c:ser>
        <c:ser>
          <c:idx val="2"/>
          <c:order val="1"/>
          <c:tx>
            <c:strRef>
              <c:f>sqlite!$A$30</c:f>
              <c:strCache>
                <c:ptCount val="1"/>
                <c:pt idx="0">
                  <c:v>native</c:v>
                </c:pt>
              </c:strCache>
            </c:strRef>
          </c:tx>
          <c:cat>
            <c:strRef>
              <c:f>sqlite!$B$27:$C$27</c:f>
              <c:strCache>
                <c:ptCount val="2"/>
                <c:pt idx="0">
                  <c:v>interface</c:v>
                </c:pt>
                <c:pt idx="1">
                  <c:v>mem</c:v>
                </c:pt>
              </c:strCache>
            </c:strRef>
          </c:cat>
          <c:val>
            <c:numRef>
              <c:f>sqlite!$B$30</c:f>
              <c:numCache>
                <c:formatCode>General</c:formatCode>
                <c:ptCount val="1"/>
                <c:pt idx="0">
                  <c:v>22.437</c:v>
                </c:pt>
              </c:numCache>
            </c:numRef>
          </c:val>
        </c:ser>
        <c:axId val="514064456"/>
        <c:axId val="513838856"/>
      </c:barChart>
      <c:catAx>
        <c:axId val="51406445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13838856"/>
        <c:crosses val="autoZero"/>
        <c:auto val="1"/>
        <c:lblAlgn val="ctr"/>
        <c:lblOffset val="100"/>
      </c:catAx>
      <c:valAx>
        <c:axId val="51383885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 (s)</a:t>
                </a:r>
              </a:p>
            </c:rich>
          </c:tx>
          <c:layout/>
        </c:title>
        <c:numFmt formatCode="General" sourceLinked="1"/>
        <c:tickLblPos val="nextTo"/>
        <c:crossAx val="514064456"/>
        <c:crosses val="autoZero"/>
        <c:crossBetween val="between"/>
        <c:majorUnit val="20.0"/>
      </c:valAx>
    </c:plotArea>
    <c:legend>
      <c:legendPos val="r"/>
      <c:layout>
        <c:manualLayout>
          <c:xMode val="edge"/>
          <c:yMode val="edge"/>
          <c:x val="0.555976363610287"/>
          <c:y val="0.0565504311961005"/>
          <c:w val="0.26681415064234"/>
          <c:h val="0.25832733408324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plotArea>
      <c:layout>
        <c:manualLayout>
          <c:layoutTarget val="inner"/>
          <c:xMode val="edge"/>
          <c:yMode val="edge"/>
          <c:x val="0.320315827476867"/>
          <c:y val="0.21793816644854"/>
          <c:w val="0.387908420309781"/>
          <c:h val="0.60158653192874"/>
        </c:manualLayout>
      </c:layout>
      <c:barChart>
        <c:barDir val="col"/>
        <c:grouping val="clustered"/>
        <c:ser>
          <c:idx val="0"/>
          <c:order val="0"/>
          <c:tx>
            <c:strRef>
              <c:f>sqlite!$A$19</c:f>
              <c:strCache>
                <c:ptCount val="1"/>
                <c:pt idx="0">
                  <c:v>win32</c:v>
                </c:pt>
              </c:strCache>
            </c:strRef>
          </c:tx>
          <c:cat>
            <c:strRef>
              <c:f>sqlite!$B$18</c:f>
              <c:strCache>
                <c:ptCount val="1"/>
                <c:pt idx="0">
                  <c:v>interface</c:v>
                </c:pt>
              </c:strCache>
            </c:strRef>
          </c:cat>
          <c:val>
            <c:numRef>
              <c:f>sqlite!$B$19</c:f>
              <c:numCache>
                <c:formatCode>General</c:formatCode>
                <c:ptCount val="1"/>
                <c:pt idx="0">
                  <c:v>889.92</c:v>
                </c:pt>
              </c:numCache>
            </c:numRef>
          </c:val>
        </c:ser>
        <c:ser>
          <c:idx val="1"/>
          <c:order val="1"/>
          <c:tx>
            <c:strRef>
              <c:f>sqlite!$A$20</c:f>
              <c:strCache>
                <c:ptCount val="1"/>
                <c:pt idx="0">
                  <c:v>sqlite</c:v>
                </c:pt>
              </c:strCache>
            </c:strRef>
          </c:tx>
          <c:cat>
            <c:strRef>
              <c:f>sqlite!$B$18</c:f>
              <c:strCache>
                <c:ptCount val="1"/>
                <c:pt idx="0">
                  <c:v>interface</c:v>
                </c:pt>
              </c:strCache>
            </c:strRef>
          </c:cat>
          <c:val>
            <c:numRef>
              <c:f>sqlite!$B$20</c:f>
              <c:numCache>
                <c:formatCode>General</c:formatCode>
                <c:ptCount val="1"/>
                <c:pt idx="0">
                  <c:v>3.13</c:v>
                </c:pt>
              </c:numCache>
            </c:numRef>
          </c:val>
        </c:ser>
        <c:axId val="514101688"/>
        <c:axId val="514248264"/>
      </c:barChart>
      <c:catAx>
        <c:axId val="514101688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14248264"/>
        <c:crosses val="autoZero"/>
        <c:auto val="1"/>
        <c:lblAlgn val="ctr"/>
        <c:lblOffset val="100"/>
      </c:catAx>
      <c:valAx>
        <c:axId val="514248264"/>
        <c:scaling>
          <c:logBase val="10.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log size (MB)</a:t>
                </a:r>
              </a:p>
            </c:rich>
          </c:tx>
          <c:layout/>
        </c:title>
        <c:numFmt formatCode="General" sourceLinked="1"/>
        <c:tickLblPos val="nextTo"/>
        <c:crossAx val="514101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3323448043703"/>
          <c:y val="0.215964298740587"/>
          <c:w val="0.223033410157507"/>
          <c:h val="0.172835492337651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plotArea>
      <c:layout>
        <c:manualLayout>
          <c:layoutTarget val="inner"/>
          <c:xMode val="edge"/>
          <c:yMode val="edge"/>
          <c:x val="0.230210527977673"/>
          <c:y val="0.217345943170148"/>
          <c:w val="0.502764648039627"/>
          <c:h val="0.602669177222413"/>
        </c:manualLayout>
      </c:layout>
      <c:barChart>
        <c:barDir val="col"/>
        <c:grouping val="clustered"/>
        <c:ser>
          <c:idx val="0"/>
          <c:order val="0"/>
          <c:tx>
            <c:strRef>
              <c:f>sqlite!$A$28</c:f>
              <c:strCache>
                <c:ptCount val="1"/>
                <c:pt idx="0">
                  <c:v>win32</c:v>
                </c:pt>
              </c:strCache>
            </c:strRef>
          </c:tx>
          <c:cat>
            <c:strRef>
              <c:f>sqlite!$B$27:$C$27</c:f>
              <c:strCache>
                <c:ptCount val="2"/>
                <c:pt idx="0">
                  <c:v>interface</c:v>
                </c:pt>
                <c:pt idx="1">
                  <c:v>mem</c:v>
                </c:pt>
              </c:strCache>
            </c:strRef>
          </c:cat>
          <c:val>
            <c:numRef>
              <c:f>sqlite!$B$28</c:f>
              <c:numCache>
                <c:formatCode>General</c:formatCode>
                <c:ptCount val="1"/>
                <c:pt idx="0">
                  <c:v>50.76500000000015</c:v>
                </c:pt>
              </c:numCache>
            </c:numRef>
          </c:val>
        </c:ser>
        <c:ser>
          <c:idx val="1"/>
          <c:order val="1"/>
          <c:tx>
            <c:strRef>
              <c:f>sqlite!$A$29</c:f>
              <c:strCache>
                <c:ptCount val="1"/>
                <c:pt idx="0">
                  <c:v>sqlite</c:v>
                </c:pt>
              </c:strCache>
            </c:strRef>
          </c:tx>
          <c:cat>
            <c:strRef>
              <c:f>sqlite!$B$27:$C$27</c:f>
              <c:strCache>
                <c:ptCount val="2"/>
                <c:pt idx="0">
                  <c:v>interface</c:v>
                </c:pt>
                <c:pt idx="1">
                  <c:v>mem</c:v>
                </c:pt>
              </c:strCache>
            </c:strRef>
          </c:cat>
          <c:val>
            <c:numRef>
              <c:f>sqlite!$B$29</c:f>
              <c:numCache>
                <c:formatCode>General</c:formatCode>
                <c:ptCount val="1"/>
                <c:pt idx="0">
                  <c:v>24.6</c:v>
                </c:pt>
              </c:numCache>
            </c:numRef>
          </c:val>
        </c:ser>
        <c:ser>
          <c:idx val="2"/>
          <c:order val="2"/>
          <c:tx>
            <c:strRef>
              <c:f>sqlite!$A$30</c:f>
              <c:strCache>
                <c:ptCount val="1"/>
                <c:pt idx="0">
                  <c:v>native</c:v>
                </c:pt>
              </c:strCache>
            </c:strRef>
          </c:tx>
          <c:cat>
            <c:strRef>
              <c:f>sqlite!$B$27:$C$27</c:f>
              <c:strCache>
                <c:ptCount val="2"/>
                <c:pt idx="0">
                  <c:v>interface</c:v>
                </c:pt>
                <c:pt idx="1">
                  <c:v>mem</c:v>
                </c:pt>
              </c:strCache>
            </c:strRef>
          </c:cat>
          <c:val>
            <c:numRef>
              <c:f>sqlite!$B$30</c:f>
              <c:numCache>
                <c:formatCode>General</c:formatCode>
                <c:ptCount val="1"/>
                <c:pt idx="0">
                  <c:v>22.437</c:v>
                </c:pt>
              </c:numCache>
            </c:numRef>
          </c:val>
        </c:ser>
        <c:axId val="514280024"/>
        <c:axId val="514283384"/>
      </c:barChart>
      <c:catAx>
        <c:axId val="51428002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14283384"/>
        <c:crosses val="autoZero"/>
        <c:auto val="1"/>
        <c:lblAlgn val="ctr"/>
        <c:lblOffset val="100"/>
      </c:catAx>
      <c:valAx>
        <c:axId val="5142833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 (s)</a:t>
                </a:r>
              </a:p>
            </c:rich>
          </c:tx>
          <c:layout/>
        </c:title>
        <c:numFmt formatCode="General" sourceLinked="1"/>
        <c:tickLblPos val="nextTo"/>
        <c:crossAx val="514280024"/>
        <c:crosses val="autoZero"/>
        <c:crossBetween val="between"/>
        <c:majorUnit val="20.0"/>
      </c:valAx>
    </c:plotArea>
    <c:legend>
      <c:legendPos val="r"/>
      <c:layout>
        <c:manualLayout>
          <c:xMode val="edge"/>
          <c:yMode val="edge"/>
          <c:x val="0.72655633837831"/>
          <c:y val="0.215970843318499"/>
          <c:w val="0.26681415064234"/>
          <c:h val="0.25832733408324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D5865-AE3B-4879-8F55-206E0DD46A42}" type="doc">
      <dgm:prSet loTypeId="urn:microsoft.com/office/officeart/2005/8/layout/process4" loCatId="process" qsTypeId="urn:microsoft.com/office/officeart/2005/8/quickstyle/simple1#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A5CF3A-62F5-4A49-8B93-74D8345BE239}">
      <dgm:prSet phldrT="[Text]"/>
      <dgm:spPr/>
      <dgm:t>
        <a:bodyPr/>
        <a:lstStyle/>
        <a:p>
          <a:r>
            <a:rPr lang="en-US" dirty="0" smtClean="0"/>
            <a:t>Annotated Prototype</a:t>
          </a:r>
          <a:endParaRPr lang="en-US" dirty="0"/>
        </a:p>
      </dgm:t>
    </dgm:pt>
    <dgm:pt modelId="{C6D08B0B-2347-4502-902E-9E7546A89D10}" type="parTrans" cxnId="{E0C22BA0-E4C4-4E29-ADC5-720AEA44EB03}">
      <dgm:prSet/>
      <dgm:spPr/>
      <dgm:t>
        <a:bodyPr/>
        <a:lstStyle/>
        <a:p>
          <a:endParaRPr lang="en-US"/>
        </a:p>
      </dgm:t>
    </dgm:pt>
    <dgm:pt modelId="{E4B1C20D-5CF3-423A-B4F2-339F0BAF2421}" type="sibTrans" cxnId="{E0C22BA0-E4C4-4E29-ADC5-720AEA44EB03}">
      <dgm:prSet/>
      <dgm:spPr/>
      <dgm:t>
        <a:bodyPr/>
        <a:lstStyle/>
        <a:p>
          <a:endParaRPr lang="en-US"/>
        </a:p>
      </dgm:t>
    </dgm:pt>
    <dgm:pt modelId="{2EEF335E-C9BC-44C7-AF94-F5EDB6DC53E7}">
      <dgm:prSet phldrT="[Text]"/>
      <dgm:spPr/>
      <dgm:t>
        <a:bodyPr/>
        <a:lstStyle/>
        <a:p>
          <a:r>
            <a:rPr lang="en-US" dirty="0" smtClean="0"/>
            <a:t>PHP Code Template</a:t>
          </a:r>
          <a:endParaRPr lang="en-US" dirty="0"/>
        </a:p>
      </dgm:t>
    </dgm:pt>
    <dgm:pt modelId="{F8C1B086-37AE-46AD-8C4D-07CF5DAA8248}" type="parTrans" cxnId="{A511D46C-EB8E-453F-A868-AC070A7D2CE2}">
      <dgm:prSet/>
      <dgm:spPr/>
      <dgm:t>
        <a:bodyPr/>
        <a:lstStyle/>
        <a:p>
          <a:endParaRPr lang="en-US"/>
        </a:p>
      </dgm:t>
    </dgm:pt>
    <dgm:pt modelId="{91CE733F-FDAB-4D2A-85E0-613ABAB2BADE}" type="sibTrans" cxnId="{A511D46C-EB8E-453F-A868-AC070A7D2CE2}">
      <dgm:prSet/>
      <dgm:spPr/>
      <dgm:t>
        <a:bodyPr/>
        <a:lstStyle/>
        <a:p>
          <a:endParaRPr lang="en-US"/>
        </a:p>
      </dgm:t>
    </dgm:pt>
    <dgm:pt modelId="{D4F562D2-8FC7-4806-B05C-9F0B848B7E6B}">
      <dgm:prSet phldrT="[Text]"/>
      <dgm:spPr/>
      <dgm:t>
        <a:bodyPr/>
        <a:lstStyle/>
        <a:p>
          <a:r>
            <a:rPr lang="en-US" dirty="0" smtClean="0"/>
            <a:t>C++ Code Snippet</a:t>
          </a:r>
          <a:endParaRPr lang="en-US" dirty="0"/>
        </a:p>
      </dgm:t>
    </dgm:pt>
    <dgm:pt modelId="{77209AA0-EAEE-4E16-8E53-479E84FAC2B4}" type="parTrans" cxnId="{98398C17-F355-4C74-873C-A91084E7CBBF}">
      <dgm:prSet/>
      <dgm:spPr/>
      <dgm:t>
        <a:bodyPr/>
        <a:lstStyle/>
        <a:p>
          <a:endParaRPr lang="en-US"/>
        </a:p>
      </dgm:t>
    </dgm:pt>
    <dgm:pt modelId="{C908A779-BA64-4A4C-8622-6A5C3F667796}" type="sibTrans" cxnId="{98398C17-F355-4C74-873C-A91084E7CBBF}">
      <dgm:prSet/>
      <dgm:spPr/>
      <dgm:t>
        <a:bodyPr/>
        <a:lstStyle/>
        <a:p>
          <a:endParaRPr lang="en-US"/>
        </a:p>
      </dgm:t>
    </dgm:pt>
    <dgm:pt modelId="{2FDA7291-B0CB-4C4C-BF4E-2E2B9C865C18}" type="pres">
      <dgm:prSet presAssocID="{BBFD5865-AE3B-4879-8F55-206E0DD46A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1EC3CA-DEDB-4E29-8443-81E9558BBD82}" type="pres">
      <dgm:prSet presAssocID="{D4F562D2-8FC7-4806-B05C-9F0B848B7E6B}" presName="boxAndChildren" presStyleCnt="0"/>
      <dgm:spPr/>
    </dgm:pt>
    <dgm:pt modelId="{B49FE84E-3B2B-4CE4-A25B-527D1636D392}" type="pres">
      <dgm:prSet presAssocID="{D4F562D2-8FC7-4806-B05C-9F0B848B7E6B}" presName="parentTextBox" presStyleLbl="node1" presStyleIdx="0" presStyleCnt="3"/>
      <dgm:spPr/>
      <dgm:t>
        <a:bodyPr/>
        <a:lstStyle/>
        <a:p>
          <a:endParaRPr lang="en-US"/>
        </a:p>
      </dgm:t>
    </dgm:pt>
    <dgm:pt modelId="{9253B530-0784-4043-8E31-87DD3A5A9DB3}" type="pres">
      <dgm:prSet presAssocID="{91CE733F-FDAB-4D2A-85E0-613ABAB2BADE}" presName="sp" presStyleCnt="0"/>
      <dgm:spPr/>
    </dgm:pt>
    <dgm:pt modelId="{DB27F66D-FEF0-4EA2-9F44-0F6892A583FF}" type="pres">
      <dgm:prSet presAssocID="{2EEF335E-C9BC-44C7-AF94-F5EDB6DC53E7}" presName="arrowAndChildren" presStyleCnt="0"/>
      <dgm:spPr/>
    </dgm:pt>
    <dgm:pt modelId="{7CB189FD-D34F-44C6-8882-E2569EC05014}" type="pres">
      <dgm:prSet presAssocID="{2EEF335E-C9BC-44C7-AF94-F5EDB6DC53E7}" presName="parentTextArrow" presStyleLbl="node1" presStyleIdx="1" presStyleCnt="3" custScaleY="99496"/>
      <dgm:spPr/>
      <dgm:t>
        <a:bodyPr/>
        <a:lstStyle/>
        <a:p>
          <a:endParaRPr lang="en-US"/>
        </a:p>
      </dgm:t>
    </dgm:pt>
    <dgm:pt modelId="{01E2BBDD-AE14-4EBE-80A5-66224AD972FD}" type="pres">
      <dgm:prSet presAssocID="{E4B1C20D-5CF3-423A-B4F2-339F0BAF2421}" presName="sp" presStyleCnt="0"/>
      <dgm:spPr/>
    </dgm:pt>
    <dgm:pt modelId="{1AAA12DD-D822-49EF-911F-34A5D9D2D3E0}" type="pres">
      <dgm:prSet presAssocID="{59A5CF3A-62F5-4A49-8B93-74D8345BE239}" presName="arrowAndChildren" presStyleCnt="0"/>
      <dgm:spPr/>
    </dgm:pt>
    <dgm:pt modelId="{968B361E-989D-4DB1-A517-C1D099671408}" type="pres">
      <dgm:prSet presAssocID="{59A5CF3A-62F5-4A49-8B93-74D8345BE239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98398C17-F355-4C74-873C-A91084E7CBBF}" srcId="{BBFD5865-AE3B-4879-8F55-206E0DD46A42}" destId="{D4F562D2-8FC7-4806-B05C-9F0B848B7E6B}" srcOrd="2" destOrd="0" parTransId="{77209AA0-EAEE-4E16-8E53-479E84FAC2B4}" sibTransId="{C908A779-BA64-4A4C-8622-6A5C3F667796}"/>
    <dgm:cxn modelId="{50AB8FF6-9912-41CE-BCEB-D4E8D3B546F3}" type="presOf" srcId="{D4F562D2-8FC7-4806-B05C-9F0B848B7E6B}" destId="{B49FE84E-3B2B-4CE4-A25B-527D1636D392}" srcOrd="0" destOrd="0" presId="urn:microsoft.com/office/officeart/2005/8/layout/process4"/>
    <dgm:cxn modelId="{C6955ACB-9934-4AC5-948D-1D1E0E3CA1F8}" type="presOf" srcId="{BBFD5865-AE3B-4879-8F55-206E0DD46A42}" destId="{2FDA7291-B0CB-4C4C-BF4E-2E2B9C865C18}" srcOrd="0" destOrd="0" presId="urn:microsoft.com/office/officeart/2005/8/layout/process4"/>
    <dgm:cxn modelId="{496328F7-C9CA-4284-880E-433937226263}" type="presOf" srcId="{59A5CF3A-62F5-4A49-8B93-74D8345BE239}" destId="{968B361E-989D-4DB1-A517-C1D099671408}" srcOrd="0" destOrd="0" presId="urn:microsoft.com/office/officeart/2005/8/layout/process4"/>
    <dgm:cxn modelId="{E0C22BA0-E4C4-4E29-ADC5-720AEA44EB03}" srcId="{BBFD5865-AE3B-4879-8F55-206E0DD46A42}" destId="{59A5CF3A-62F5-4A49-8B93-74D8345BE239}" srcOrd="0" destOrd="0" parTransId="{C6D08B0B-2347-4502-902E-9E7546A89D10}" sibTransId="{E4B1C20D-5CF3-423A-B4F2-339F0BAF2421}"/>
    <dgm:cxn modelId="{A511D46C-EB8E-453F-A868-AC070A7D2CE2}" srcId="{BBFD5865-AE3B-4879-8F55-206E0DD46A42}" destId="{2EEF335E-C9BC-44C7-AF94-F5EDB6DC53E7}" srcOrd="1" destOrd="0" parTransId="{F8C1B086-37AE-46AD-8C4D-07CF5DAA8248}" sibTransId="{91CE733F-FDAB-4D2A-85E0-613ABAB2BADE}"/>
    <dgm:cxn modelId="{14E18588-E9CF-4722-A74A-98590C2B01D0}" type="presOf" srcId="{2EEF335E-C9BC-44C7-AF94-F5EDB6DC53E7}" destId="{7CB189FD-D34F-44C6-8882-E2569EC05014}" srcOrd="0" destOrd="0" presId="urn:microsoft.com/office/officeart/2005/8/layout/process4"/>
    <dgm:cxn modelId="{069224E5-FADA-4FC5-9C19-C117113019D9}" type="presParOf" srcId="{2FDA7291-B0CB-4C4C-BF4E-2E2B9C865C18}" destId="{D01EC3CA-DEDB-4E29-8443-81E9558BBD82}" srcOrd="0" destOrd="0" presId="urn:microsoft.com/office/officeart/2005/8/layout/process4"/>
    <dgm:cxn modelId="{C40D1C9D-4B2C-4243-9C51-3C5DED98705F}" type="presParOf" srcId="{D01EC3CA-DEDB-4E29-8443-81E9558BBD82}" destId="{B49FE84E-3B2B-4CE4-A25B-527D1636D392}" srcOrd="0" destOrd="0" presId="urn:microsoft.com/office/officeart/2005/8/layout/process4"/>
    <dgm:cxn modelId="{87A62E66-ACF5-41B1-B754-9860802A3257}" type="presParOf" srcId="{2FDA7291-B0CB-4C4C-BF4E-2E2B9C865C18}" destId="{9253B530-0784-4043-8E31-87DD3A5A9DB3}" srcOrd="1" destOrd="0" presId="urn:microsoft.com/office/officeart/2005/8/layout/process4"/>
    <dgm:cxn modelId="{34F26B99-FC0F-472A-938C-0863EC4CE509}" type="presParOf" srcId="{2FDA7291-B0CB-4C4C-BF4E-2E2B9C865C18}" destId="{DB27F66D-FEF0-4EA2-9F44-0F6892A583FF}" srcOrd="2" destOrd="0" presId="urn:microsoft.com/office/officeart/2005/8/layout/process4"/>
    <dgm:cxn modelId="{309CE977-EA32-4316-9539-D459A4ACDB94}" type="presParOf" srcId="{DB27F66D-FEF0-4EA2-9F44-0F6892A583FF}" destId="{7CB189FD-D34F-44C6-8882-E2569EC05014}" srcOrd="0" destOrd="0" presId="urn:microsoft.com/office/officeart/2005/8/layout/process4"/>
    <dgm:cxn modelId="{0B723327-CE5D-4C5E-BF87-9C40A4CBBD59}" type="presParOf" srcId="{2FDA7291-B0CB-4C4C-BF4E-2E2B9C865C18}" destId="{01E2BBDD-AE14-4EBE-80A5-66224AD972FD}" srcOrd="3" destOrd="0" presId="urn:microsoft.com/office/officeart/2005/8/layout/process4"/>
    <dgm:cxn modelId="{65ED00EE-FEB2-47AE-90F0-F95B07DE0162}" type="presParOf" srcId="{2FDA7291-B0CB-4C4C-BF4E-2E2B9C865C18}" destId="{1AAA12DD-D822-49EF-911F-34A5D9D2D3E0}" srcOrd="4" destOrd="0" presId="urn:microsoft.com/office/officeart/2005/8/layout/process4"/>
    <dgm:cxn modelId="{54B266A2-0B50-4565-87D9-AAC10C7ED7D0}" type="presParOf" srcId="{1AAA12DD-D822-49EF-911F-34A5D9D2D3E0}" destId="{968B361E-989D-4DB1-A517-C1D099671408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Simple 1"/>
  <dgm:desc val="Simple 1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0.52294</cdr:x>
      <cdr:y>0.52727</cdr:y>
    </cdr:from>
    <cdr:to>
      <cdr:x>0.63303</cdr:x>
      <cdr:y>0.74545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43400" y="2209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3200" b="1" dirty="0" smtClean="0">
              <a:solidFill>
                <a:srgbClr val="C00000"/>
              </a:solidFill>
            </a:rPr>
            <a:t>1%</a:t>
          </a:r>
          <a:endParaRPr lang="en-US" sz="1100" b="1" dirty="0">
            <a:solidFill>
              <a:srgbClr val="C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071C4-2936-4843-AC50-43721558D5C3}" type="datetimeFigureOut">
              <a:rPr lang="en-US" smtClean="0"/>
              <a:pPr/>
              <a:t>12/9/08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E119B-CD48-48DB-AA6F-5CEF66EAB9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Put a log aside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To ensure the faithful replay,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Animate record &amp; replay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r>
              <a:rPr lang="en-US" baseline="0" dirty="0" smtClean="0"/>
              <a:t>Ok. </a:t>
            </a:r>
          </a:p>
          <a:p>
            <a:r>
              <a:rPr lang="en-US" baseline="0" dirty="0" smtClean="0"/>
              <a:t>Red &amp; </a:t>
            </a:r>
            <a:r>
              <a:rPr lang="en-US" baseline="0" dirty="0" err="1" smtClean="0"/>
              <a:t>balck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prlbem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Can capture all data transfer at function boundaries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 after we select a replay interface, the next step is to make it replay faithful.</a:t>
            </a:r>
          </a:p>
          <a:p>
            <a:endParaRPr lang="en-US" dirty="0" smtClean="0"/>
          </a:p>
          <a:p>
            <a:r>
              <a:rPr lang="en-US" dirty="0" smtClean="0"/>
              <a:t>And here are a list of </a:t>
            </a:r>
            <a:r>
              <a:rPr lang="en-US" baseline="0" dirty="0" smtClean="0"/>
              <a:t>challenges for implementing a replay faithful interface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 a first step in R2 to</a:t>
            </a:r>
            <a:r>
              <a:rPr lang="en-US" baseline="0" dirty="0" smtClean="0"/>
              <a:t> conquer this problem is to further split the user space in traditional OS into a replay space and a system space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Determinism in replay space, non-determinism in system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</a:t>
            </a:r>
            <a:r>
              <a:rPr lang="en-US" baseline="0" dirty="0" smtClean="0"/>
              <a:t> this means, xxx solves the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Copy next slide here without annotation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R2 is replay tool that records one application</a:t>
            </a:r>
            <a:r>
              <a:rPr lang="en-US" baseline="0" dirty="0" smtClean="0"/>
              <a:t> run and replays it for debugging. The motivation is to reproduce some bugs that cannot be reproduced with simply re-executing the application, such as the bugs with specific network message orders, or to apply comprehensive analysis during without worrying that the analysis may interfere with the program state.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R2 solves this problem by capturing</a:t>
            </a:r>
            <a:r>
              <a:rPr lang="en-US" baseline="0" dirty="0" smtClean="0"/>
              <a:t> all such happens-before relationships during recording, and enforces the same order during replay.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Develoeprs</a:t>
            </a:r>
            <a:r>
              <a:rPr lang="en-US" baseline="0" dirty="0" smtClean="0"/>
              <a:t> annotate the functions using two keywords, callback and sync, one for </a:t>
            </a:r>
            <a:r>
              <a:rPr lang="en-US" baseline="0" dirty="0" err="1" smtClean="0"/>
              <a:t>syscall</a:t>
            </a:r>
            <a:r>
              <a:rPr lang="en-US" baseline="0" dirty="0" smtClean="0"/>
              <a:t>/</a:t>
            </a:r>
            <a:r>
              <a:rPr lang="en-US" baseline="0" dirty="0" err="1" smtClean="0"/>
              <a:t>ucpall</a:t>
            </a:r>
            <a:r>
              <a:rPr lang="en-US" baseline="0" dirty="0" smtClean="0"/>
              <a:t> happens-before relationship (a </a:t>
            </a:r>
            <a:r>
              <a:rPr lang="en-US" baseline="0" dirty="0" err="1" smtClean="0"/>
              <a:t>syscall</a:t>
            </a:r>
            <a:r>
              <a:rPr lang="en-US" baseline="0" dirty="0" smtClean="0"/>
              <a:t> spawns an </a:t>
            </a:r>
            <a:r>
              <a:rPr lang="en-US" baseline="0" dirty="0" err="1" smtClean="0"/>
              <a:t>upcall</a:t>
            </a:r>
            <a:r>
              <a:rPr lang="en-US" baseline="0" dirty="0" smtClean="0"/>
              <a:t>), and the other for </a:t>
            </a:r>
            <a:r>
              <a:rPr lang="en-US" baseline="0" dirty="0" err="1" smtClean="0"/>
              <a:t>syscall-syscall</a:t>
            </a:r>
            <a:r>
              <a:rPr lang="en-US" baseline="0" dirty="0" smtClean="0"/>
              <a:t> happens-before relationship ( two </a:t>
            </a:r>
            <a:r>
              <a:rPr lang="en-US" baseline="0" dirty="0" err="1" smtClean="0"/>
              <a:t>syscalls</a:t>
            </a:r>
            <a:r>
              <a:rPr lang="en-US" baseline="0" dirty="0" smtClean="0"/>
              <a:t> accesses the same resource with an order).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R2 solves this problem by capturing</a:t>
            </a:r>
            <a:r>
              <a:rPr lang="en-US" baseline="0" dirty="0" smtClean="0"/>
              <a:t> all such happens-before relationships during recording, and enforces the same order during replay.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Develoeprs</a:t>
            </a:r>
            <a:r>
              <a:rPr lang="en-US" baseline="0" dirty="0" smtClean="0"/>
              <a:t> annotate the functions using two keywords, callback and sync, one for </a:t>
            </a:r>
            <a:r>
              <a:rPr lang="en-US" baseline="0" dirty="0" err="1" smtClean="0"/>
              <a:t>syscall</a:t>
            </a:r>
            <a:r>
              <a:rPr lang="en-US" baseline="0" dirty="0" smtClean="0"/>
              <a:t>/</a:t>
            </a:r>
            <a:r>
              <a:rPr lang="en-US" baseline="0" dirty="0" err="1" smtClean="0"/>
              <a:t>ucpall</a:t>
            </a:r>
            <a:r>
              <a:rPr lang="en-US" baseline="0" dirty="0" smtClean="0"/>
              <a:t> happens-before relationship (a </a:t>
            </a:r>
            <a:r>
              <a:rPr lang="en-US" baseline="0" dirty="0" err="1" smtClean="0"/>
              <a:t>syscall</a:t>
            </a:r>
            <a:r>
              <a:rPr lang="en-US" baseline="0" dirty="0" smtClean="0"/>
              <a:t> spawns an </a:t>
            </a:r>
            <a:r>
              <a:rPr lang="en-US" baseline="0" dirty="0" err="1" smtClean="0"/>
              <a:t>upcall</a:t>
            </a:r>
            <a:r>
              <a:rPr lang="en-US" baseline="0" dirty="0" smtClean="0"/>
              <a:t>), and the other for </a:t>
            </a:r>
            <a:r>
              <a:rPr lang="en-US" baseline="0" dirty="0" err="1" smtClean="0"/>
              <a:t>syscall-syscall</a:t>
            </a:r>
            <a:r>
              <a:rPr lang="en-US" baseline="0" dirty="0" smtClean="0"/>
              <a:t> happens-before relationship ( two </a:t>
            </a:r>
            <a:r>
              <a:rPr lang="en-US" baseline="0" dirty="0" err="1" smtClean="0"/>
              <a:t>syscalls</a:t>
            </a:r>
            <a:r>
              <a:rPr lang="en-US" baseline="0" dirty="0" smtClean="0"/>
              <a:t> accesses the same resource with an order).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1200" noProof="0" dirty="0" smtClean="0"/>
              <a:t>. </a:t>
            </a:r>
            <a:r>
              <a:rPr lang="en-US" sz="1200" noProof="0" dirty="0" err="1" smtClean="0"/>
              <a:t>completete</a:t>
            </a:r>
            <a:r>
              <a:rPr lang="en-US" sz="1200" noProof="0" dirty="0" smtClean="0"/>
              <a:t> list of the annotation keywords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1200" noProof="0" dirty="0" smtClean="0"/>
              <a:t>. some are standard</a:t>
            </a:r>
            <a:r>
              <a:rPr lang="en-US" sz="1200" baseline="0" noProof="0" dirty="0" smtClean="0"/>
              <a:t> keywords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US" sz="1200" baseline="0" noProof="0" dirty="0" smtClean="0"/>
              <a:t> . optimization keywords, refer to our paper</a:t>
            </a:r>
            <a:endParaRPr lang="en-US" sz="120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R2 takes the</a:t>
            </a:r>
            <a:r>
              <a:rPr lang="en-US" baseline="0" dirty="0" smtClean="0"/>
              <a:t> annotated prototype as the input, and process them using a set of PHP code templates, each implements one functionality, such as recording the output, capture the order, or feed the output.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By this means, one code template can produces one code snippet for each function prototypes. And it is almost tedious and error –prone for developers manually doing that.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</a:t>
            </a:r>
            <a:r>
              <a:rPr lang="en-US" baseline="0" dirty="0" smtClean="0"/>
              <a:t> we implement R2 on windows, which approximately has 20 thousands of lines of code, and we implement three replay interfaces, the win32 one, the MPI one, and the </a:t>
            </a:r>
            <a:r>
              <a:rPr lang="en-US" baseline="0" dirty="0" err="1" smtClean="0"/>
              <a:t>SQLite</a:t>
            </a:r>
            <a:r>
              <a:rPr lang="en-US" baseline="0" dirty="0" smtClean="0"/>
              <a:t>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.</a:t>
            </a:r>
            <a:r>
              <a:rPr lang="en-US" baseline="0" dirty="0" smtClean="0"/>
              <a:t> Previous approaches cannot …</a:t>
            </a:r>
          </a:p>
          <a:p>
            <a:r>
              <a:rPr lang="en-US" baseline="0" dirty="0" smtClean="0"/>
              <a:t>. No modifications to the applications but require annotations to the interfaces</a:t>
            </a:r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Challenging sys</a:t>
            </a:r>
            <a:r>
              <a:rPr lang="en-US" baseline="0" dirty="0" smtClean="0"/>
              <a:t> apps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Multithreaded apache and </a:t>
            </a:r>
            <a:r>
              <a:rPr lang="en-US" dirty="0" err="1" smtClean="0"/>
              <a:t>mysql</a:t>
            </a:r>
            <a:r>
              <a:rPr lang="en-US" dirty="0" smtClean="0"/>
              <a:t> are first known to replay successfully.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Applied once</a:t>
            </a:r>
            <a:r>
              <a:rPr lang="en-US" baseline="0" dirty="0" smtClean="0"/>
              <a:t>, used many times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interactive</a:t>
            </a:r>
            <a:r>
              <a:rPr lang="en-US" baseline="0" dirty="0" smtClean="0"/>
              <a:t> apps, …, We select </a:t>
            </a:r>
            <a:r>
              <a:rPr lang="en-US" baseline="0" dirty="0" err="1" smtClean="0"/>
              <a:t>appache</a:t>
            </a:r>
            <a:endParaRPr lang="en-US" dirty="0" smtClean="0"/>
          </a:p>
          <a:p>
            <a:r>
              <a:rPr lang="en-US" dirty="0" smtClean="0"/>
              <a:t>102 -&gt; 1.02</a:t>
            </a:r>
          </a:p>
          <a:p>
            <a:r>
              <a:rPr lang="en-US" dirty="0" smtClean="0"/>
              <a:t>. For</a:t>
            </a:r>
            <a:r>
              <a:rPr lang="en-US" baseline="0" dirty="0" smtClean="0"/>
              <a:t> some apps, issue …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Point + detail</a:t>
            </a:r>
            <a:r>
              <a:rPr lang="en-US" baseline="0" dirty="0" smtClean="0"/>
              <a:t> + point</a:t>
            </a:r>
          </a:p>
          <a:p>
            <a:endParaRPr lang="en-US" dirty="0" smtClean="0"/>
          </a:p>
          <a:p>
            <a:r>
              <a:rPr lang="en-US" dirty="0" smtClean="0"/>
              <a:t>Use bar graph instead</a:t>
            </a:r>
          </a:p>
          <a:p>
            <a:endParaRPr lang="en-US" dirty="0" smtClean="0"/>
          </a:p>
          <a:p>
            <a:r>
              <a:rPr lang="en-US" dirty="0" smtClean="0"/>
              <a:t>Static file, </a:t>
            </a:r>
            <a:r>
              <a:rPr lang="en-US" dirty="0" err="1" smtClean="0"/>
              <a:t>apachebench</a:t>
            </a:r>
            <a:r>
              <a:rPr lang="en-US" dirty="0" smtClean="0"/>
              <a:t> as client</a:t>
            </a:r>
          </a:p>
          <a:p>
            <a:endParaRPr lang="en-US" dirty="0" smtClean="0"/>
          </a:p>
          <a:p>
            <a:r>
              <a:rPr lang="en-US" dirty="0" err="1" smtClean="0"/>
              <a:t>Mysql</a:t>
            </a:r>
            <a:r>
              <a:rPr lang="en-US" dirty="0" smtClean="0"/>
              <a:t> </a:t>
            </a:r>
            <a:r>
              <a:rPr lang="en-US" dirty="0" err="1" smtClean="0"/>
              <a:t>benmarks</a:t>
            </a:r>
            <a:r>
              <a:rPr lang="en-US" dirty="0" smtClean="0"/>
              <a:t> (9%)</a:t>
            </a:r>
          </a:p>
          <a:p>
            <a:endParaRPr lang="en-US" dirty="0" smtClean="0"/>
          </a:p>
          <a:p>
            <a:r>
              <a:rPr lang="en-US" dirty="0" smtClean="0"/>
              <a:t>For typical</a:t>
            </a:r>
            <a:r>
              <a:rPr lang="en-US" baseline="0" dirty="0" smtClean="0"/>
              <a:t> applications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I/O intensive ones will be worse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Here is the output of the application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Before jumping into R2 detail, let’s see how people use replay tools today. Here is a program that downloads virus signatures from a server. Developers first set the tool to record mode, and start the application as usual. Then we see the application starts at this time; it starts to download virus signatures, and this number of signature entries are downloaded, and bang, there is a bug.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</a:t>
            </a:r>
            <a:r>
              <a:rPr lang="en-US" baseline="0" dirty="0" smtClean="0"/>
              <a:t> “native”</a:t>
            </a:r>
          </a:p>
          <a:p>
            <a:endParaRPr lang="en-US" dirty="0" smtClean="0"/>
          </a:p>
          <a:p>
            <a:r>
              <a:rPr lang="en-US" dirty="0" smtClean="0"/>
              <a:t>Not show </a:t>
            </a:r>
            <a:r>
              <a:rPr lang="en-US" dirty="0" err="1" smtClean="0"/>
              <a:t>mem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Huge log size: cache</a:t>
            </a:r>
            <a:r>
              <a:rPr lang="en-US" baseline="0" dirty="0" smtClean="0"/>
              <a:t> policy, swapping between disk and memory.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log</a:t>
            </a:r>
            <a:r>
              <a:rPr lang="en-US" baseline="0" dirty="0" smtClean="0"/>
              <a:t> size doesn’t change under file/</a:t>
            </a:r>
            <a:r>
              <a:rPr lang="en-US" baseline="0" dirty="0" err="1" smtClean="0"/>
              <a:t>mem</a:t>
            </a:r>
            <a:r>
              <a:rPr lang="en-US" baseline="0" dirty="0" smtClean="0"/>
              <a:t> configurations when r</a:t>
            </a:r>
            <a:r>
              <a:rPr lang="en-US" dirty="0" smtClean="0"/>
              <a:t>ecording at </a:t>
            </a:r>
            <a:r>
              <a:rPr lang="en-US" dirty="0" err="1" smtClean="0"/>
              <a:t>sqlite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we can raise</a:t>
            </a:r>
          </a:p>
          <a:p>
            <a:r>
              <a:rPr lang="en-US" dirty="0" smtClean="0"/>
              <a:t>Why it help reduce overhead</a:t>
            </a:r>
          </a:p>
          <a:p>
            <a:endParaRPr lang="en-US" dirty="0" smtClean="0"/>
          </a:p>
          <a:p>
            <a:r>
              <a:rPr lang="en-US" dirty="0" smtClean="0"/>
              <a:t>Emphasize that not only correctness,</a:t>
            </a:r>
            <a:r>
              <a:rPr lang="en-US" baseline="0" dirty="0" smtClean="0"/>
              <a:t> but also performance</a:t>
            </a:r>
          </a:p>
          <a:p>
            <a:endParaRPr lang="en-US" dirty="0" smtClean="0"/>
          </a:p>
          <a:p>
            <a:r>
              <a:rPr lang="en-US" dirty="0" smtClean="0"/>
              <a:t>Customize for i/o intensive</a:t>
            </a:r>
            <a:r>
              <a:rPr lang="en-US" baseline="0" dirty="0" smtClean="0"/>
              <a:t> app.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Graph from MSN. Out degree</a:t>
            </a:r>
            <a:r>
              <a:rPr lang="en-US" baseline="0" dirty="0" smtClean="0"/>
              <a:t> of each node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</a:t>
            </a:r>
            <a:r>
              <a:rPr lang="en-US" baseline="0" dirty="0" smtClean="0"/>
              <a:t> “native”</a:t>
            </a:r>
          </a:p>
          <a:p>
            <a:endParaRPr lang="en-US" dirty="0" smtClean="0"/>
          </a:p>
          <a:p>
            <a:r>
              <a:rPr lang="en-US" dirty="0" smtClean="0"/>
              <a:t>Not show </a:t>
            </a:r>
            <a:r>
              <a:rPr lang="en-US" dirty="0" err="1" smtClean="0"/>
              <a:t>mem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Huge log size: cache</a:t>
            </a:r>
            <a:r>
              <a:rPr lang="en-US" baseline="0" dirty="0" smtClean="0"/>
              <a:t> policy, swapping between disk and memory.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log</a:t>
            </a:r>
            <a:r>
              <a:rPr lang="en-US" baseline="0" dirty="0" smtClean="0"/>
              <a:t> size doesn’t change under file/</a:t>
            </a:r>
            <a:r>
              <a:rPr lang="en-US" baseline="0" dirty="0" err="1" smtClean="0"/>
              <a:t>mem</a:t>
            </a:r>
            <a:r>
              <a:rPr lang="en-US" baseline="0" dirty="0" smtClean="0"/>
              <a:t> configurations when r</a:t>
            </a:r>
            <a:r>
              <a:rPr lang="en-US" dirty="0" smtClean="0"/>
              <a:t>ecording at </a:t>
            </a:r>
            <a:r>
              <a:rPr lang="en-US" dirty="0" err="1" smtClean="0"/>
              <a:t>sqlite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A9F8A-1CC9-4141-AE21-013A63C7856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. Main distinction</a:t>
            </a:r>
            <a:r>
              <a:rPr lang="en-US" baseline="0" dirty="0" smtClean="0"/>
              <a:t> is that customized interface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Move this to end as conclusion </a:t>
            </a:r>
          </a:p>
          <a:p>
            <a:endParaRPr lang="en-US" dirty="0" smtClean="0"/>
          </a:p>
          <a:p>
            <a:r>
              <a:rPr lang="en-US" dirty="0" smtClean="0"/>
              <a:t>So in</a:t>
            </a:r>
            <a:r>
              <a:rPr lang="en-US" baseline="0" dirty="0" smtClean="0"/>
              <a:t> conclusion, the contribution of R2 is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So the first step is to select functions to form a replay interface.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In order to  investigate the root cause of this bug, the developer sets the tool to replay mode, and runs the application again.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“Neither complete nor sound”</a:t>
            </a:r>
          </a:p>
          <a:p>
            <a:r>
              <a:rPr lang="en-US" dirty="0" smtClean="0"/>
              <a:t> “cannot reproduce every possible source of </a:t>
            </a:r>
            <a:r>
              <a:rPr lang="en-US" dirty="0" err="1" smtClean="0"/>
              <a:t>nondeterminism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library approach</a:t>
            </a:r>
            <a:r>
              <a:rPr lang="en-US" baseline="0" dirty="0" smtClean="0"/>
              <a:t> injects a library into the target application's process, and intercepts a set of functions, which forms what we called an interposition interface. And here is how it works, let’s take read as an example….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However, it is not that straight forward to select functions, not as shown in the read example.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columns comparison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 here is how developers uses</a:t>
            </a:r>
            <a:r>
              <a:rPr lang="en-US" baseline="0" dirty="0" smtClean="0"/>
              <a:t> R2.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E119B-CD48-48DB-AA6F-5CEF66EAB99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3C166-2B18-4D37-B49B-95DC8BB86947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F93D-D4D7-4CD4-A4B7-0E3774978320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0908-EDBE-486A-ADEC-BF73BC5B5CDC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EE2E-3608-45E7-9B59-F34E5A3F1CD2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E95F-36F0-44E8-8B5F-A62482EC346F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89823-4461-4B9C-947F-A4C7137DB9B6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FA03-059B-4166-B67D-A5F6EF881D89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FD0F-95C3-44CF-84E5-85BB245D5E37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04B2-72B1-4452-8EF3-E20326F50C4C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DE6A-8E14-4CB4-BA2D-598779CD3F56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EB98-A990-4A2E-9292-9209139824E9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E1F85-D830-4A73-BC88-08FF19B386A1}" type="datetime1">
              <a:rPr lang="en-US" smtClean="0"/>
              <a:pPr/>
              <a:t>12/9/08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55975-0E38-4834-840D-9DF5C30D0D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en.wikipedia.org/wiki/Image:R2D2_Replica.jp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diagramColors" Target="../diagrams/colors1.xml"/><Relationship Id="rId4" Type="http://schemas.openxmlformats.org/officeDocument/2006/relationships/diagramLayout" Target="../diagrams/layou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diagramData" Target="../diagrams/data1.xml"/><Relationship Id="rId5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3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chart" Target="../charts/char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R2</a:t>
            </a:r>
            <a:r>
              <a:rPr lang="en-US" dirty="0" smtClean="0"/>
              <a:t>: An Application-Level Kernel for </a:t>
            </a:r>
            <a:r>
              <a:rPr lang="en-US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ecord and </a:t>
            </a:r>
            <a:r>
              <a:rPr lang="en-US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eplay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70104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b="1" i="1" dirty="0" smtClean="0"/>
              <a:t>Zhenyu </a:t>
            </a:r>
            <a:r>
              <a:rPr lang="en-US" sz="3100" b="1" i="1" dirty="0"/>
              <a:t>Guo</a:t>
            </a:r>
            <a:r>
              <a:rPr lang="en-US" sz="3100" dirty="0"/>
              <a:t>, Xi Wang, Jian Tang, Xuezheng Liu, </a:t>
            </a:r>
            <a:endParaRPr lang="en-US" sz="3100" dirty="0" smtClean="0"/>
          </a:p>
          <a:p>
            <a:r>
              <a:rPr lang="en-US" sz="3100" dirty="0" smtClean="0"/>
              <a:t>Zhilei </a:t>
            </a:r>
            <a:r>
              <a:rPr lang="en-US" sz="3100" dirty="0"/>
              <a:t>Xu, Ming Wu, M. Frans Kaashoek, and Zheng </a:t>
            </a:r>
            <a:r>
              <a:rPr lang="en-US" sz="3100" dirty="0" smtClean="0"/>
              <a:t>Zhang</a:t>
            </a:r>
          </a:p>
          <a:p>
            <a:endParaRPr lang="en-US" sz="3100" dirty="0"/>
          </a:p>
          <a:p>
            <a:r>
              <a:rPr lang="en-US" dirty="0" smtClean="0"/>
              <a:t>Microsoft Research Asia, </a:t>
            </a:r>
            <a:r>
              <a:rPr lang="en-US" dirty="0" err="1" smtClean="0"/>
              <a:t>Tsinghua</a:t>
            </a:r>
            <a:r>
              <a:rPr lang="en-US" dirty="0" smtClean="0"/>
              <a:t> University, MIT CSAIL</a:t>
            </a:r>
            <a:endParaRPr lang="en-US" dirty="0"/>
          </a:p>
          <a:p>
            <a:r>
              <a:rPr lang="en-US" sz="3100" dirty="0"/>
              <a:t>	</a:t>
            </a:r>
          </a:p>
        </p:txBody>
      </p:sp>
      <p:pic>
        <p:nvPicPr>
          <p:cNvPr id="72706" name="Picture 2" descr="http://upload.wikimedia.org/wikipedia/commons/thumb/7/7b/R2D2_Replica.jpg/150px-R2D2_Replica.jpg">
            <a:hlinkClick r:id="rId3" tooltip="R2D2 Replica.jpg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133350"/>
            <a:ext cx="1428750" cy="215265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Which functions to select: f1?</a:t>
            </a:r>
            <a:endParaRPr lang="en-US" sz="3600" dirty="0"/>
          </a:p>
        </p:txBody>
      </p:sp>
      <p:grpSp>
        <p:nvGrpSpPr>
          <p:cNvPr id="8" name="Group 69"/>
          <p:cNvGrpSpPr/>
          <p:nvPr/>
        </p:nvGrpSpPr>
        <p:grpSpPr>
          <a:xfrm>
            <a:off x="2819400" y="2362200"/>
            <a:ext cx="609600" cy="533400"/>
            <a:chOff x="6477000" y="5257800"/>
            <a:chExt cx="609600" cy="533400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6477000" y="5257800"/>
              <a:ext cx="6096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>
              <a:off x="6553200" y="5257800"/>
              <a:ext cx="5334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Oval 51"/>
          <p:cNvSpPr/>
          <p:nvPr/>
        </p:nvSpPr>
        <p:spPr>
          <a:xfrm>
            <a:off x="2969660" y="13716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main</a:t>
            </a:r>
            <a:endParaRPr lang="en-US" b="1" dirty="0"/>
          </a:p>
        </p:txBody>
      </p:sp>
      <p:sp>
        <p:nvSpPr>
          <p:cNvPr id="53" name="Oval 52"/>
          <p:cNvSpPr/>
          <p:nvPr/>
        </p:nvSpPr>
        <p:spPr>
          <a:xfrm>
            <a:off x="5179460" y="31242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f2</a:t>
            </a:r>
            <a:endParaRPr lang="en-US" sz="1600" b="1" dirty="0" smtClean="0">
              <a:solidFill>
                <a:srgbClr val="C00000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21920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C00000"/>
                </a:solidFill>
              </a:rPr>
              <a:t>socket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1369460" y="29718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f1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57" name="Straight Arrow Connector 56"/>
          <p:cNvCxnSpPr>
            <a:stCxn id="52" idx="3"/>
            <a:endCxn id="56" idx="7"/>
          </p:cNvCxnSpPr>
          <p:nvPr/>
        </p:nvCxnSpPr>
        <p:spPr>
          <a:xfrm rot="5400000">
            <a:off x="2416649" y="2340674"/>
            <a:ext cx="953622" cy="5764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2" idx="5"/>
            <a:endCxn id="53" idx="1"/>
          </p:cNvCxnSpPr>
          <p:nvPr/>
        </p:nvCxnSpPr>
        <p:spPr>
          <a:xfrm rot="16200000" flipH="1">
            <a:off x="4245449" y="2112074"/>
            <a:ext cx="1106022" cy="1186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6" idx="4"/>
            <a:endCxn id="54" idx="0"/>
          </p:cNvCxnSpPr>
          <p:nvPr/>
        </p:nvCxnSpPr>
        <p:spPr>
          <a:xfrm rot="16200000" flipH="1">
            <a:off x="1656280" y="4323280"/>
            <a:ext cx="914400" cy="402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3" idx="4"/>
            <a:endCxn id="66" idx="0"/>
          </p:cNvCxnSpPr>
          <p:nvPr/>
        </p:nvCxnSpPr>
        <p:spPr>
          <a:xfrm rot="5400000">
            <a:off x="5199580" y="4096820"/>
            <a:ext cx="762000" cy="6455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2436260" y="1981200"/>
            <a:ext cx="1145140" cy="762000"/>
            <a:chOff x="2436260" y="1981200"/>
            <a:chExt cx="1145140" cy="762000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2436260" y="2590800"/>
              <a:ext cx="1145140" cy="152400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2438400" y="1981200"/>
              <a:ext cx="5478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</a:rPr>
                <a:t>0</a:t>
              </a:r>
              <a:endParaRPr lang="en-US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2736485" y="6019800"/>
            <a:ext cx="1606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network</a:t>
            </a:r>
            <a:endParaRPr lang="en-US" sz="3200" b="1" i="1" dirty="0"/>
          </a:p>
        </p:txBody>
      </p:sp>
      <p:cxnSp>
        <p:nvCxnSpPr>
          <p:cNvPr id="65" name="Shape 90"/>
          <p:cNvCxnSpPr>
            <a:stCxn id="54" idx="5"/>
            <a:endCxn id="64" idx="1"/>
          </p:cNvCxnSpPr>
          <p:nvPr/>
        </p:nvCxnSpPr>
        <p:spPr>
          <a:xfrm rot="5400000">
            <a:off x="2327742" y="5859752"/>
            <a:ext cx="861180" cy="43693"/>
          </a:xfrm>
          <a:prstGeom prst="curvedConnector4">
            <a:avLst>
              <a:gd name="adj1" fmla="val 26545"/>
              <a:gd name="adj2" fmla="val 62319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434340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rgbClr val="C00000"/>
                </a:solidFill>
              </a:rPr>
              <a:t>recv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cxnSp>
        <p:nvCxnSpPr>
          <p:cNvPr id="67" name="Shape 90"/>
          <p:cNvCxnSpPr>
            <a:endCxn id="64" idx="3"/>
          </p:cNvCxnSpPr>
          <p:nvPr/>
        </p:nvCxnSpPr>
        <p:spPr>
          <a:xfrm rot="10800000" flipV="1">
            <a:off x="4343400" y="5562600"/>
            <a:ext cx="762000" cy="749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lowchart: Magnetic Disk 75"/>
          <p:cNvSpPr/>
          <p:nvPr/>
        </p:nvSpPr>
        <p:spPr>
          <a:xfrm>
            <a:off x="3352800" y="3810000"/>
            <a:ext cx="838200" cy="7620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log</a:t>
            </a:r>
            <a:endParaRPr lang="en-US" sz="2800" b="1" dirty="0"/>
          </a:p>
        </p:txBody>
      </p:sp>
      <p:cxnSp>
        <p:nvCxnSpPr>
          <p:cNvPr id="78" name="Curved Connector 77"/>
          <p:cNvCxnSpPr>
            <a:stCxn id="56" idx="6"/>
            <a:endCxn id="76" idx="1"/>
          </p:cNvCxnSpPr>
          <p:nvPr/>
        </p:nvCxnSpPr>
        <p:spPr>
          <a:xfrm>
            <a:off x="2817260" y="3429000"/>
            <a:ext cx="954640" cy="381000"/>
          </a:xfrm>
          <a:prstGeom prst="curved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/>
          <p:cNvCxnSpPr>
            <a:stCxn id="76" idx="1"/>
            <a:endCxn id="56" idx="6"/>
          </p:cNvCxnSpPr>
          <p:nvPr/>
        </p:nvCxnSpPr>
        <p:spPr>
          <a:xfrm rot="16200000" flipV="1">
            <a:off x="3104080" y="3142180"/>
            <a:ext cx="381000" cy="954640"/>
          </a:xfrm>
          <a:prstGeom prst="curved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029200" y="5943600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INVALID SOCKET, CRASH!!!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6000" y="1447800"/>
            <a:ext cx="1670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Recording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096000" y="1915180"/>
            <a:ext cx="1184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Replay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7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6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6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  <p:bldP spid="56" grpId="1" animBg="1"/>
      <p:bldP spid="76" grpId="0" animBg="1"/>
      <p:bldP spid="76" grpId="1" animBg="1"/>
      <p:bldP spid="99" grpId="0"/>
      <p:bldP spid="25" grpId="0"/>
      <p:bldP spid="25" grpId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 replay interface must be a call graph cut</a:t>
            </a:r>
            <a:endParaRPr lang="en-US" sz="3600" dirty="0"/>
          </a:p>
        </p:txBody>
      </p:sp>
      <p:sp>
        <p:nvSpPr>
          <p:cNvPr id="4" name="Oval 3"/>
          <p:cNvSpPr/>
          <p:nvPr/>
        </p:nvSpPr>
        <p:spPr>
          <a:xfrm>
            <a:off x="2969660" y="13716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main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5179460" y="31242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f2</a:t>
            </a:r>
            <a:endParaRPr lang="en-US" sz="1600" b="1" dirty="0" smtClean="0">
              <a:solidFill>
                <a:srgbClr val="C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21920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C00000"/>
                </a:solidFill>
              </a:rPr>
              <a:t>socket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369460" y="29718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f1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7" idx="7"/>
          </p:cNvCxnSpPr>
          <p:nvPr/>
        </p:nvCxnSpPr>
        <p:spPr>
          <a:xfrm rot="5400000">
            <a:off x="2416649" y="2340674"/>
            <a:ext cx="953622" cy="5764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5"/>
            <a:endCxn id="5" idx="1"/>
          </p:cNvCxnSpPr>
          <p:nvPr/>
        </p:nvCxnSpPr>
        <p:spPr>
          <a:xfrm rot="16200000" flipH="1">
            <a:off x="4245449" y="2112074"/>
            <a:ext cx="1106022" cy="1186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4"/>
            <a:endCxn id="6" idx="0"/>
          </p:cNvCxnSpPr>
          <p:nvPr/>
        </p:nvCxnSpPr>
        <p:spPr>
          <a:xfrm rot="16200000" flipH="1">
            <a:off x="1656280" y="4323280"/>
            <a:ext cx="914400" cy="402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4"/>
            <a:endCxn id="47" idx="0"/>
          </p:cNvCxnSpPr>
          <p:nvPr/>
        </p:nvCxnSpPr>
        <p:spPr>
          <a:xfrm rot="5400000">
            <a:off x="5199580" y="4096820"/>
            <a:ext cx="762000" cy="6455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66"/>
          <p:cNvGrpSpPr/>
          <p:nvPr/>
        </p:nvGrpSpPr>
        <p:grpSpPr>
          <a:xfrm>
            <a:off x="2362200" y="2057400"/>
            <a:ext cx="3048000" cy="609600"/>
            <a:chOff x="2899691" y="2057400"/>
            <a:chExt cx="2967709" cy="609600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2971800" y="2590800"/>
              <a:ext cx="2895600" cy="76200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2899691" y="2057400"/>
              <a:ext cx="5334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</a:rPr>
                <a:t>1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2736485" y="6019800"/>
            <a:ext cx="1606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network</a:t>
            </a:r>
            <a:endParaRPr lang="en-US" sz="3200" b="1" i="1" dirty="0"/>
          </a:p>
        </p:txBody>
      </p:sp>
      <p:cxnSp>
        <p:nvCxnSpPr>
          <p:cNvPr id="102" name="Shape 90"/>
          <p:cNvCxnSpPr>
            <a:stCxn id="6" idx="5"/>
            <a:endCxn id="101" idx="1"/>
          </p:cNvCxnSpPr>
          <p:nvPr/>
        </p:nvCxnSpPr>
        <p:spPr>
          <a:xfrm rot="5400000">
            <a:off x="2327742" y="5859752"/>
            <a:ext cx="861180" cy="43693"/>
          </a:xfrm>
          <a:prstGeom prst="curvedConnector4">
            <a:avLst>
              <a:gd name="adj1" fmla="val 26545"/>
              <a:gd name="adj2" fmla="val 62319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434340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rgbClr val="C00000"/>
                </a:solidFill>
              </a:rPr>
              <a:t>recv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cxnSp>
        <p:nvCxnSpPr>
          <p:cNvPr id="55" name="Shape 90"/>
          <p:cNvCxnSpPr>
            <a:endCxn id="101" idx="3"/>
          </p:cNvCxnSpPr>
          <p:nvPr/>
        </p:nvCxnSpPr>
        <p:spPr>
          <a:xfrm rot="10800000" flipV="1">
            <a:off x="4343400" y="5562600"/>
            <a:ext cx="762000" cy="749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14600" y="2743200"/>
            <a:ext cx="3581400" cy="1905000"/>
          </a:xfrm>
          <a:prstGeom prst="line">
            <a:avLst/>
          </a:prstGeom>
          <a:ln w="254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24169" y="3048000"/>
            <a:ext cx="547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2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0" name="Flowchart: Magnetic Disk 19"/>
          <p:cNvSpPr/>
          <p:nvPr/>
        </p:nvSpPr>
        <p:spPr>
          <a:xfrm>
            <a:off x="3352800" y="4114800"/>
            <a:ext cx="838200" cy="7620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log</a:t>
            </a:r>
            <a:endParaRPr lang="en-US" sz="2800" b="1" dirty="0"/>
          </a:p>
        </p:txBody>
      </p:sp>
      <p:cxnSp>
        <p:nvCxnSpPr>
          <p:cNvPr id="21" name="Curved Connector 80"/>
          <p:cNvCxnSpPr>
            <a:stCxn id="7" idx="6"/>
            <a:endCxn id="20" idx="2"/>
          </p:cNvCxnSpPr>
          <p:nvPr/>
        </p:nvCxnSpPr>
        <p:spPr>
          <a:xfrm>
            <a:off x="2817260" y="3429000"/>
            <a:ext cx="535540" cy="1066800"/>
          </a:xfrm>
          <a:prstGeom prst="curved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80"/>
          <p:cNvCxnSpPr>
            <a:stCxn id="20" idx="4"/>
            <a:endCxn id="47" idx="1"/>
          </p:cNvCxnSpPr>
          <p:nvPr/>
        </p:nvCxnSpPr>
        <p:spPr>
          <a:xfrm>
            <a:off x="4191000" y="4495800"/>
            <a:ext cx="420222" cy="416392"/>
          </a:xfrm>
          <a:prstGeom prst="curved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80"/>
          <p:cNvCxnSpPr>
            <a:stCxn id="47" idx="1"/>
          </p:cNvCxnSpPr>
          <p:nvPr/>
        </p:nvCxnSpPr>
        <p:spPr>
          <a:xfrm rot="16200000" flipV="1">
            <a:off x="4192915" y="4493885"/>
            <a:ext cx="416392" cy="420222"/>
          </a:xfrm>
          <a:prstGeom prst="curved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096000" y="1447800"/>
            <a:ext cx="1670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Recording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096000" y="1905000"/>
            <a:ext cx="1184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Replay</a:t>
            </a:r>
            <a:endParaRPr lang="en-US" b="1" dirty="0"/>
          </a:p>
        </p:txBody>
      </p:sp>
      <p:cxnSp>
        <p:nvCxnSpPr>
          <p:cNvPr id="41" name="Curved Connector 80"/>
          <p:cNvCxnSpPr>
            <a:stCxn id="20" idx="2"/>
            <a:endCxn id="7" idx="6"/>
          </p:cNvCxnSpPr>
          <p:nvPr/>
        </p:nvCxnSpPr>
        <p:spPr>
          <a:xfrm rot="10800000">
            <a:off x="2817260" y="3429000"/>
            <a:ext cx="535540" cy="1066800"/>
          </a:xfrm>
          <a:prstGeom prst="curved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7" grpId="0" animBg="1"/>
      <p:bldP spid="23" grpId="0"/>
      <p:bldP spid="20" grpId="0" animBg="1"/>
      <p:bldP spid="20" grpId="1" animBg="1"/>
      <p:bldP spid="39" grpId="0"/>
      <p:bldP spid="39" grpId="1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An incorrect cut</a:t>
            </a:r>
            <a:endParaRPr lang="en-US" sz="3600" dirty="0"/>
          </a:p>
        </p:txBody>
      </p:sp>
      <p:sp>
        <p:nvSpPr>
          <p:cNvPr id="4" name="Oval 3"/>
          <p:cNvSpPr/>
          <p:nvPr/>
        </p:nvSpPr>
        <p:spPr>
          <a:xfrm>
            <a:off x="2969660" y="13716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main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5179460" y="31242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f2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67131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C00000"/>
                </a:solidFill>
              </a:rPr>
              <a:t>socket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17391" y="29718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f1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7" idx="7"/>
          </p:cNvCxnSpPr>
          <p:nvPr/>
        </p:nvCxnSpPr>
        <p:spPr>
          <a:xfrm rot="5400000">
            <a:off x="1990615" y="1914640"/>
            <a:ext cx="953622" cy="142852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5"/>
            <a:endCxn id="5" idx="1"/>
          </p:cNvCxnSpPr>
          <p:nvPr/>
        </p:nvCxnSpPr>
        <p:spPr>
          <a:xfrm rot="16200000" flipH="1">
            <a:off x="4245449" y="2112074"/>
            <a:ext cx="1106022" cy="1186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4"/>
            <a:endCxn id="6" idx="0"/>
          </p:cNvCxnSpPr>
          <p:nvPr/>
        </p:nvCxnSpPr>
        <p:spPr>
          <a:xfrm rot="16200000" flipH="1">
            <a:off x="804211" y="4323280"/>
            <a:ext cx="914400" cy="402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4"/>
            <a:endCxn id="47" idx="0"/>
          </p:cNvCxnSpPr>
          <p:nvPr/>
        </p:nvCxnSpPr>
        <p:spPr>
          <a:xfrm rot="5400000">
            <a:off x="5199580" y="4096820"/>
            <a:ext cx="762000" cy="6455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2736485" y="6019800"/>
            <a:ext cx="1606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network</a:t>
            </a:r>
            <a:endParaRPr lang="en-US" sz="3200" b="1" i="1" dirty="0"/>
          </a:p>
        </p:txBody>
      </p:sp>
      <p:cxnSp>
        <p:nvCxnSpPr>
          <p:cNvPr id="102" name="Shape 90"/>
          <p:cNvCxnSpPr>
            <a:stCxn id="6" idx="5"/>
            <a:endCxn id="101" idx="1"/>
          </p:cNvCxnSpPr>
          <p:nvPr/>
        </p:nvCxnSpPr>
        <p:spPr>
          <a:xfrm rot="16200000" flipH="1">
            <a:off x="1901707" y="5477410"/>
            <a:ext cx="861180" cy="80837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434340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rgbClr val="C00000"/>
                </a:solidFill>
              </a:rPr>
              <a:t>recv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cxnSp>
        <p:nvCxnSpPr>
          <p:cNvPr id="55" name="Shape 90"/>
          <p:cNvCxnSpPr>
            <a:endCxn id="101" idx="3"/>
          </p:cNvCxnSpPr>
          <p:nvPr/>
        </p:nvCxnSpPr>
        <p:spPr>
          <a:xfrm rot="10800000" flipV="1">
            <a:off x="4343400" y="5562600"/>
            <a:ext cx="762000" cy="749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52600" y="2362200"/>
            <a:ext cx="4343400" cy="2286000"/>
          </a:xfrm>
          <a:prstGeom prst="line">
            <a:avLst/>
          </a:prstGeom>
          <a:ln w="254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38600" y="3733800"/>
            <a:ext cx="547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2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76600" y="2514600"/>
            <a:ext cx="14586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/>
              <a:t>g_state</a:t>
            </a:r>
            <a:endParaRPr lang="en-US" sz="3200" b="1" i="1" dirty="0"/>
          </a:p>
        </p:txBody>
      </p:sp>
      <p:cxnSp>
        <p:nvCxnSpPr>
          <p:cNvPr id="26" name="Shape 90"/>
          <p:cNvCxnSpPr>
            <a:stCxn id="7" idx="6"/>
            <a:endCxn id="25" idx="1"/>
          </p:cNvCxnSpPr>
          <p:nvPr/>
        </p:nvCxnSpPr>
        <p:spPr>
          <a:xfrm flipV="1">
            <a:off x="1965191" y="2806988"/>
            <a:ext cx="1311409" cy="622012"/>
          </a:xfrm>
          <a:prstGeom prst="curved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hape 90"/>
          <p:cNvCxnSpPr>
            <a:stCxn id="5" idx="2"/>
            <a:endCxn id="25" idx="2"/>
          </p:cNvCxnSpPr>
          <p:nvPr/>
        </p:nvCxnSpPr>
        <p:spPr>
          <a:xfrm rot="10800000">
            <a:off x="4005936" y="3099376"/>
            <a:ext cx="1173525" cy="482025"/>
          </a:xfrm>
          <a:prstGeom prst="curvedConnector2">
            <a:avLst/>
          </a:prstGeom>
          <a:ln w="2540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69"/>
          <p:cNvGrpSpPr/>
          <p:nvPr/>
        </p:nvGrpSpPr>
        <p:grpSpPr>
          <a:xfrm>
            <a:off x="4419600" y="3657600"/>
            <a:ext cx="609600" cy="533400"/>
            <a:chOff x="6477000" y="5257800"/>
            <a:chExt cx="609600" cy="5334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6477000" y="5257800"/>
              <a:ext cx="6096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6553200" y="5257800"/>
              <a:ext cx="5334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/>
          <p:cNvSpPr/>
          <p:nvPr/>
        </p:nvSpPr>
        <p:spPr>
          <a:xfrm>
            <a:off x="2057400" y="3352800"/>
            <a:ext cx="14287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/>
              <a:t>Write: 1-&gt; 2</a:t>
            </a:r>
            <a:endParaRPr lang="en-US" sz="2000" dirty="0"/>
          </a:p>
        </p:txBody>
      </p:sp>
      <p:sp>
        <p:nvSpPr>
          <p:cNvPr id="28" name="Rectangle 27"/>
          <p:cNvSpPr/>
          <p:nvPr/>
        </p:nvSpPr>
        <p:spPr>
          <a:xfrm>
            <a:off x="4191000" y="3124200"/>
            <a:ext cx="979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smtClean="0"/>
              <a:t>Read: 2</a:t>
            </a:r>
            <a:endParaRPr lang="en-US" sz="2000" dirty="0"/>
          </a:p>
        </p:txBody>
      </p:sp>
      <p:sp>
        <p:nvSpPr>
          <p:cNvPr id="32" name="Rectangle 31"/>
          <p:cNvSpPr/>
          <p:nvPr/>
        </p:nvSpPr>
        <p:spPr>
          <a:xfrm>
            <a:off x="4921468" y="3154344"/>
            <a:ext cx="152400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96000" y="1447800"/>
            <a:ext cx="1670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Recording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096000" y="1905000"/>
            <a:ext cx="1184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Replay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2514600"/>
            <a:ext cx="2483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Incorrect Value!!!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7" grpId="0" animBg="1"/>
      <p:bldP spid="27" grpId="0"/>
      <p:bldP spid="28" grpId="0"/>
      <p:bldP spid="32" grpId="0" animBg="1"/>
      <p:bldP spid="33" grpId="1"/>
      <p:bldP spid="34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Rules for a correct cut (or replay interface)</a:t>
            </a:r>
            <a:endParaRPr lang="en-US" sz="3600" dirty="0"/>
          </a:p>
        </p:txBody>
      </p:sp>
      <p:sp>
        <p:nvSpPr>
          <p:cNvPr id="4" name="Oval 3"/>
          <p:cNvSpPr/>
          <p:nvPr/>
        </p:nvSpPr>
        <p:spPr>
          <a:xfrm>
            <a:off x="1828800" y="1371600"/>
            <a:ext cx="1447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main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4038600" y="31242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f2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834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C00000"/>
                </a:solidFill>
              </a:rPr>
              <a:t>socket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" y="2971800"/>
            <a:ext cx="14478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f1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7" idx="7"/>
          </p:cNvCxnSpPr>
          <p:nvPr/>
        </p:nvCxnSpPr>
        <p:spPr>
          <a:xfrm rot="5400000">
            <a:off x="1275789" y="2340674"/>
            <a:ext cx="953622" cy="5764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5"/>
            <a:endCxn id="5" idx="1"/>
          </p:cNvCxnSpPr>
          <p:nvPr/>
        </p:nvCxnSpPr>
        <p:spPr>
          <a:xfrm rot="16200000" flipH="1">
            <a:off x="3104589" y="2112074"/>
            <a:ext cx="1106022" cy="1186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4"/>
            <a:endCxn id="6" idx="0"/>
          </p:cNvCxnSpPr>
          <p:nvPr/>
        </p:nvCxnSpPr>
        <p:spPr>
          <a:xfrm rot="16200000" flipH="1">
            <a:off x="515420" y="4323280"/>
            <a:ext cx="914400" cy="402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4"/>
            <a:endCxn id="47" idx="0"/>
          </p:cNvCxnSpPr>
          <p:nvPr/>
        </p:nvCxnSpPr>
        <p:spPr>
          <a:xfrm rot="5400000">
            <a:off x="4058720" y="4096820"/>
            <a:ext cx="762000" cy="6455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595625" y="6019800"/>
            <a:ext cx="1606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network</a:t>
            </a:r>
            <a:endParaRPr lang="en-US" sz="3200" b="1" i="1" dirty="0"/>
          </a:p>
        </p:txBody>
      </p:sp>
      <p:cxnSp>
        <p:nvCxnSpPr>
          <p:cNvPr id="102" name="Shape 90"/>
          <p:cNvCxnSpPr>
            <a:stCxn id="6" idx="5"/>
            <a:endCxn id="101" idx="1"/>
          </p:cNvCxnSpPr>
          <p:nvPr/>
        </p:nvCxnSpPr>
        <p:spPr>
          <a:xfrm rot="5400000">
            <a:off x="1186882" y="5859752"/>
            <a:ext cx="861180" cy="43693"/>
          </a:xfrm>
          <a:prstGeom prst="curvedConnector4">
            <a:avLst>
              <a:gd name="adj1" fmla="val 26545"/>
              <a:gd name="adj2" fmla="val 62319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3202540" y="4800600"/>
            <a:ext cx="18288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rgbClr val="C00000"/>
                </a:solidFill>
              </a:rPr>
              <a:t>recv</a:t>
            </a:r>
            <a:endParaRPr lang="en-US" sz="1600" b="1" i="1" dirty="0" smtClean="0">
              <a:solidFill>
                <a:srgbClr val="C00000"/>
              </a:solidFill>
            </a:endParaRPr>
          </a:p>
        </p:txBody>
      </p:sp>
      <p:cxnSp>
        <p:nvCxnSpPr>
          <p:cNvPr id="55" name="Shape 90"/>
          <p:cNvCxnSpPr>
            <a:endCxn id="101" idx="3"/>
          </p:cNvCxnSpPr>
          <p:nvPr/>
        </p:nvCxnSpPr>
        <p:spPr>
          <a:xfrm rot="10800000" flipV="1">
            <a:off x="3202540" y="5562600"/>
            <a:ext cx="762000" cy="749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73740" y="2743200"/>
            <a:ext cx="3579260" cy="1600200"/>
          </a:xfrm>
          <a:prstGeom prst="line">
            <a:avLst/>
          </a:prstGeom>
          <a:ln w="254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73940" y="3581400"/>
            <a:ext cx="547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2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pSp>
        <p:nvGrpSpPr>
          <p:cNvPr id="3" name="Group 34"/>
          <p:cNvGrpSpPr/>
          <p:nvPr/>
        </p:nvGrpSpPr>
        <p:grpSpPr>
          <a:xfrm>
            <a:off x="1676400" y="2590800"/>
            <a:ext cx="2362201" cy="990600"/>
            <a:chOff x="2817260" y="2590800"/>
            <a:chExt cx="2362201" cy="990600"/>
          </a:xfrm>
        </p:grpSpPr>
        <p:sp>
          <p:nvSpPr>
            <p:cNvPr id="25" name="TextBox 24"/>
            <p:cNvSpPr txBox="1"/>
            <p:nvPr/>
          </p:nvSpPr>
          <p:spPr>
            <a:xfrm>
              <a:off x="3429000" y="2590800"/>
              <a:ext cx="1298369" cy="523220"/>
            </a:xfrm>
            <a:prstGeom prst="rect">
              <a:avLst/>
            </a:prstGeom>
            <a:ln w="254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rtlCol="0">
              <a:spAutoFit/>
            </a:bodyPr>
            <a:lstStyle/>
            <a:p>
              <a:r>
                <a:rPr lang="en-US" sz="2800" b="1" i="1" dirty="0" err="1" smtClean="0"/>
                <a:t>g_state</a:t>
              </a:r>
              <a:endParaRPr lang="en-US" sz="3200" b="1" i="1" dirty="0"/>
            </a:p>
          </p:txBody>
        </p:sp>
        <p:cxnSp>
          <p:nvCxnSpPr>
            <p:cNvPr id="26" name="Shape 90"/>
            <p:cNvCxnSpPr>
              <a:stCxn id="7" idx="6"/>
              <a:endCxn id="25" idx="1"/>
            </p:cNvCxnSpPr>
            <p:nvPr/>
          </p:nvCxnSpPr>
          <p:spPr>
            <a:xfrm flipV="1">
              <a:off x="2817260" y="2852410"/>
              <a:ext cx="611740" cy="576590"/>
            </a:xfrm>
            <a:prstGeom prst="curvedConnector3">
              <a:avLst>
                <a:gd name="adj1" fmla="val 50000"/>
              </a:avLst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hape 90"/>
            <p:cNvCxnSpPr>
              <a:stCxn id="5" idx="2"/>
              <a:endCxn id="25" idx="2"/>
            </p:cNvCxnSpPr>
            <p:nvPr/>
          </p:nvCxnSpPr>
          <p:spPr>
            <a:xfrm rot="10800000">
              <a:off x="4078186" y="3114020"/>
              <a:ext cx="1101275" cy="467380"/>
            </a:xfrm>
            <a:prstGeom prst="curvedConnector2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9"/>
          <p:cNvGrpSpPr/>
          <p:nvPr/>
        </p:nvGrpSpPr>
        <p:grpSpPr>
          <a:xfrm>
            <a:off x="3505200" y="3581400"/>
            <a:ext cx="609600" cy="533400"/>
            <a:chOff x="6477000" y="5257800"/>
            <a:chExt cx="609600" cy="5334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6477000" y="5257800"/>
              <a:ext cx="6096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6553200" y="5257800"/>
              <a:ext cx="5334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66"/>
          <p:cNvGrpSpPr/>
          <p:nvPr/>
        </p:nvGrpSpPr>
        <p:grpSpPr>
          <a:xfrm>
            <a:off x="1295400" y="1905000"/>
            <a:ext cx="1145140" cy="609600"/>
            <a:chOff x="2759162" y="2057400"/>
            <a:chExt cx="3108238" cy="609600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2971800" y="2590800"/>
              <a:ext cx="2895600" cy="76200"/>
            </a:xfrm>
            <a:prstGeom prst="line">
              <a:avLst/>
            </a:prstGeom>
            <a:ln w="254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2759162" y="2057400"/>
              <a:ext cx="533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</a:rPr>
                <a:t>0</a:t>
              </a:r>
              <a:endParaRPr lang="en-US" sz="32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9" name="Group 69"/>
          <p:cNvGrpSpPr/>
          <p:nvPr/>
        </p:nvGrpSpPr>
        <p:grpSpPr>
          <a:xfrm>
            <a:off x="1678540" y="2209800"/>
            <a:ext cx="609600" cy="533400"/>
            <a:chOff x="6477000" y="5257800"/>
            <a:chExt cx="609600" cy="533400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6477000" y="5257800"/>
              <a:ext cx="6096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6553200" y="5257800"/>
              <a:ext cx="5334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3352800" y="1981200"/>
            <a:ext cx="5867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/>
              <a:t>RULE 2 (ISOLATION) </a:t>
            </a:r>
            <a:r>
              <a:rPr lang="en-US" sz="2000" b="1" i="1" dirty="0" smtClean="0"/>
              <a:t>All instances of unrecorded reads</a:t>
            </a:r>
          </a:p>
          <a:p>
            <a:r>
              <a:rPr lang="en-US" sz="2000" b="1" i="1" dirty="0" smtClean="0"/>
              <a:t>and writes to a variable should be either below or</a:t>
            </a:r>
          </a:p>
          <a:p>
            <a:r>
              <a:rPr lang="en-US" sz="2000" b="1" i="1" dirty="0" smtClean="0"/>
              <a:t>above the interposed interface.</a:t>
            </a:r>
            <a:endParaRPr lang="en-US" b="1" dirty="0"/>
          </a:p>
        </p:txBody>
      </p:sp>
      <p:sp>
        <p:nvSpPr>
          <p:cNvPr id="36" name="Rectangle 35"/>
          <p:cNvSpPr/>
          <p:nvPr/>
        </p:nvSpPr>
        <p:spPr>
          <a:xfrm>
            <a:off x="2743200" y="838200"/>
            <a:ext cx="6477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/>
              <a:t>RULE 1 (NONDETERMINISM) </a:t>
            </a:r>
            <a:r>
              <a:rPr lang="en-US" sz="2000" b="1" i="1" dirty="0" smtClean="0"/>
              <a:t>Any source of </a:t>
            </a:r>
            <a:r>
              <a:rPr lang="en-US" sz="2000" b="1" i="1" dirty="0" err="1" smtClean="0"/>
              <a:t>nondeterminism</a:t>
            </a:r>
            <a:endParaRPr lang="en-US" sz="2000" b="1" i="1" dirty="0" smtClean="0"/>
          </a:p>
          <a:p>
            <a:r>
              <a:rPr lang="en-US" sz="2000" b="1" i="1" dirty="0" smtClean="0"/>
              <a:t>should be below the interposed interface.</a:t>
            </a:r>
            <a:endParaRPr lang="en-US" b="1" i="1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381000" y="4267200"/>
            <a:ext cx="4650340" cy="457200"/>
          </a:xfrm>
          <a:prstGeom prst="line">
            <a:avLst/>
          </a:prstGeom>
          <a:ln w="254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133600" y="3962400"/>
            <a:ext cx="547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3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5" grpId="0" animBg="1"/>
      <p:bldP spid="36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a good cut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be difficult to identify correct cut in complex call graph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Module APIs are good candidates</a:t>
            </a:r>
          </a:p>
          <a:p>
            <a:pPr lvl="1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Encapsulate internal state well</a:t>
            </a:r>
          </a:p>
          <a:p>
            <a:pPr lvl="1"/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Implementation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Deterministic memory footprint</a:t>
            </a:r>
          </a:p>
          <a:p>
            <a:r>
              <a:rPr lang="en-US" dirty="0" smtClean="0"/>
              <a:t>Execution order in multi-threaded apps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Reuse intercepted functions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Identify function side effects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Threads created by implementation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Deterministic memory footprint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What?</a:t>
            </a:r>
          </a:p>
          <a:p>
            <a:pPr lvl="1"/>
            <a:r>
              <a:rPr lang="en-US" dirty="0" smtClean="0"/>
              <a:t>Memory state and its evolution must be the same during recording and replay </a:t>
            </a:r>
          </a:p>
          <a:p>
            <a:endParaRPr lang="en-US" dirty="0" smtClean="0"/>
          </a:p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Different memory address may lead to different control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3048000" y="3733800"/>
            <a:ext cx="1295400" cy="978932"/>
            <a:chOff x="2569026" y="4038600"/>
            <a:chExt cx="2313214" cy="978932"/>
          </a:xfrm>
        </p:grpSpPr>
        <p:sp>
          <p:nvSpPr>
            <p:cNvPr id="20" name="Rectangle 19"/>
            <p:cNvSpPr/>
            <p:nvPr/>
          </p:nvSpPr>
          <p:spPr>
            <a:xfrm>
              <a:off x="2841169" y="4038600"/>
              <a:ext cx="2041071" cy="609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69026" y="4648200"/>
              <a:ext cx="13244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0x104CFF00</a:t>
              </a:r>
              <a:endParaRPr lang="en-US" b="1" i="1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3249304" y="5550932"/>
            <a:ext cx="1143000" cy="609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Memory problem: a typical network application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4560332"/>
            <a:ext cx="2590800" cy="1828800"/>
          </a:xfrm>
          <a:ln>
            <a:solidFill>
              <a:schemeClr val="accent1">
                <a:shade val="95000"/>
                <a:satMod val="105000"/>
              </a:schemeClr>
            </a:solidFill>
            <a:prstDash val="dash"/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800" b="1" dirty="0" err="1" smtClean="0">
                <a:solidFill>
                  <a:srgbClr val="0070C0"/>
                </a:solidFill>
              </a:rPr>
              <a:t>struct</a:t>
            </a:r>
            <a:r>
              <a:rPr lang="en-US" sz="1800" dirty="0" smtClean="0"/>
              <a:t> </a:t>
            </a:r>
            <a:r>
              <a:rPr lang="en-US" sz="1800" dirty="0" err="1" smtClean="0"/>
              <a:t>iocb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{</a:t>
            </a:r>
          </a:p>
          <a:p>
            <a:pPr>
              <a:buNone/>
            </a:pPr>
            <a:r>
              <a:rPr lang="en-US" sz="1800" dirty="0" smtClean="0"/>
              <a:t>	OVERLAPPED </a:t>
            </a:r>
            <a:r>
              <a:rPr lang="en-US" sz="1800" dirty="0" err="1" smtClean="0"/>
              <a:t>olp</a:t>
            </a:r>
            <a:r>
              <a:rPr lang="en-US" sz="1800" dirty="0" smtClean="0"/>
              <a:t>;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1800" b="1" dirty="0" smtClean="0">
                <a:solidFill>
                  <a:srgbClr val="0070C0"/>
                </a:solidFill>
              </a:rPr>
              <a:t>char</a:t>
            </a:r>
            <a:r>
              <a:rPr lang="en-US" sz="1800" dirty="0" smtClean="0"/>
              <a:t> </a:t>
            </a:r>
            <a:r>
              <a:rPr lang="en-US" sz="1800" dirty="0" err="1" smtClean="0"/>
              <a:t>buf</a:t>
            </a:r>
            <a:r>
              <a:rPr lang="en-US" sz="1800" dirty="0" smtClean="0"/>
              <a:t>[BUFSIZE];</a:t>
            </a:r>
            <a:br>
              <a:rPr lang="en-US" sz="1800" dirty="0" smtClean="0"/>
            </a:br>
            <a:r>
              <a:rPr lang="en-US" sz="1800" dirty="0" smtClean="0"/>
              <a:t>…</a:t>
            </a:r>
          </a:p>
          <a:p>
            <a:pPr>
              <a:buNone/>
            </a:pPr>
            <a:r>
              <a:rPr lang="en-US" sz="1400" dirty="0" smtClean="0"/>
              <a:t>}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400" y="1447800"/>
            <a:ext cx="4038600" cy="1512333"/>
            <a:chOff x="304800" y="1764268"/>
            <a:chExt cx="4038600" cy="1512333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304800" y="2133600"/>
              <a:ext cx="4038600" cy="1143001"/>
            </a:xfrm>
            <a:prstGeom prst="rect">
              <a:avLst/>
            </a:prstGeom>
            <a:ln>
              <a:solidFill>
                <a:schemeClr val="accent1">
                  <a:shade val="95000"/>
                  <a:satMod val="105000"/>
                </a:schemeClr>
              </a:solidFill>
              <a:prstDash val="dash"/>
            </a:ln>
          </p:spPr>
          <p:txBody>
            <a:bodyPr vert="horz" lIns="91440" tIns="45720" rIns="91440" bIns="45720" rtlCol="0">
              <a:normAutofit fontScale="925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= (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struct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iocb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*)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malloc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(...);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ReadFileEx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hSocket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-&gt;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buf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</a:t>
              </a:r>
              <a:b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BUFSIZE,  (OVERLAPPED *)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&amp;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0);</a:t>
              </a:r>
              <a:endPara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52600" y="1764268"/>
              <a:ext cx="1023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Thread 1</a:t>
              </a:r>
              <a:endParaRPr lang="en-US" b="1" i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24400" y="1452027"/>
            <a:ext cx="4267200" cy="1508105"/>
            <a:chOff x="4876800" y="2450068"/>
            <a:chExt cx="4038600" cy="1508105"/>
          </a:xfrm>
        </p:grpSpPr>
        <p:sp>
          <p:nvSpPr>
            <p:cNvPr id="7" name="Rectangle 6"/>
            <p:cNvSpPr/>
            <p:nvPr/>
          </p:nvSpPr>
          <p:spPr>
            <a:xfrm>
              <a:off x="4876800" y="2819400"/>
              <a:ext cx="4038600" cy="1138773"/>
            </a:xfrm>
            <a:prstGeom prst="rect">
              <a:avLst/>
            </a:prstGeom>
            <a:ln>
              <a:solidFill>
                <a:schemeClr val="accent1">
                  <a:shade val="95000"/>
                  <a:satMod val="10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514350" lvl="0" indent="-514350">
                <a:spcBef>
                  <a:spcPct val="20000"/>
                </a:spcBef>
                <a:defRPr/>
              </a:pPr>
              <a:r>
                <a:rPr lang="en-US" sz="2000" b="1" i="1" dirty="0" err="1" smtClean="0">
                  <a:solidFill>
                    <a:srgbClr val="7030A0"/>
                  </a:solidFill>
                </a:rPr>
                <a:t>GetQueuedCompletionStatus</a:t>
              </a:r>
              <a:r>
                <a:rPr lang="en-US" sz="2000" dirty="0" smtClean="0"/>
                <a:t>(</a:t>
              </a:r>
              <a:r>
                <a:rPr lang="en-US" sz="2000" dirty="0" err="1" smtClean="0"/>
                <a:t>hPort</a:t>
              </a:r>
              <a:r>
                <a:rPr lang="en-US" sz="2000" dirty="0" smtClean="0"/>
                <a:t>, </a:t>
              </a:r>
            </a:p>
            <a:p>
              <a:pPr marL="514350" lvl="0" indent="-514350">
                <a:spcBef>
                  <a:spcPct val="20000"/>
                </a:spcBef>
                <a:defRPr/>
              </a:pPr>
              <a:r>
                <a:rPr lang="en-US" sz="2000" dirty="0" smtClean="0"/>
                <a:t>         &amp;size, ..., (OVERLAPPED *)</a:t>
              </a:r>
              <a:r>
                <a:rPr lang="en-US" sz="2000" b="1" i="1" dirty="0" smtClean="0">
                  <a:solidFill>
                    <a:srgbClr val="FF0000"/>
                  </a:solidFill>
                </a:rPr>
                <a:t>&amp;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cb</a:t>
              </a:r>
              <a:r>
                <a:rPr lang="en-US" sz="2000" dirty="0" smtClean="0"/>
                <a:t>, ...);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en-US" sz="2000" dirty="0" smtClean="0"/>
                <a:t>void * </a:t>
              </a:r>
              <a:r>
                <a:rPr lang="en-US" sz="2000" dirty="0" err="1" smtClean="0"/>
                <a:t>buf</a:t>
              </a:r>
              <a:r>
                <a:rPr lang="en-US" sz="2000" dirty="0" smtClean="0"/>
                <a:t> = 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cb</a:t>
              </a:r>
              <a:r>
                <a:rPr lang="en-US" sz="2000" b="1" i="1" dirty="0" smtClean="0">
                  <a:solidFill>
                    <a:srgbClr val="FF0000"/>
                  </a:solidFill>
                </a:rPr>
                <a:t>-&gt;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buf</a:t>
              </a:r>
              <a:r>
                <a:rPr lang="en-US" sz="2000" dirty="0" smtClean="0"/>
                <a:t>;</a:t>
              </a:r>
              <a:r>
                <a:rPr lang="en-US" sz="1100" dirty="0" smtClean="0">
                  <a:solidFill>
                    <a:srgbClr val="0070C0"/>
                  </a:solidFill>
                </a:rPr>
                <a:t>...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91522" y="2450068"/>
              <a:ext cx="1029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Thread 2</a:t>
              </a:r>
              <a:endParaRPr lang="en-US" b="1" i="1" dirty="0"/>
            </a:p>
          </p:txBody>
        </p:sp>
      </p:grpSp>
      <p:sp>
        <p:nvSpPr>
          <p:cNvPr id="12" name="Flowchart: Magnetic Disk 11"/>
          <p:cNvSpPr/>
          <p:nvPr/>
        </p:nvSpPr>
        <p:spPr>
          <a:xfrm>
            <a:off x="6096000" y="4788932"/>
            <a:ext cx="1676400" cy="1600200"/>
          </a:xfrm>
          <a:prstGeom prst="flowChartMagneticDisk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log</a:t>
            </a: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048000" y="3417332"/>
            <a:ext cx="1324402" cy="1447800"/>
            <a:chOff x="3581400" y="4038600"/>
            <a:chExt cx="1324402" cy="990600"/>
          </a:xfrm>
        </p:grpSpPr>
        <p:sp>
          <p:nvSpPr>
            <p:cNvPr id="14" name="TextBox 13"/>
            <p:cNvSpPr txBox="1"/>
            <p:nvPr/>
          </p:nvSpPr>
          <p:spPr>
            <a:xfrm>
              <a:off x="3581400" y="4659868"/>
              <a:ext cx="1324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0x104CFF00</a:t>
              </a:r>
              <a:endParaRPr lang="en-US" b="1" i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33800" y="4038600"/>
              <a:ext cx="1143000" cy="609600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895600" y="6172200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Network Message</a:t>
            </a:r>
            <a:endParaRPr lang="en-US" b="1" i="1" dirty="0"/>
          </a:p>
        </p:txBody>
      </p:sp>
      <p:cxnSp>
        <p:nvCxnSpPr>
          <p:cNvPr id="23" name="Shape 22"/>
          <p:cNvCxnSpPr/>
          <p:nvPr/>
        </p:nvCxnSpPr>
        <p:spPr>
          <a:xfrm rot="16200000" flipH="1">
            <a:off x="1981201" y="2960132"/>
            <a:ext cx="1219198" cy="106679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 flipH="1" flipV="1">
            <a:off x="3962400" y="2883932"/>
            <a:ext cx="1676400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27"/>
          <p:cNvCxnSpPr/>
          <p:nvPr/>
        </p:nvCxnSpPr>
        <p:spPr>
          <a:xfrm rot="16200000" flipH="1">
            <a:off x="2933700" y="2464832"/>
            <a:ext cx="1295400" cy="457200"/>
          </a:xfrm>
          <a:prstGeom prst="bentConnector3">
            <a:avLst>
              <a:gd name="adj1" fmla="val -1624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3048000" y="3417332"/>
            <a:ext cx="1330814" cy="1371600"/>
            <a:chOff x="3581400" y="4038600"/>
            <a:chExt cx="1330814" cy="921350"/>
          </a:xfrm>
        </p:grpSpPr>
        <p:sp>
          <p:nvSpPr>
            <p:cNvPr id="37" name="TextBox 36"/>
            <p:cNvSpPr txBox="1"/>
            <p:nvPr/>
          </p:nvSpPr>
          <p:spPr>
            <a:xfrm>
              <a:off x="3581400" y="4659868"/>
              <a:ext cx="133081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0x104C</a:t>
              </a:r>
              <a:r>
                <a:rPr lang="en-US" b="1" i="1" dirty="0" smtClean="0">
                  <a:solidFill>
                    <a:srgbClr val="C00000"/>
                  </a:solidFill>
                </a:rPr>
                <a:t>E</a:t>
              </a:r>
              <a:r>
                <a:rPr lang="en-US" b="1" i="1" dirty="0" smtClean="0"/>
                <a:t>F00</a:t>
              </a:r>
              <a:endParaRPr lang="en-US" b="1" i="1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733800" y="4038600"/>
              <a:ext cx="1143000" cy="609600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172200" y="3195935"/>
            <a:ext cx="2556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INVALID ADDRESS,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CRASH!!!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2819400" y="4255532"/>
            <a:ext cx="33528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6244E-6 L -0.00416 -0.26642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648 L 0.35833 0.2460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0.24607 L 0.1625 -0.00624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21" grpId="0"/>
      <p:bldP spid="21" grpId="1"/>
      <p:bldP spid="44" grpId="0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different memory addresses?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tool and the application are in the same address space</a:t>
            </a:r>
          </a:p>
          <a:p>
            <a:r>
              <a:rPr lang="en-US" dirty="0" smtClean="0"/>
              <a:t>The tool inherently runs differently during record and replay</a:t>
            </a:r>
          </a:p>
          <a:p>
            <a:r>
              <a:rPr lang="en-US" dirty="0" smtClean="0"/>
              <a:t>Intercepted functions are not executed during replay</a:t>
            </a:r>
          </a:p>
          <a:p>
            <a:pPr lvl="1"/>
            <a:r>
              <a:rPr lang="en-US" dirty="0" smtClean="0"/>
              <a:t>Missed memory requests inside the functions</a:t>
            </a:r>
          </a:p>
          <a:p>
            <a:pPr lvl="1"/>
            <a:r>
              <a:rPr lang="en-US" dirty="0" smtClean="0"/>
              <a:t>Modules not loaded during replay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5400" dirty="0" smtClean="0"/>
              <a:t>Isolation using space split</a:t>
            </a:r>
            <a:endParaRPr lang="en-US" sz="5400" dirty="0"/>
          </a:p>
        </p:txBody>
      </p:sp>
      <p:sp>
        <p:nvSpPr>
          <p:cNvPr id="39" name="Rectangle 38"/>
          <p:cNvSpPr/>
          <p:nvPr/>
        </p:nvSpPr>
        <p:spPr>
          <a:xfrm rot="10800000" flipV="1">
            <a:off x="3962400" y="3708976"/>
            <a:ext cx="2895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libraries</a:t>
            </a:r>
            <a:endParaRPr lang="en-US" sz="3200" dirty="0"/>
          </a:p>
        </p:txBody>
      </p:sp>
      <p:sp>
        <p:nvSpPr>
          <p:cNvPr id="42" name="Rectangle 41"/>
          <p:cNvSpPr/>
          <p:nvPr/>
        </p:nvSpPr>
        <p:spPr>
          <a:xfrm rot="10800000" flipV="1">
            <a:off x="3962400" y="3124200"/>
            <a:ext cx="2895600" cy="609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/>
              <a:t>replay interface</a:t>
            </a:r>
            <a:endParaRPr lang="en-US" sz="3200" b="1" i="1" dirty="0"/>
          </a:p>
        </p:txBody>
      </p:sp>
      <p:sp>
        <p:nvSpPr>
          <p:cNvPr id="43" name="Rectangle 42"/>
          <p:cNvSpPr/>
          <p:nvPr/>
        </p:nvSpPr>
        <p:spPr>
          <a:xfrm>
            <a:off x="3962400" y="2514600"/>
            <a:ext cx="28956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app</a:t>
            </a:r>
            <a:endParaRPr lang="en-US" sz="20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76200" y="3122612"/>
            <a:ext cx="3733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6200" y="1926249"/>
            <a:ext cx="3733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6200" y="4621787"/>
            <a:ext cx="3733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 rot="10800000" flipV="1">
            <a:off x="3962400" y="4623375"/>
            <a:ext cx="2895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OS Kernel</a:t>
            </a:r>
            <a:endParaRPr lang="en-US" sz="3200" dirty="0"/>
          </a:p>
        </p:txBody>
      </p:sp>
      <p:sp>
        <p:nvSpPr>
          <p:cNvPr id="56" name="TextBox 55"/>
          <p:cNvSpPr txBox="1"/>
          <p:nvPr/>
        </p:nvSpPr>
        <p:spPr>
          <a:xfrm>
            <a:off x="609600" y="2234625"/>
            <a:ext cx="2412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Replay Space</a:t>
            </a:r>
            <a:endParaRPr lang="en-US" sz="3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609600" y="3581400"/>
            <a:ext cx="2487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System Space</a:t>
            </a:r>
            <a:endParaRPr lang="en-US" sz="3200" b="1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>
          <a:xfrm>
            <a:off x="6553200" y="6340475"/>
            <a:ext cx="2133600" cy="365125"/>
          </a:xfrm>
        </p:spPr>
        <p:txBody>
          <a:bodyPr/>
          <a:lstStyle/>
          <a:p>
            <a:fld id="{21A55975-0E38-4834-840D-9DF5C30D0D2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13506E-6 L 5.55112E-17 -0.0888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56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&amp;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</a:t>
            </a:r>
          </a:p>
          <a:p>
            <a:pPr lvl="1"/>
            <a:r>
              <a:rPr lang="en-US" b="1" i="1" dirty="0" smtClean="0"/>
              <a:t>R</a:t>
            </a:r>
            <a:r>
              <a:rPr lang="en-US" dirty="0" smtClean="0"/>
              <a:t>ecord one run and </a:t>
            </a:r>
            <a:r>
              <a:rPr lang="en-US" b="1" i="1" dirty="0" smtClean="0"/>
              <a:t>R</a:t>
            </a:r>
            <a:r>
              <a:rPr lang="en-US" dirty="0" smtClean="0"/>
              <a:t>eplay it for debugging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Why</a:t>
            </a:r>
          </a:p>
          <a:p>
            <a:pPr lvl="1"/>
            <a:r>
              <a:rPr lang="en-US" dirty="0" smtClean="0"/>
              <a:t>Difficult to reproduce some bugs with re-executing</a:t>
            </a:r>
          </a:p>
          <a:p>
            <a:pPr lvl="2"/>
            <a:r>
              <a:rPr lang="en-US" dirty="0" smtClean="0"/>
              <a:t>E.g. with specific network message orders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Hard to apply comprehensive analysis with no interference at runtime</a:t>
            </a:r>
          </a:p>
          <a:p>
            <a:pPr lvl="2"/>
            <a:r>
              <a:rPr lang="en-US" dirty="0" smtClean="0"/>
              <a:t>E.g., predicate checking at every write on variable “state”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/>
        </p:nvSpPr>
        <p:spPr>
          <a:xfrm>
            <a:off x="6400800" y="1752600"/>
            <a:ext cx="2133600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Memory Isolation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4" name="Rectangle 33"/>
          <p:cNvSpPr/>
          <p:nvPr/>
        </p:nvSpPr>
        <p:spPr>
          <a:xfrm rot="10800000" flipV="1">
            <a:off x="1524000" y="3708976"/>
            <a:ext cx="4114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     libraries</a:t>
            </a:r>
            <a:endParaRPr lang="en-US" sz="3200" dirty="0"/>
          </a:p>
        </p:txBody>
      </p:sp>
      <p:sp>
        <p:nvSpPr>
          <p:cNvPr id="35" name="Rectangle 34"/>
          <p:cNvSpPr/>
          <p:nvPr/>
        </p:nvSpPr>
        <p:spPr>
          <a:xfrm rot="10800000" flipV="1">
            <a:off x="1524000" y="3124200"/>
            <a:ext cx="4114800" cy="609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i="1" dirty="0" smtClean="0"/>
              <a:t>replay interface</a:t>
            </a:r>
            <a:endParaRPr lang="en-US" sz="3200" b="1" i="1" dirty="0"/>
          </a:p>
        </p:txBody>
      </p:sp>
      <p:sp>
        <p:nvSpPr>
          <p:cNvPr id="36" name="Rectangle 35"/>
          <p:cNvSpPr/>
          <p:nvPr/>
        </p:nvSpPr>
        <p:spPr>
          <a:xfrm>
            <a:off x="1524000" y="1905000"/>
            <a:ext cx="4114800" cy="1219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/>
              <a:t>    app</a:t>
            </a:r>
            <a:endParaRPr lang="en-US" sz="2000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-2362200" y="3122612"/>
            <a:ext cx="3733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-2362200" y="1926249"/>
            <a:ext cx="3733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-2362200" y="4621787"/>
            <a:ext cx="373380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-76200" y="2234625"/>
            <a:ext cx="1580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Replay Space</a:t>
            </a:r>
            <a:endParaRPr lang="en-US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-76200" y="3581400"/>
            <a:ext cx="1627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System Space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477000" y="1828800"/>
            <a:ext cx="1981200" cy="1295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/>
              <a:t>Deterministic Memory Pool</a:t>
            </a:r>
            <a:endParaRPr lang="en-US" sz="2400" b="1" i="1" dirty="0"/>
          </a:p>
        </p:txBody>
      </p:sp>
      <p:sp>
        <p:nvSpPr>
          <p:cNvPr id="47" name="Rectangle 46"/>
          <p:cNvSpPr/>
          <p:nvPr/>
        </p:nvSpPr>
        <p:spPr>
          <a:xfrm>
            <a:off x="6477000" y="3124200"/>
            <a:ext cx="1981200" cy="13716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/>
              <a:t>Native</a:t>
            </a:r>
            <a:br>
              <a:rPr lang="en-US" sz="2400" b="1" i="1" dirty="0" smtClean="0"/>
            </a:br>
            <a:r>
              <a:rPr lang="en-US" sz="2400" b="1" i="1" dirty="0" smtClean="0"/>
              <a:t>Memory Pool</a:t>
            </a:r>
            <a:endParaRPr lang="en-US" sz="2400" b="1" i="1" dirty="0"/>
          </a:p>
        </p:txBody>
      </p:sp>
      <p:sp>
        <p:nvSpPr>
          <p:cNvPr id="48" name="Rectangle 47"/>
          <p:cNvSpPr/>
          <p:nvPr/>
        </p:nvSpPr>
        <p:spPr>
          <a:xfrm>
            <a:off x="4495800" y="2057400"/>
            <a:ext cx="914400" cy="381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malloc</a:t>
            </a:r>
            <a:endParaRPr lang="en-US" sz="3200" b="1" i="1" dirty="0" smtClean="0"/>
          </a:p>
        </p:txBody>
      </p:sp>
      <p:sp>
        <p:nvSpPr>
          <p:cNvPr id="49" name="Rectangle 48"/>
          <p:cNvSpPr/>
          <p:nvPr/>
        </p:nvSpPr>
        <p:spPr>
          <a:xfrm>
            <a:off x="4572000" y="2667000"/>
            <a:ext cx="914400" cy="381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malloc</a:t>
            </a:r>
            <a:endParaRPr lang="en-US" sz="2000" b="1" i="1" dirty="0" smtClean="0"/>
          </a:p>
        </p:txBody>
      </p:sp>
      <p:sp>
        <p:nvSpPr>
          <p:cNvPr id="50" name="Rectangle 49"/>
          <p:cNvSpPr/>
          <p:nvPr/>
        </p:nvSpPr>
        <p:spPr>
          <a:xfrm>
            <a:off x="4572000" y="3276600"/>
            <a:ext cx="914400" cy="381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malloc</a:t>
            </a:r>
            <a:endParaRPr lang="en-US" sz="2000" b="1" i="1" dirty="0" smtClean="0"/>
          </a:p>
        </p:txBody>
      </p:sp>
      <p:sp>
        <p:nvSpPr>
          <p:cNvPr id="51" name="Rectangle 50"/>
          <p:cNvSpPr/>
          <p:nvPr/>
        </p:nvSpPr>
        <p:spPr>
          <a:xfrm>
            <a:off x="4572000" y="4038600"/>
            <a:ext cx="914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malloc</a:t>
            </a:r>
            <a:endParaRPr lang="en-US" sz="3200" b="1" i="1" dirty="0" smtClean="0"/>
          </a:p>
        </p:txBody>
      </p:sp>
      <p:sp>
        <p:nvSpPr>
          <p:cNvPr id="52" name="Rectangle 51"/>
          <p:cNvSpPr/>
          <p:nvPr/>
        </p:nvSpPr>
        <p:spPr>
          <a:xfrm rot="10800000" flipV="1">
            <a:off x="1524000" y="4623375"/>
            <a:ext cx="411479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OS Kernel</a:t>
            </a:r>
            <a:endParaRPr lang="en-US" sz="3200" dirty="0"/>
          </a:p>
        </p:txBody>
      </p:sp>
      <p:sp>
        <p:nvSpPr>
          <p:cNvPr id="53" name="TextBox 52"/>
          <p:cNvSpPr txBox="1"/>
          <p:nvPr/>
        </p:nvSpPr>
        <p:spPr>
          <a:xfrm>
            <a:off x="5943600" y="4800600"/>
            <a:ext cx="2924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User Memory Address Space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56059E-6 L 0.225 0.0055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22109E-6 L 0.21667 -0.01665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11841E-6 L 0.21667 0.01665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2535E-6 L 0.21667 -0.0277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Handle data transfer across interface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00800" y="2234624"/>
            <a:ext cx="2133600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10800000" flipV="1">
            <a:off x="1524000" y="4191000"/>
            <a:ext cx="4114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     libraries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 rot="10800000" flipV="1">
            <a:off x="1524000" y="3606224"/>
            <a:ext cx="4114800" cy="609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i="1" dirty="0" smtClean="0"/>
              <a:t>replay interface</a:t>
            </a:r>
            <a:endParaRPr lang="en-US" sz="3200" b="1" i="1" dirty="0"/>
          </a:p>
        </p:txBody>
      </p:sp>
      <p:sp>
        <p:nvSpPr>
          <p:cNvPr id="8" name="Rectangle 7"/>
          <p:cNvSpPr/>
          <p:nvPr/>
        </p:nvSpPr>
        <p:spPr>
          <a:xfrm>
            <a:off x="1524000" y="2387024"/>
            <a:ext cx="4114800" cy="1219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/>
              <a:t>    app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-76200" y="2716649"/>
            <a:ext cx="1580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Replay Space</a:t>
            </a:r>
            <a:endParaRPr lang="en-US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6200" y="4063424"/>
            <a:ext cx="1627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System Space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77000" y="2310824"/>
            <a:ext cx="1981200" cy="1295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/>
              <a:t>Deterministic Memory Pool</a:t>
            </a:r>
            <a:endParaRPr lang="en-US" sz="2400" b="1" i="1" dirty="0"/>
          </a:p>
        </p:txBody>
      </p:sp>
      <p:sp>
        <p:nvSpPr>
          <p:cNvPr id="12" name="Rectangle 11"/>
          <p:cNvSpPr/>
          <p:nvPr/>
        </p:nvSpPr>
        <p:spPr>
          <a:xfrm>
            <a:off x="6477000" y="3606224"/>
            <a:ext cx="1981200" cy="13716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/>
              <a:t>Native</a:t>
            </a:r>
            <a:br>
              <a:rPr lang="en-US" sz="2400" b="1" i="1" dirty="0" smtClean="0"/>
            </a:br>
            <a:r>
              <a:rPr lang="en-US" sz="2400" b="1" i="1" dirty="0" smtClean="0"/>
              <a:t>Memory Pool</a:t>
            </a:r>
            <a:endParaRPr lang="en-US" sz="2400" b="1" i="1" dirty="0"/>
          </a:p>
        </p:txBody>
      </p:sp>
      <p:sp>
        <p:nvSpPr>
          <p:cNvPr id="16" name="Rectangle 15"/>
          <p:cNvSpPr/>
          <p:nvPr/>
        </p:nvSpPr>
        <p:spPr>
          <a:xfrm>
            <a:off x="4572000" y="4520624"/>
            <a:ext cx="914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malloc</a:t>
            </a:r>
            <a:endParaRPr lang="en-US" sz="3200" b="1" i="1" dirty="0" smtClean="0"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1524000" y="5105399"/>
            <a:ext cx="411479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OS Kernel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5943600" y="5282624"/>
            <a:ext cx="2924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User Memory Address Space</a:t>
            </a:r>
            <a:endParaRPr lang="en-US" b="1" i="1" dirty="0"/>
          </a:p>
        </p:txBody>
      </p:sp>
      <p:sp>
        <p:nvSpPr>
          <p:cNvPr id="20" name="Rectangle 19"/>
          <p:cNvSpPr/>
          <p:nvPr/>
        </p:nvSpPr>
        <p:spPr>
          <a:xfrm>
            <a:off x="7467600" y="4292024"/>
            <a:ext cx="7620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/>
              <a:t>block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4000" y="12954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[</a:t>
            </a:r>
            <a:r>
              <a:rPr lang="en-US" sz="2800" b="1" dirty="0" err="1" smtClean="0">
                <a:solidFill>
                  <a:schemeClr val="bg1"/>
                </a:solidFill>
              </a:rPr>
              <a:t>xpointer</a:t>
            </a:r>
            <a:r>
              <a:rPr lang="en-US" sz="2800" b="1" dirty="0" smtClean="0">
                <a:solidFill>
                  <a:schemeClr val="bg1"/>
                </a:solidFill>
              </a:rPr>
              <a:t>]</a:t>
            </a:r>
            <a:r>
              <a:rPr lang="en-US" sz="2800" b="1" i="1" dirty="0" smtClean="0"/>
              <a:t> char* </a:t>
            </a:r>
            <a:r>
              <a:rPr lang="en-US" sz="2800" b="1" i="1" dirty="0" err="1" smtClean="0"/>
              <a:t>getcwd</a:t>
            </a:r>
            <a:r>
              <a:rPr lang="en-US" sz="2800" b="1" i="1" dirty="0" smtClean="0"/>
              <a:t> (NULL, 0);</a:t>
            </a:r>
            <a:endParaRPr lang="en-US" sz="2800" b="1" i="1" dirty="0"/>
          </a:p>
        </p:txBody>
      </p:sp>
      <p:sp>
        <p:nvSpPr>
          <p:cNvPr id="23" name="Rectangle 22"/>
          <p:cNvSpPr/>
          <p:nvPr/>
        </p:nvSpPr>
        <p:spPr>
          <a:xfrm>
            <a:off x="6629400" y="3276600"/>
            <a:ext cx="762000" cy="3048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/>
              <a:t>block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810000"/>
            <a:ext cx="7620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/>
              <a:t>block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2535E-6 L 0.21667 -0.0277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17835E-6 L -0.29166 -0.06662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166 -0.06662 L -0.29166 -0.1776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6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166 -0.17766 L -0.29166 -0.07032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166 -0.06662 L -0.1 -0.14435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-3.01874E-6 L -0.2 -0.0222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  <p:bldP spid="16" grpId="2" animBg="1"/>
      <p:bldP spid="20" grpId="0" animBg="1"/>
      <p:bldP spid="20" grpId="1" animBg="1"/>
      <p:bldP spid="20" grpId="2" animBg="1"/>
      <p:bldP spid="20" grpId="3" animBg="1"/>
      <p:bldP spid="20" grpId="4" animBg="1"/>
      <p:bldP spid="20" grpId="5" animBg="1"/>
      <p:bldP spid="22" grpId="0"/>
      <p:bldP spid="22" grpId="1"/>
      <p:bldP spid="23" grpId="0" animBg="1"/>
      <p:bldP spid="23" grpId="1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4"/>
          <p:cNvGrpSpPr/>
          <p:nvPr/>
        </p:nvGrpSpPr>
        <p:grpSpPr>
          <a:xfrm>
            <a:off x="6248400" y="5334000"/>
            <a:ext cx="1295400" cy="978932"/>
            <a:chOff x="2569026" y="4038600"/>
            <a:chExt cx="2313214" cy="978932"/>
          </a:xfrm>
        </p:grpSpPr>
        <p:sp>
          <p:nvSpPr>
            <p:cNvPr id="20" name="Rectangle 19"/>
            <p:cNvSpPr/>
            <p:nvPr/>
          </p:nvSpPr>
          <p:spPr>
            <a:xfrm>
              <a:off x="2841169" y="4038600"/>
              <a:ext cx="2041071" cy="609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69026" y="4648200"/>
              <a:ext cx="13244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0x104CFF00</a:t>
              </a:r>
              <a:endParaRPr lang="en-US" b="1" i="1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Memory footprints are deterministic now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4560332"/>
            <a:ext cx="2590800" cy="1828800"/>
          </a:xfrm>
          <a:ln>
            <a:solidFill>
              <a:schemeClr val="accent1">
                <a:shade val="95000"/>
                <a:satMod val="105000"/>
              </a:schemeClr>
            </a:solidFill>
            <a:prstDash val="dash"/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800" b="1" dirty="0" err="1" smtClean="0">
                <a:solidFill>
                  <a:srgbClr val="0070C0"/>
                </a:solidFill>
              </a:rPr>
              <a:t>struct</a:t>
            </a:r>
            <a:r>
              <a:rPr lang="en-US" sz="1800" dirty="0" smtClean="0"/>
              <a:t> </a:t>
            </a:r>
            <a:r>
              <a:rPr lang="en-US" sz="1800" dirty="0" err="1" smtClean="0"/>
              <a:t>iocb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{</a:t>
            </a:r>
          </a:p>
          <a:p>
            <a:pPr>
              <a:buNone/>
            </a:pPr>
            <a:r>
              <a:rPr lang="en-US" sz="1800" dirty="0" smtClean="0"/>
              <a:t>	OVERLAPPED </a:t>
            </a:r>
            <a:r>
              <a:rPr lang="en-US" sz="1800" dirty="0" err="1" smtClean="0"/>
              <a:t>olp</a:t>
            </a:r>
            <a:r>
              <a:rPr lang="en-US" sz="1800" dirty="0" smtClean="0"/>
              <a:t>;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1800" b="1" dirty="0" smtClean="0">
                <a:solidFill>
                  <a:srgbClr val="0070C0"/>
                </a:solidFill>
              </a:rPr>
              <a:t>char</a:t>
            </a:r>
            <a:r>
              <a:rPr lang="en-US" sz="1800" dirty="0" smtClean="0"/>
              <a:t> </a:t>
            </a:r>
            <a:r>
              <a:rPr lang="en-US" sz="1800" dirty="0" err="1" smtClean="0"/>
              <a:t>buf</a:t>
            </a:r>
            <a:r>
              <a:rPr lang="en-US" sz="1800" dirty="0" smtClean="0"/>
              <a:t>[BUFSIZE];</a:t>
            </a:r>
            <a:br>
              <a:rPr lang="en-US" sz="1800" dirty="0" smtClean="0"/>
            </a:br>
            <a:r>
              <a:rPr lang="en-US" sz="1800" dirty="0" smtClean="0"/>
              <a:t>…</a:t>
            </a:r>
          </a:p>
          <a:p>
            <a:pPr>
              <a:buNone/>
            </a:pPr>
            <a:r>
              <a:rPr lang="en-US" sz="1400" dirty="0" smtClean="0"/>
              <a:t>}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400" y="1447800"/>
            <a:ext cx="4038600" cy="1512333"/>
            <a:chOff x="304800" y="1764268"/>
            <a:chExt cx="4038600" cy="1512333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304800" y="2133600"/>
              <a:ext cx="4038600" cy="1143001"/>
            </a:xfrm>
            <a:prstGeom prst="rect">
              <a:avLst/>
            </a:prstGeom>
            <a:ln>
              <a:solidFill>
                <a:schemeClr val="accent1">
                  <a:shade val="95000"/>
                  <a:satMod val="105000"/>
                </a:schemeClr>
              </a:solidFill>
              <a:prstDash val="dash"/>
            </a:ln>
          </p:spPr>
          <p:txBody>
            <a:bodyPr vert="horz" lIns="91440" tIns="45720" rIns="91440" bIns="45720" rtlCol="0">
              <a:normAutofit fontScale="925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= (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struct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iocb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*)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malloc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(...);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ReadFileEx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hSocket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-&gt;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buf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</a:t>
              </a:r>
              <a:b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BUFSIZE,  (OVERLAPPED *)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&amp;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0);</a:t>
              </a:r>
              <a:endPara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52600" y="1764268"/>
              <a:ext cx="1023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Thread 1</a:t>
              </a:r>
              <a:endParaRPr lang="en-US" b="1" i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24400" y="1452027"/>
            <a:ext cx="4267200" cy="1508105"/>
            <a:chOff x="4876800" y="2450068"/>
            <a:chExt cx="4038600" cy="1508105"/>
          </a:xfrm>
        </p:grpSpPr>
        <p:sp>
          <p:nvSpPr>
            <p:cNvPr id="7" name="Rectangle 6"/>
            <p:cNvSpPr/>
            <p:nvPr/>
          </p:nvSpPr>
          <p:spPr>
            <a:xfrm>
              <a:off x="4876800" y="2819400"/>
              <a:ext cx="4038600" cy="1138773"/>
            </a:xfrm>
            <a:prstGeom prst="rect">
              <a:avLst/>
            </a:prstGeom>
            <a:ln>
              <a:solidFill>
                <a:schemeClr val="accent1">
                  <a:shade val="95000"/>
                  <a:satMod val="10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514350" lvl="0" indent="-514350">
                <a:spcBef>
                  <a:spcPct val="20000"/>
                </a:spcBef>
                <a:defRPr/>
              </a:pPr>
              <a:r>
                <a:rPr lang="en-US" sz="2000" b="1" i="1" dirty="0" err="1" smtClean="0">
                  <a:solidFill>
                    <a:srgbClr val="7030A0"/>
                  </a:solidFill>
                </a:rPr>
                <a:t>GetQueuedCompletionStatus</a:t>
              </a:r>
              <a:r>
                <a:rPr lang="en-US" sz="2000" dirty="0" smtClean="0"/>
                <a:t>(</a:t>
              </a:r>
              <a:r>
                <a:rPr lang="en-US" sz="2000" dirty="0" err="1" smtClean="0"/>
                <a:t>hPort</a:t>
              </a:r>
              <a:r>
                <a:rPr lang="en-US" sz="2000" dirty="0" smtClean="0"/>
                <a:t>, </a:t>
              </a:r>
            </a:p>
            <a:p>
              <a:pPr marL="514350" lvl="0" indent="-514350">
                <a:spcBef>
                  <a:spcPct val="20000"/>
                </a:spcBef>
                <a:defRPr/>
              </a:pPr>
              <a:r>
                <a:rPr lang="en-US" sz="2000" dirty="0" smtClean="0"/>
                <a:t>         &amp;size, ..., (OVERLAPPED *)</a:t>
              </a:r>
              <a:r>
                <a:rPr lang="en-US" sz="2000" b="1" i="1" dirty="0" smtClean="0">
                  <a:solidFill>
                    <a:srgbClr val="FF0000"/>
                  </a:solidFill>
                </a:rPr>
                <a:t>&amp;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cb</a:t>
              </a:r>
              <a:r>
                <a:rPr lang="en-US" sz="2000" dirty="0" smtClean="0"/>
                <a:t>, ...);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en-US" sz="2000" dirty="0" smtClean="0"/>
                <a:t>void * </a:t>
              </a:r>
              <a:r>
                <a:rPr lang="en-US" sz="2000" dirty="0" err="1" smtClean="0"/>
                <a:t>buf</a:t>
              </a:r>
              <a:r>
                <a:rPr lang="en-US" sz="2000" dirty="0" smtClean="0"/>
                <a:t> = 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cb</a:t>
              </a:r>
              <a:r>
                <a:rPr lang="en-US" sz="2000" b="1" i="1" dirty="0" smtClean="0">
                  <a:solidFill>
                    <a:srgbClr val="FF0000"/>
                  </a:solidFill>
                </a:rPr>
                <a:t>-&gt;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buf</a:t>
              </a:r>
              <a:r>
                <a:rPr lang="en-US" sz="2000" dirty="0" smtClean="0"/>
                <a:t>;</a:t>
              </a:r>
              <a:r>
                <a:rPr lang="en-US" sz="1100" dirty="0" smtClean="0">
                  <a:solidFill>
                    <a:srgbClr val="0070C0"/>
                  </a:solidFill>
                </a:rPr>
                <a:t>...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91522" y="2450068"/>
              <a:ext cx="1029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Thread 2</a:t>
              </a:r>
              <a:endParaRPr lang="en-US" b="1" i="1" dirty="0"/>
            </a:p>
          </p:txBody>
        </p:sp>
      </p:grpSp>
      <p:sp>
        <p:nvSpPr>
          <p:cNvPr id="12" name="Flowchart: Magnetic Disk 11"/>
          <p:cNvSpPr/>
          <p:nvPr/>
        </p:nvSpPr>
        <p:spPr>
          <a:xfrm>
            <a:off x="6096000" y="4788932"/>
            <a:ext cx="1676400" cy="1600200"/>
          </a:xfrm>
          <a:prstGeom prst="flowChartMagneticDisk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log</a:t>
            </a: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grpSp>
        <p:nvGrpSpPr>
          <p:cNvPr id="13" name="Group 18"/>
          <p:cNvGrpSpPr/>
          <p:nvPr/>
        </p:nvGrpSpPr>
        <p:grpSpPr>
          <a:xfrm>
            <a:off x="3075296" y="3417332"/>
            <a:ext cx="1324402" cy="1447800"/>
            <a:chOff x="3581400" y="4038600"/>
            <a:chExt cx="1324402" cy="990600"/>
          </a:xfrm>
        </p:grpSpPr>
        <p:sp>
          <p:nvSpPr>
            <p:cNvPr id="14" name="TextBox 13"/>
            <p:cNvSpPr txBox="1"/>
            <p:nvPr/>
          </p:nvSpPr>
          <p:spPr>
            <a:xfrm>
              <a:off x="3581400" y="4659868"/>
              <a:ext cx="1324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0x104CFF00</a:t>
              </a:r>
              <a:endParaRPr lang="en-US" b="1" i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33800" y="4038600"/>
              <a:ext cx="1143000" cy="609600"/>
            </a:xfrm>
            <a:prstGeom prst="rect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8" name="Shape 27"/>
          <p:cNvCxnSpPr/>
          <p:nvPr/>
        </p:nvCxnSpPr>
        <p:spPr>
          <a:xfrm rot="16200000" flipH="1">
            <a:off x="2933700" y="2464832"/>
            <a:ext cx="1295400" cy="457200"/>
          </a:xfrm>
          <a:prstGeom prst="bentConnector3">
            <a:avLst>
              <a:gd name="adj1" fmla="val -1624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2743200" y="4255532"/>
            <a:ext cx="1905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37835E-6 L -0.34584 -0.23774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-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Deterministic execution order in multi-threaded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What?</a:t>
            </a:r>
          </a:p>
          <a:p>
            <a:pPr lvl="1"/>
            <a:r>
              <a:rPr lang="en-US" dirty="0" smtClean="0"/>
              <a:t>If function A is executed after function B during recording(</a:t>
            </a:r>
            <a:r>
              <a:rPr lang="en-US" i="1" dirty="0" smtClean="0"/>
              <a:t>happens-before relation</a:t>
            </a:r>
            <a:r>
              <a:rPr lang="en-US" dirty="0" smtClean="0"/>
              <a:t>) , the same order must be enforced during replay.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May lead to replay failure if it has a different order during replay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4"/>
          <p:cNvGrpSpPr/>
          <p:nvPr/>
        </p:nvGrpSpPr>
        <p:grpSpPr>
          <a:xfrm>
            <a:off x="6248400" y="5334000"/>
            <a:ext cx="1295400" cy="978932"/>
            <a:chOff x="2569026" y="4038600"/>
            <a:chExt cx="2313214" cy="978932"/>
          </a:xfrm>
        </p:grpSpPr>
        <p:sp>
          <p:nvSpPr>
            <p:cNvPr id="20" name="Rectangle 19"/>
            <p:cNvSpPr/>
            <p:nvPr/>
          </p:nvSpPr>
          <p:spPr>
            <a:xfrm>
              <a:off x="2841169" y="4038600"/>
              <a:ext cx="2041071" cy="609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69026" y="4648200"/>
              <a:ext cx="13244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0x104CFF00</a:t>
              </a:r>
              <a:endParaRPr lang="en-US" b="1" i="1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An Example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4560332"/>
            <a:ext cx="2590800" cy="1828800"/>
          </a:xfrm>
          <a:ln>
            <a:solidFill>
              <a:schemeClr val="accent1">
                <a:shade val="95000"/>
                <a:satMod val="105000"/>
              </a:schemeClr>
            </a:solidFill>
            <a:prstDash val="dash"/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800" b="1" dirty="0" err="1" smtClean="0">
                <a:solidFill>
                  <a:srgbClr val="0070C0"/>
                </a:solidFill>
              </a:rPr>
              <a:t>struct</a:t>
            </a:r>
            <a:r>
              <a:rPr lang="en-US" sz="1800" dirty="0" smtClean="0"/>
              <a:t> </a:t>
            </a:r>
            <a:r>
              <a:rPr lang="en-US" sz="1800" dirty="0" err="1" smtClean="0"/>
              <a:t>iocb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{</a:t>
            </a:r>
          </a:p>
          <a:p>
            <a:pPr>
              <a:buNone/>
            </a:pPr>
            <a:r>
              <a:rPr lang="en-US" sz="1800" dirty="0" smtClean="0"/>
              <a:t>	OVERLAPPED </a:t>
            </a:r>
            <a:r>
              <a:rPr lang="en-US" sz="1800" dirty="0" err="1" smtClean="0"/>
              <a:t>olp</a:t>
            </a:r>
            <a:r>
              <a:rPr lang="en-US" sz="1800" dirty="0" smtClean="0"/>
              <a:t>;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1800" b="1" dirty="0" smtClean="0">
                <a:solidFill>
                  <a:srgbClr val="0070C0"/>
                </a:solidFill>
              </a:rPr>
              <a:t>char</a:t>
            </a:r>
            <a:r>
              <a:rPr lang="en-US" sz="1800" dirty="0" smtClean="0"/>
              <a:t> </a:t>
            </a:r>
            <a:r>
              <a:rPr lang="en-US" sz="1800" dirty="0" err="1" smtClean="0"/>
              <a:t>buf</a:t>
            </a:r>
            <a:r>
              <a:rPr lang="en-US" sz="1800" dirty="0" smtClean="0"/>
              <a:t>[BUFSIZE];</a:t>
            </a:r>
            <a:br>
              <a:rPr lang="en-US" sz="1800" dirty="0" smtClean="0"/>
            </a:br>
            <a:r>
              <a:rPr lang="en-US" sz="1800" dirty="0" smtClean="0"/>
              <a:t>…</a:t>
            </a:r>
          </a:p>
          <a:p>
            <a:pPr>
              <a:buNone/>
            </a:pPr>
            <a:r>
              <a:rPr lang="en-US" sz="1400" dirty="0" smtClean="0"/>
              <a:t>}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400" y="1447800"/>
            <a:ext cx="4038600" cy="1512333"/>
            <a:chOff x="304800" y="1764268"/>
            <a:chExt cx="4038600" cy="1512333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304800" y="2133600"/>
              <a:ext cx="4038600" cy="1143001"/>
            </a:xfrm>
            <a:prstGeom prst="rect">
              <a:avLst/>
            </a:prstGeom>
            <a:ln>
              <a:solidFill>
                <a:schemeClr val="accent1">
                  <a:shade val="95000"/>
                  <a:satMod val="105000"/>
                </a:schemeClr>
              </a:solidFill>
              <a:prstDash val="dash"/>
            </a:ln>
          </p:spPr>
          <p:txBody>
            <a:bodyPr vert="horz" lIns="91440" tIns="45720" rIns="91440" bIns="45720" rtlCol="0">
              <a:normAutofit fontScale="925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= (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struct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iocb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*)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malloc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(...);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ReadFileEx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hSocket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-&gt;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buf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</a:t>
              </a:r>
              <a:b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</a:b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BUFSIZE,  (OVERLAPPED *)</a:t>
              </a:r>
              <a:r>
                <a: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&amp;</a:t>
              </a:r>
              <a:r>
                <a:rPr kumimoji="0" lang="en-US" sz="20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cb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, 0);</a:t>
              </a:r>
              <a:endPara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52600" y="1764268"/>
              <a:ext cx="1023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Thread 1</a:t>
              </a:r>
              <a:endParaRPr lang="en-US" b="1" i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24400" y="1452027"/>
            <a:ext cx="4267200" cy="1508105"/>
            <a:chOff x="4876800" y="2450068"/>
            <a:chExt cx="4038600" cy="1508105"/>
          </a:xfrm>
        </p:grpSpPr>
        <p:sp>
          <p:nvSpPr>
            <p:cNvPr id="7" name="Rectangle 6"/>
            <p:cNvSpPr/>
            <p:nvPr/>
          </p:nvSpPr>
          <p:spPr>
            <a:xfrm>
              <a:off x="4876800" y="2819400"/>
              <a:ext cx="4038600" cy="1138773"/>
            </a:xfrm>
            <a:prstGeom prst="rect">
              <a:avLst/>
            </a:prstGeom>
            <a:ln>
              <a:solidFill>
                <a:schemeClr val="accent1">
                  <a:shade val="95000"/>
                  <a:satMod val="105000"/>
                </a:schemeClr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514350" lvl="0" indent="-514350">
                <a:spcBef>
                  <a:spcPct val="20000"/>
                </a:spcBef>
                <a:defRPr/>
              </a:pPr>
              <a:r>
                <a:rPr lang="en-US" sz="2000" b="1" i="1" dirty="0" err="1" smtClean="0">
                  <a:solidFill>
                    <a:srgbClr val="7030A0"/>
                  </a:solidFill>
                </a:rPr>
                <a:t>GetQueuedCompletionStatus</a:t>
              </a:r>
              <a:r>
                <a:rPr lang="en-US" sz="2000" dirty="0" smtClean="0"/>
                <a:t>(</a:t>
              </a:r>
              <a:r>
                <a:rPr lang="en-US" sz="2000" dirty="0" err="1" smtClean="0"/>
                <a:t>hPort</a:t>
              </a:r>
              <a:r>
                <a:rPr lang="en-US" sz="2000" dirty="0" smtClean="0"/>
                <a:t>, </a:t>
              </a:r>
            </a:p>
            <a:p>
              <a:pPr marL="514350" lvl="0" indent="-514350">
                <a:spcBef>
                  <a:spcPct val="20000"/>
                </a:spcBef>
                <a:defRPr/>
              </a:pPr>
              <a:r>
                <a:rPr lang="en-US" sz="2000" dirty="0" smtClean="0"/>
                <a:t>         &amp;size, ..., (OVERLAPPED *)</a:t>
              </a:r>
              <a:r>
                <a:rPr lang="en-US" sz="2000" b="1" i="1" dirty="0" smtClean="0">
                  <a:solidFill>
                    <a:srgbClr val="FF0000"/>
                  </a:solidFill>
                </a:rPr>
                <a:t>&amp;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cb</a:t>
              </a:r>
              <a:r>
                <a:rPr lang="en-US" sz="2000" dirty="0" smtClean="0"/>
                <a:t>, ...);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en-US" sz="2000" dirty="0" smtClean="0"/>
                <a:t>void * </a:t>
              </a:r>
              <a:r>
                <a:rPr lang="en-US" sz="2000" dirty="0" err="1" smtClean="0"/>
                <a:t>buf</a:t>
              </a:r>
              <a:r>
                <a:rPr lang="en-US" sz="2000" dirty="0" smtClean="0"/>
                <a:t> = 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cb</a:t>
              </a:r>
              <a:r>
                <a:rPr lang="en-US" sz="2000" b="1" i="1" dirty="0" smtClean="0">
                  <a:solidFill>
                    <a:srgbClr val="FF0000"/>
                  </a:solidFill>
                </a:rPr>
                <a:t>-&gt;</a:t>
              </a:r>
              <a:r>
                <a:rPr lang="en-US" sz="2000" b="1" i="1" dirty="0" err="1" smtClean="0">
                  <a:solidFill>
                    <a:srgbClr val="FF0000"/>
                  </a:solidFill>
                </a:rPr>
                <a:t>buf</a:t>
              </a:r>
              <a:r>
                <a:rPr lang="en-US" sz="2000" dirty="0" smtClean="0"/>
                <a:t>;</a:t>
              </a:r>
              <a:r>
                <a:rPr lang="en-US" sz="1100" dirty="0" smtClean="0">
                  <a:solidFill>
                    <a:srgbClr val="0070C0"/>
                  </a:solidFill>
                </a:rPr>
                <a:t>...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91522" y="2450068"/>
              <a:ext cx="1029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/>
                <a:t>Thread 2</a:t>
              </a:r>
              <a:endParaRPr lang="en-US" b="1" i="1" dirty="0"/>
            </a:p>
          </p:txBody>
        </p:sp>
      </p:grpSp>
      <p:sp>
        <p:nvSpPr>
          <p:cNvPr id="12" name="Flowchart: Magnetic Disk 11"/>
          <p:cNvSpPr/>
          <p:nvPr/>
        </p:nvSpPr>
        <p:spPr>
          <a:xfrm>
            <a:off x="6096000" y="4788932"/>
            <a:ext cx="1676400" cy="1600200"/>
          </a:xfrm>
          <a:prstGeom prst="flowChartMagneticDisk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log</a:t>
            </a: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3886200" y="3429000"/>
            <a:ext cx="4038600" cy="1230868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INVALID ADDRESS,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CRASH!!!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rot="21429177">
            <a:off x="3440778" y="1886389"/>
            <a:ext cx="1219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37835E-6 L -0.34584 -0.2377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-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Happens-before relations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153400" cy="4953000"/>
          </a:xfrm>
        </p:spPr>
        <p:txBody>
          <a:bodyPr>
            <a:noAutofit/>
          </a:bodyPr>
          <a:lstStyle/>
          <a:p>
            <a:r>
              <a:rPr lang="en-US" dirty="0" smtClean="0"/>
              <a:t>Intra-thread</a:t>
            </a:r>
          </a:p>
          <a:p>
            <a:pPr lvl="1"/>
            <a:r>
              <a:rPr lang="en-US" dirty="0" smtClean="0"/>
              <a:t>always the same during recording and replay</a:t>
            </a:r>
          </a:p>
          <a:p>
            <a:endParaRPr lang="en-US" dirty="0" smtClean="0"/>
          </a:p>
          <a:p>
            <a:r>
              <a:rPr lang="en-US" dirty="0" smtClean="0"/>
              <a:t>Inter-thread (Challenges)</a:t>
            </a:r>
          </a:p>
          <a:p>
            <a:pPr lvl="1"/>
            <a:r>
              <a:rPr lang="en-US" dirty="0" smtClean="0"/>
              <a:t>Callbacks</a:t>
            </a:r>
          </a:p>
          <a:p>
            <a:pPr lvl="1"/>
            <a:r>
              <a:rPr lang="en-US" dirty="0" smtClean="0"/>
              <a:t>Thread synchronization</a:t>
            </a:r>
          </a:p>
          <a:p>
            <a:pPr lvl="1"/>
            <a:r>
              <a:rPr lang="en-US" dirty="0" smtClean="0"/>
              <a:t>Resource manipulation</a:t>
            </a:r>
          </a:p>
          <a:p>
            <a:pPr lvl="1"/>
            <a:r>
              <a:rPr lang="en-US" dirty="0" smtClean="0"/>
              <a:t>Asynchronous I/O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>
          <a:xfrm>
            <a:off x="6553200" y="6432550"/>
            <a:ext cx="2133600" cy="365125"/>
          </a:xfrm>
        </p:spPr>
        <p:txBody>
          <a:bodyPr/>
          <a:lstStyle/>
          <a:p>
            <a:fld id="{21A55975-0E38-4834-840D-9DF5C30D0D2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Capture and Maintain happens-before relation</a:t>
            </a:r>
            <a:endParaRPr lang="en-US" sz="3200" dirty="0"/>
          </a:p>
        </p:txBody>
      </p:sp>
      <p:grpSp>
        <p:nvGrpSpPr>
          <p:cNvPr id="4" name="Group 26"/>
          <p:cNvGrpSpPr/>
          <p:nvPr/>
        </p:nvGrpSpPr>
        <p:grpSpPr>
          <a:xfrm>
            <a:off x="76200" y="1828800"/>
            <a:ext cx="4572000" cy="3582194"/>
            <a:chOff x="76200" y="2389743"/>
            <a:chExt cx="4572000" cy="4164380"/>
          </a:xfrm>
        </p:grpSpPr>
        <p:cxnSp>
          <p:nvCxnSpPr>
            <p:cNvPr id="5" name="Straight Connector 4"/>
            <p:cNvCxnSpPr/>
            <p:nvPr/>
          </p:nvCxnSpPr>
          <p:spPr>
            <a:xfrm rot="5400000">
              <a:off x="-603760" y="4654834"/>
              <a:ext cx="3645128" cy="79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1689224" y="4737353"/>
              <a:ext cx="3631952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914400" y="2389743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T1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76600" y="2389743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T2</a:t>
              </a:r>
              <a:endParaRPr lang="en-US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6200" y="3009834"/>
              <a:ext cx="2590800" cy="7239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1">
                <a:buNone/>
              </a:pPr>
              <a:endParaRPr lang="en-US" dirty="0" smtClean="0"/>
            </a:p>
            <a:p>
              <a:pPr lvl="1">
                <a:buNone/>
              </a:pPr>
              <a:r>
                <a:rPr lang="en-US" dirty="0" err="1" smtClean="0"/>
                <a:t>QueueUserWorkItem</a:t>
              </a:r>
              <a:endParaRPr lang="en-US" dirty="0" smtClean="0"/>
            </a:p>
            <a:p>
              <a:pPr lvl="1">
                <a:buNone/>
              </a:pPr>
              <a:r>
                <a:rPr lang="en-US" dirty="0" smtClean="0"/>
                <a:t>( </a:t>
              </a:r>
              <a:r>
                <a:rPr lang="en-US" b="1" dirty="0" smtClean="0">
                  <a:solidFill>
                    <a:srgbClr val="FF0000"/>
                  </a:solidFill>
                </a:rPr>
                <a:t>[callback] </a:t>
              </a:r>
              <a:r>
                <a:rPr lang="en-US" b="1" dirty="0" smtClean="0">
                  <a:solidFill>
                    <a:srgbClr val="FFFF00"/>
                  </a:solidFill>
                </a:rPr>
                <a:t>Function</a:t>
              </a:r>
              <a:r>
                <a:rPr lang="en-US" dirty="0" smtClean="0"/>
                <a:t>, </a:t>
              </a:r>
            </a:p>
            <a:p>
              <a:endParaRPr lang="en-US" dirty="0" smtClean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057400" y="4572001"/>
              <a:ext cx="2590800" cy="127252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1">
                <a:buNone/>
              </a:pPr>
              <a:endParaRPr lang="en-US" dirty="0" smtClean="0"/>
            </a:p>
            <a:p>
              <a:pPr lvl="1">
                <a:buNone/>
              </a:pPr>
              <a:r>
                <a:rPr lang="en-US" dirty="0" smtClean="0"/>
                <a:t>       </a:t>
              </a:r>
              <a:r>
                <a:rPr lang="en-US" b="1" dirty="0" smtClean="0">
                  <a:solidFill>
                    <a:srgbClr val="FFFF00"/>
                  </a:solidFill>
                </a:rPr>
                <a:t>Function (…)</a:t>
              </a:r>
            </a:p>
            <a:p>
              <a:endParaRPr lang="en-US" b="1" dirty="0" smtClean="0">
                <a:solidFill>
                  <a:srgbClr val="FFFF00"/>
                </a:solidFill>
              </a:endParaRPr>
            </a:p>
          </p:txBody>
        </p:sp>
        <p:cxnSp>
          <p:nvCxnSpPr>
            <p:cNvPr id="24" name="Straight Arrow Connector 23"/>
            <p:cNvCxnSpPr>
              <a:stCxn id="14" idx="2"/>
              <a:endCxn id="22" idx="0"/>
            </p:cNvCxnSpPr>
            <p:nvPr/>
          </p:nvCxnSpPr>
          <p:spPr>
            <a:xfrm rot="16200000" flipH="1">
              <a:off x="1943100" y="3162301"/>
              <a:ext cx="838199" cy="1981200"/>
            </a:xfrm>
            <a:prstGeom prst="straightConnector1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37"/>
          <p:cNvGrpSpPr/>
          <p:nvPr/>
        </p:nvGrpSpPr>
        <p:grpSpPr>
          <a:xfrm>
            <a:off x="4114800" y="1143000"/>
            <a:ext cx="4953000" cy="4343400"/>
            <a:chOff x="4114800" y="2286000"/>
            <a:chExt cx="4953000" cy="4343400"/>
          </a:xfrm>
        </p:grpSpPr>
        <p:cxnSp>
          <p:nvCxnSpPr>
            <p:cNvPr id="28" name="Straight Connector 27"/>
            <p:cNvCxnSpPr/>
            <p:nvPr/>
          </p:nvCxnSpPr>
          <p:spPr>
            <a:xfrm rot="5400000">
              <a:off x="3771106" y="4610100"/>
              <a:ext cx="3734594" cy="7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5982494" y="4685506"/>
              <a:ext cx="38862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334000" y="2286000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T3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696200" y="2286000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T4</a:t>
              </a:r>
              <a:endParaRPr lang="en-US" dirty="0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4114800" y="3200400"/>
              <a:ext cx="34290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1">
                <a:buNone/>
              </a:pPr>
              <a:endParaRPr lang="en-US" dirty="0" smtClean="0"/>
            </a:p>
            <a:p>
              <a:pPr lvl="1">
                <a:buNone/>
              </a:pPr>
              <a:r>
                <a:rPr lang="en-US" dirty="0" err="1" smtClean="0"/>
                <a:t>ReleaseMutext</a:t>
              </a:r>
              <a:r>
                <a:rPr lang="en-US" dirty="0" smtClean="0"/>
                <a:t> </a:t>
              </a:r>
              <a:r>
                <a:rPr lang="en-US" b="1" dirty="0" smtClean="0">
                  <a:solidFill>
                    <a:srgbClr val="FF0000"/>
                  </a:solidFill>
                </a:rPr>
                <a:t>[sync(</a:t>
              </a:r>
              <a:r>
                <a:rPr lang="en-US" b="1" dirty="0" err="1" smtClean="0">
                  <a:solidFill>
                    <a:srgbClr val="FF0000"/>
                  </a:solidFill>
                </a:rPr>
                <a:t>hMutex</a:t>
              </a:r>
              <a:r>
                <a:rPr lang="en-US" b="1" dirty="0" smtClean="0">
                  <a:solidFill>
                    <a:srgbClr val="FF0000"/>
                  </a:solidFill>
                </a:rPr>
                <a:t>)]</a:t>
              </a:r>
            </a:p>
            <a:p>
              <a:pPr lvl="1">
                <a:buNone/>
              </a:pPr>
              <a:r>
                <a:rPr lang="en-US" dirty="0" smtClean="0"/>
                <a:t>      (</a:t>
              </a:r>
              <a:r>
                <a:rPr lang="en-US" dirty="0" err="1" smtClean="0"/>
                <a:t>hMutex</a:t>
              </a:r>
              <a:r>
                <a:rPr lang="en-US" dirty="0" smtClean="0"/>
                <a:t>, … </a:t>
              </a:r>
            </a:p>
            <a:p>
              <a:endParaRPr lang="en-US" dirty="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6477000" y="4724400"/>
              <a:ext cx="2590800" cy="990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1">
                <a:buNone/>
              </a:pPr>
              <a:endParaRPr lang="en-US" dirty="0" smtClean="0"/>
            </a:p>
            <a:p>
              <a:pPr lvl="1">
                <a:buNone/>
              </a:pPr>
              <a:r>
                <a:rPr lang="en-US" dirty="0" smtClean="0"/>
                <a:t/>
              </a:r>
              <a:br>
                <a:rPr lang="en-US" dirty="0" smtClean="0"/>
              </a:br>
              <a:r>
                <a:rPr lang="en-US" dirty="0" err="1" smtClean="0"/>
                <a:t>WaitForSingleObject</a:t>
              </a:r>
              <a:endParaRPr lang="en-US" dirty="0" smtClean="0"/>
            </a:p>
            <a:p>
              <a:pPr lvl="1">
                <a:buNone/>
              </a:pPr>
              <a:r>
                <a:rPr lang="en-US" b="1" dirty="0" smtClean="0">
                  <a:solidFill>
                    <a:srgbClr val="FF0000"/>
                  </a:solidFill>
                </a:rPr>
                <a:t>[sync(</a:t>
              </a:r>
              <a:r>
                <a:rPr lang="en-US" b="1" dirty="0" err="1" smtClean="0">
                  <a:solidFill>
                    <a:srgbClr val="FF0000"/>
                  </a:solidFill>
                </a:rPr>
                <a:t>hMutex</a:t>
              </a:r>
              <a:r>
                <a:rPr lang="en-US" b="1" dirty="0" smtClean="0">
                  <a:solidFill>
                    <a:srgbClr val="FF0000"/>
                  </a:solidFill>
                </a:rPr>
                <a:t>)]</a:t>
              </a:r>
            </a:p>
            <a:p>
              <a:pPr lvl="1">
                <a:buNone/>
              </a:pPr>
              <a:r>
                <a:rPr lang="en-US" dirty="0" smtClean="0"/>
                <a:t> (</a:t>
              </a:r>
              <a:r>
                <a:rPr lang="en-US" dirty="0" err="1" smtClean="0"/>
                <a:t>hMutex</a:t>
              </a:r>
              <a:r>
                <a:rPr lang="en-US" dirty="0" smtClean="0"/>
                <a:t>, …)</a:t>
              </a:r>
            </a:p>
            <a:p>
              <a:pPr lvl="1">
                <a:buNone/>
              </a:pPr>
              <a:endParaRPr lang="en-US" dirty="0" smtClean="0"/>
            </a:p>
            <a:p>
              <a:endParaRPr lang="en-US" dirty="0" smtClean="0"/>
            </a:p>
          </p:txBody>
        </p:sp>
        <p:cxnSp>
          <p:nvCxnSpPr>
            <p:cNvPr id="34" name="Straight Arrow Connector 33"/>
            <p:cNvCxnSpPr>
              <a:stCxn id="32" idx="2"/>
              <a:endCxn id="33" idx="0"/>
            </p:cNvCxnSpPr>
            <p:nvPr/>
          </p:nvCxnSpPr>
          <p:spPr>
            <a:xfrm rot="16200000" flipH="1">
              <a:off x="6343650" y="3295650"/>
              <a:ext cx="914400" cy="1943100"/>
            </a:xfrm>
            <a:prstGeom prst="straightConnector1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>
          <a:xfrm>
            <a:off x="6553200" y="6432550"/>
            <a:ext cx="2133600" cy="365125"/>
          </a:xfrm>
        </p:spPr>
        <p:txBody>
          <a:bodyPr/>
          <a:lstStyle/>
          <a:p>
            <a:fld id="{21A55975-0E38-4834-840D-9DF5C30D0D25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0" y="5562600"/>
            <a:ext cx="9144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0"/>
              </a:spcBef>
            </a:pPr>
            <a:r>
              <a:rPr lang="en-US" altLang="zh-CN" sz="2400" dirty="0" smtClean="0"/>
              <a:t>. With the annotations, R2 can capture and enforce these relations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Summary of Annotations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1143000"/>
          <a:ext cx="90678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5067"/>
                <a:gridCol w="923572"/>
                <a:gridCol w="6129161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annotation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scope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i="0" dirty="0" smtClean="0"/>
                        <a:t>in</a:t>
                      </a:r>
                    </a:p>
                    <a:p>
                      <a:r>
                        <a:rPr lang="en-US" sz="2000" b="0" i="0" dirty="0" smtClean="0"/>
                        <a:t>out</a:t>
                      </a:r>
                    </a:p>
                    <a:p>
                      <a:r>
                        <a:rPr kumimoji="0" lang="en-US" sz="2000" b="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bsize</a:t>
                      </a:r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000" b="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</a:t>
                      </a:r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kumimoji="0" lang="en-US" sz="2000" b="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xpointer</a:t>
                      </a:r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(kind)</a:t>
                      </a:r>
                    </a:p>
                    <a:p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prepare(</a:t>
                      </a:r>
                      <a:r>
                        <a:rPr kumimoji="0" lang="en-US" sz="2000" b="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key,buf</a:t>
                      </a:r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commit(key, size)</a:t>
                      </a:r>
                      <a:endParaRPr lang="en-US" sz="20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param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param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param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param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func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func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input (read-only) parameter</a:t>
                      </a:r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output (mutable) parameter</a:t>
                      </a:r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modified size of an array buffer (</a:t>
                      </a:r>
                      <a:r>
                        <a:rPr kumimoji="0" lang="en-US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can be any </a:t>
                      </a:r>
                      <a:r>
                        <a:rPr kumimoji="0" lang="en-US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expr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address allocated internally (null , thread, or process)</a:t>
                      </a:r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prepare asynchronous data transfer</a:t>
                      </a:r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commit asynchronous data transfer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callback</a:t>
                      </a:r>
                    </a:p>
                    <a:p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sync(key)</a:t>
                      </a:r>
                      <a:endParaRPr lang="en-US" sz="20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param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func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callback function pointer (</a:t>
                      </a:r>
                      <a:r>
                        <a:rPr kumimoji="0" lang="en-US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upcall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dirty="0" smtClean="0"/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causality among </a:t>
                      </a:r>
                      <a:r>
                        <a:rPr kumimoji="0" lang="en-US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syscalls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US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upcalls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(key can be any </a:t>
                      </a:r>
                      <a:r>
                        <a:rPr kumimoji="0" lang="en-US" sz="20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expr</a:t>
                      </a:r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cache</a:t>
                      </a:r>
                    </a:p>
                    <a:p>
                      <a:r>
                        <a:rPr kumimoji="0" lang="en-US" sz="20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reproduce</a:t>
                      </a:r>
                      <a:endParaRPr lang="en-US" sz="20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func</a:t>
                      </a:r>
                      <a:endParaRPr lang="en-US" sz="2000" dirty="0" smtClean="0"/>
                    </a:p>
                    <a:p>
                      <a:r>
                        <a:rPr lang="en-US" sz="2000" dirty="0" err="1" smtClean="0"/>
                        <a:t>func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cache for reducing log size</a:t>
                      </a:r>
                    </a:p>
                    <a:p>
                      <a:r>
                        <a:rPr kumimoji="0"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reproduce I/O for reducing log size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5334000"/>
            <a:ext cx="8229600" cy="1066800"/>
          </a:xfrm>
          <a:prstGeom prst="rect">
            <a:avLst/>
          </a:prstGeom>
        </p:spPr>
        <p:txBody>
          <a:bodyPr vert="horz" lIns="54864" tIns="91440" rtlCol="0">
            <a:normAutofit lnSpcReduction="1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Some keywords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 standard, reused from standard annotation language (SAL)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21157939">
            <a:off x="2031585" y="2316713"/>
            <a:ext cx="2736583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Data Transfer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1141518">
            <a:off x="5629210" y="3531875"/>
            <a:ext cx="3274614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Execution Order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1001408">
            <a:off x="1554301" y="4251280"/>
            <a:ext cx="2678234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Optimization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Annotations allow Automated Code Generation</a:t>
            </a:r>
            <a:endParaRPr lang="en-US" sz="3200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533400" y="1676400"/>
          <a:ext cx="1600200" cy="4648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362200" y="2895600"/>
            <a:ext cx="6324600" cy="2057400"/>
          </a:xfrm>
          <a:prstGeom prst="roundRect">
            <a:avLst/>
          </a:prstGeom>
          <a:solidFill>
            <a:srgbClr val="CCECF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BEGIN_SLOT(record_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&lt;?=$f-&gt;name?&gt;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,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&lt;?=$f-&gt;name?&gt;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)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logger &lt;&lt;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&lt;?=$f-&gt;name?&gt;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_signature &lt;&lt; </a:t>
            </a:r>
            <a:r>
              <a:rPr lang="en-US" sz="1100" dirty="0" err="1" smtClean="0">
                <a:solidFill>
                  <a:schemeClr val="tx1"/>
                </a:solidFill>
                <a:latin typeface="Consolas" pitchFamily="49" charset="0"/>
              </a:rPr>
              <a:t>current_tid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;   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if(is_syscall($f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)) {?&gt;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logger &lt;&lt; </a:t>
            </a:r>
            <a:r>
              <a:rPr lang="en-US" sz="1100" dirty="0" err="1" smtClean="0">
                <a:solidFill>
                  <a:schemeClr val="tx1"/>
                </a:solidFill>
                <a:latin typeface="Consolas" pitchFamily="49" charset="0"/>
              </a:rPr>
              <a:t>return_value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;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&lt;?}?&gt;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&lt;?$direction = 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is_syscall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($f) ? 'out' : 'in';?&gt;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foreach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($f-&gt;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params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 as $p) {</a:t>
            </a:r>
          </a:p>
          <a:p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       if ($p-&gt;has($direction)) {</a:t>
            </a:r>
          </a:p>
          <a:p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        if ($p-&gt;has('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bsize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')) {?&gt;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       </a:t>
            </a:r>
            <a:r>
              <a:rPr lang="en-US" sz="1100" dirty="0" err="1" smtClean="0">
                <a:solidFill>
                  <a:schemeClr val="tx1"/>
                </a:solidFill>
                <a:latin typeface="Consolas" pitchFamily="49" charset="0"/>
              </a:rPr>
              <a:t>logger.write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(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&lt;?=$f-&gt;name?&gt;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,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&lt;?=$p-&gt;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val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('</a:t>
            </a:r>
            <a:r>
              <a:rPr lang="en-US" sz="11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bsize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')?&gt;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);          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   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&lt;?} else {?&gt;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       logger &lt;&lt;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&lt;?=$f-&gt;name?&gt;</a:t>
            </a:r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; 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1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</a:rPr>
              <a:t>&lt;?}}}?&gt;</a:t>
            </a:r>
          </a:p>
          <a:p>
            <a:r>
              <a:rPr lang="en-US" sz="1100" dirty="0" smtClean="0">
                <a:solidFill>
                  <a:schemeClr val="tx1"/>
                </a:solidFill>
                <a:latin typeface="Consolas" pitchFamily="49" charset="0"/>
              </a:rPr>
              <a:t>END_SLOT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62200" y="1676400"/>
            <a:ext cx="6324600" cy="838200"/>
          </a:xfrm>
          <a:prstGeom prst="roundRect">
            <a:avLst/>
          </a:prstGeom>
          <a:solidFill>
            <a:srgbClr val="CCECF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read (    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200" u="sng" dirty="0" smtClean="0">
                <a:solidFill>
                  <a:schemeClr val="tx1"/>
                </a:solidFill>
                <a:latin typeface="Consolas" pitchFamily="49" charset="0"/>
              </a:rPr>
              <a:t>[in]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fd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   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200" u="sng" dirty="0" smtClean="0">
                <a:solidFill>
                  <a:srgbClr val="FF0000"/>
                </a:solidFill>
                <a:latin typeface="Consolas" pitchFamily="49" charset="0"/>
              </a:rPr>
              <a:t>[</a:t>
            </a:r>
            <a:r>
              <a:rPr lang="en-US" sz="1200" b="1" u="sng" dirty="0" smtClean="0">
                <a:solidFill>
                  <a:srgbClr val="FF0000"/>
                </a:solidFill>
                <a:latin typeface="Consolas" pitchFamily="49" charset="0"/>
              </a:rPr>
              <a:t>out, </a:t>
            </a:r>
            <a:r>
              <a:rPr lang="en-US" sz="1200" b="1" u="sng" dirty="0" err="1" smtClean="0">
                <a:solidFill>
                  <a:srgbClr val="FF0000"/>
                </a:solidFill>
                <a:latin typeface="Consolas" pitchFamily="49" charset="0"/>
              </a:rPr>
              <a:t>bsize(return</a:t>
            </a:r>
            <a:r>
              <a:rPr lang="en-US" sz="1200" b="1" u="sng" dirty="0" smtClean="0">
                <a:solidFill>
                  <a:srgbClr val="FF0000"/>
                </a:solidFill>
                <a:latin typeface="Consolas" pitchFamily="49" charset="0"/>
              </a:rPr>
              <a:t>)</a:t>
            </a:r>
            <a:r>
              <a:rPr lang="en-US" sz="1200" u="sng" dirty="0" smtClean="0">
                <a:solidFill>
                  <a:srgbClr val="FF0000"/>
                </a:solidFill>
                <a:latin typeface="Consolas" pitchFamily="49" charset="0"/>
              </a:rPr>
              <a:t>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void *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buf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   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200" u="sng" dirty="0" smtClean="0">
                <a:solidFill>
                  <a:schemeClr val="tx1"/>
                </a:solidFill>
                <a:latin typeface="Consolas" pitchFamily="49" charset="0"/>
              </a:rPr>
              <a:t>[in]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unsigned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nbytes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362200" y="5334000"/>
            <a:ext cx="6324600" cy="990600"/>
          </a:xfrm>
          <a:prstGeom prst="roundRect">
            <a:avLst/>
          </a:prstGeom>
          <a:solidFill>
            <a:srgbClr val="CCECF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BEGIN_SLOT(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record_read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read) // “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record_read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” after native “read”   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logger &lt;&lt;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read_signature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&lt;&lt;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current_tid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;    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logger &lt;&lt;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return_value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;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logger.write(buf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return_value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);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END_SLOT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R2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Runs on windows</a:t>
            </a:r>
          </a:p>
          <a:p>
            <a:pPr lvl="1"/>
            <a:r>
              <a:rPr lang="en-US" dirty="0" smtClean="0"/>
              <a:t>R2 runtime (~20 </a:t>
            </a:r>
            <a:r>
              <a:rPr lang="en-US" dirty="0" err="1" smtClean="0"/>
              <a:t>kloc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Annotated three interfaces</a:t>
            </a:r>
          </a:p>
          <a:p>
            <a:pPr lvl="1"/>
            <a:r>
              <a:rPr lang="en-US" dirty="0" smtClean="0"/>
              <a:t>Win32</a:t>
            </a:r>
          </a:p>
          <a:p>
            <a:pPr lvl="1"/>
            <a:r>
              <a:rPr lang="en-US" dirty="0" smtClean="0"/>
              <a:t>MPI </a:t>
            </a:r>
          </a:p>
          <a:p>
            <a:pPr lvl="1"/>
            <a:r>
              <a:rPr lang="en-US" dirty="0" err="1" smtClean="0"/>
              <a:t>Sqlite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6705600" cy="3124200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D:\&gt;</a:t>
            </a:r>
            <a:r>
              <a:rPr lang="en-US" sz="2800" dirty="0" smtClean="0"/>
              <a:t> </a:t>
            </a:r>
            <a:r>
              <a:rPr lang="en-US" sz="2800" i="1" dirty="0" smtClean="0"/>
              <a:t>set R2_MODE=</a:t>
            </a:r>
            <a:r>
              <a:rPr lang="en-US" sz="2800" i="1" dirty="0" smtClean="0">
                <a:solidFill>
                  <a:srgbClr val="FF0000"/>
                </a:solidFill>
              </a:rPr>
              <a:t>Record</a:t>
            </a:r>
          </a:p>
          <a:p>
            <a:pPr>
              <a:buNone/>
            </a:pPr>
            <a:r>
              <a:rPr lang="en-US" sz="1800" dirty="0" smtClean="0"/>
              <a:t>D:\&gt;</a:t>
            </a:r>
            <a:r>
              <a:rPr lang="en-US" sz="2800" dirty="0" smtClean="0"/>
              <a:t> </a:t>
            </a:r>
            <a:r>
              <a:rPr lang="en-US" sz="2800" i="1" dirty="0" smtClean="0"/>
              <a:t>R2.exe</a:t>
            </a:r>
            <a:r>
              <a:rPr lang="en-US" sz="2800" dirty="0" smtClean="0"/>
              <a:t> signatureUpdate.exe srg-tango0</a:t>
            </a:r>
          </a:p>
          <a:p>
            <a:pPr>
              <a:buNone/>
            </a:pPr>
            <a:r>
              <a:rPr lang="en-US" sz="2800" dirty="0" smtClean="0"/>
              <a:t>start check @ 19:12:47.11</a:t>
            </a:r>
          </a:p>
          <a:p>
            <a:pPr>
              <a:buNone/>
            </a:pPr>
            <a:r>
              <a:rPr lang="en-US" sz="2800" dirty="0" smtClean="0"/>
              <a:t>… downloading …</a:t>
            </a:r>
          </a:p>
          <a:p>
            <a:pPr>
              <a:buNone/>
            </a:pPr>
            <a:r>
              <a:rPr lang="en-US" sz="2800" dirty="0" smtClean="0"/>
              <a:t>4356 entries downloaded</a:t>
            </a:r>
          </a:p>
          <a:p>
            <a:pPr>
              <a:buNone/>
            </a:pPr>
            <a:r>
              <a:rPr lang="en-US" sz="2800" dirty="0" smtClean="0"/>
              <a:t>…</a:t>
            </a:r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6450" y="4286250"/>
            <a:ext cx="37909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R2 can replay challenging system applications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0" y="1600200"/>
          <a:ext cx="77724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Category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Software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Web server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Apache,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lighttpd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Null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HTTPd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Database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SQLite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Berkeley DB,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MySQL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Distributed system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libtorrent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Nyx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PacificA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Virtual machine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Lua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Parrot, Python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Network client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cURL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PuTTY</a:t>
                      </a:r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Wget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Misc.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zip, MPICH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1" y="50292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Replay challenging system software (e.g., those with </a:t>
            </a:r>
            <a:r>
              <a:rPr lang="en-US" sz="2400" dirty="0" err="1" smtClean="0"/>
              <a:t>async</a:t>
            </a:r>
            <a:r>
              <a:rPr lang="en-US" sz="2400" dirty="0" smtClean="0"/>
              <a:t> IO)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No modifications to applications but require annotations to the interface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1"/>
            <a:ext cx="8229600" cy="3200400"/>
          </a:xfrm>
        </p:spPr>
        <p:txBody>
          <a:bodyPr>
            <a:normAutofit/>
          </a:bodyPr>
          <a:lstStyle/>
          <a:p>
            <a:r>
              <a:rPr lang="en-US" dirty="0" smtClean="0"/>
              <a:t>Questions to answer</a:t>
            </a:r>
          </a:p>
          <a:p>
            <a:pPr lvl="1"/>
            <a:r>
              <a:rPr lang="en-US" dirty="0" smtClean="0"/>
              <a:t>Annotation effort</a:t>
            </a:r>
          </a:p>
          <a:p>
            <a:pPr lvl="1"/>
            <a:r>
              <a:rPr lang="en-US" dirty="0" smtClean="0"/>
              <a:t>Overall Performance</a:t>
            </a:r>
          </a:p>
          <a:p>
            <a:pPr lvl="1"/>
            <a:r>
              <a:rPr lang="en-US" dirty="0" smtClean="0"/>
              <a:t>Effectiveness of customized interface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Platform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14400" y="1371600"/>
            <a:ext cx="76200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 CPU:          2.0 GHz Xeon dual-core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 Memory:  4 GB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 Disk:          two 250 GB, 7200 /s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 Switch:     1 </a:t>
            </a:r>
            <a:r>
              <a:rPr lang="en-US" sz="3200" dirty="0" err="1" smtClean="0"/>
              <a:t>Gbps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  OS:     Windows Server 2003 Service Pack 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Annotation effort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362200"/>
          <a:ext cx="80772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2209800"/>
                <a:gridCol w="2628900"/>
                <a:gridCol w="2019300"/>
              </a:tblGrid>
              <a:tr h="5143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Interface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#functions/#reuse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Annotation effort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baseline="0" dirty="0" err="1" smtClean="0"/>
                        <a:t>Kloc</a:t>
                      </a:r>
                      <a:r>
                        <a:rPr lang="en-US" b="1" baseline="0" dirty="0" smtClean="0"/>
                        <a:t> (</a:t>
                      </a:r>
                      <a:r>
                        <a:rPr lang="en-US" b="1" baseline="0" dirty="0" err="1" smtClean="0"/>
                        <a:t>autogen</a:t>
                      </a:r>
                      <a:r>
                        <a:rPr lang="en-US" b="1" baseline="0" dirty="0" smtClean="0"/>
                        <a:t>)</a:t>
                      </a:r>
                      <a:endParaRPr lang="en-US" b="1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Win32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1301 / 1239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~one person week (500+)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110.2</a:t>
                      </a:r>
                      <a:endParaRPr lang="en-US" b="0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MPI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191 / -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~2 person</a:t>
                      </a:r>
                      <a:r>
                        <a:rPr lang="en-US" b="0" baseline="0" dirty="0" smtClean="0"/>
                        <a:t> days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22.2</a:t>
                      </a:r>
                      <a:endParaRPr lang="en-US" b="0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SQLite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153 / -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~2 person days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15.7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4953000"/>
            <a:ext cx="708660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 Annotate once, used many times!!!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R2 is lightweight in general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382000" cy="685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Apache, </a:t>
            </a:r>
            <a:r>
              <a:rPr lang="en-US" dirty="0" err="1" smtClean="0"/>
              <a:t>filesize</a:t>
            </a:r>
            <a:r>
              <a:rPr lang="en-US" dirty="0" smtClean="0"/>
              <a:t> = 64 KB, client concurrency = 50, win32 interface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457200" y="2057400"/>
          <a:ext cx="8305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228600" y="6172200"/>
            <a:ext cx="7010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some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applications, the overhead may be larger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7162800" y="3429000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C00000"/>
                </a:solidFill>
              </a:rPr>
              <a:t>9%</a:t>
            </a:r>
            <a:endParaRPr lang="en-US" sz="11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Example: </a:t>
            </a:r>
            <a:r>
              <a:rPr lang="en-US" sz="3600" dirty="0" err="1" smtClean="0"/>
              <a:t>Sqlite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848600" cy="46783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SELECT </a:t>
            </a:r>
            <a:r>
              <a:rPr lang="en-US" sz="2800" b="1" dirty="0" smtClean="0"/>
              <a:t>COUNT</a:t>
            </a:r>
            <a:r>
              <a:rPr lang="en-US" sz="2800" dirty="0" smtClean="0"/>
              <a:t>(*) FROM edge GROUP BY </a:t>
            </a:r>
            <a:r>
              <a:rPr lang="en-US" sz="2800" dirty="0" err="1" smtClean="0"/>
              <a:t>src_uid</a:t>
            </a:r>
            <a:endParaRPr lang="en-US" sz="2800" dirty="0" smtClean="0"/>
          </a:p>
          <a:p>
            <a:r>
              <a:rPr lang="en-US" sz="2800" dirty="0" err="1" smtClean="0"/>
              <a:t>Filesize</a:t>
            </a:r>
            <a:r>
              <a:rPr lang="en-US" sz="2800" dirty="0" smtClean="0"/>
              <a:t> = 3 MB, win32 interface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7" name="Chart 6"/>
          <p:cNvGraphicFramePr/>
          <p:nvPr/>
        </p:nvGraphicFramePr>
        <p:xfrm>
          <a:off x="823912" y="3048000"/>
          <a:ext cx="3852863" cy="303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671641" y="3046634"/>
          <a:ext cx="4243759" cy="3049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1"/>
          <p:cNvSpPr txBox="1"/>
          <p:nvPr/>
        </p:nvSpPr>
        <p:spPr>
          <a:xfrm>
            <a:off x="2438400" y="3962400"/>
            <a:ext cx="6858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C00000"/>
                </a:solidFill>
              </a:rPr>
              <a:t>300x</a:t>
            </a:r>
            <a:endParaRPr lang="en-US" sz="900" b="1" dirty="0">
              <a:solidFill>
                <a:srgbClr val="C00000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6172200" y="4114800"/>
            <a:ext cx="6858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C00000"/>
                </a:solidFill>
              </a:rPr>
              <a:t>2x</a:t>
            </a:r>
            <a:endParaRPr lang="en-US" sz="9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>
            <a:stCxn id="4" idx="2"/>
            <a:endCxn id="5" idx="0"/>
          </p:cNvCxnSpPr>
          <p:nvPr/>
        </p:nvCxnSpPr>
        <p:spPr>
          <a:xfrm rot="5400000">
            <a:off x="1454305" y="3238500"/>
            <a:ext cx="838200" cy="1588"/>
          </a:xfrm>
          <a:prstGeom prst="straightConnector1">
            <a:avLst/>
          </a:prstGeom>
          <a:ln w="635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  <a:endCxn id="6" idx="0"/>
          </p:cNvCxnSpPr>
          <p:nvPr/>
        </p:nvCxnSpPr>
        <p:spPr>
          <a:xfrm rot="5400000">
            <a:off x="1454305" y="4533900"/>
            <a:ext cx="838200" cy="1588"/>
          </a:xfrm>
          <a:prstGeom prst="straightConnector1">
            <a:avLst/>
          </a:prstGeom>
          <a:ln w="635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Solution: choose an interface with less I/O</a:t>
            </a:r>
            <a:endParaRPr lang="en-US" sz="3600" dirty="0"/>
          </a:p>
        </p:txBody>
      </p:sp>
      <p:sp>
        <p:nvSpPr>
          <p:cNvPr id="4" name="Flowchart: Process 3"/>
          <p:cNvSpPr/>
          <p:nvPr/>
        </p:nvSpPr>
        <p:spPr>
          <a:xfrm>
            <a:off x="762000" y="2362200"/>
            <a:ext cx="222281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5" name="Flowchart: Process 4"/>
          <p:cNvSpPr/>
          <p:nvPr/>
        </p:nvSpPr>
        <p:spPr>
          <a:xfrm>
            <a:off x="762000" y="3657600"/>
            <a:ext cx="222281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SQLite</a:t>
            </a:r>
            <a:r>
              <a:rPr lang="en-US" dirty="0" smtClean="0"/>
              <a:t> API</a:t>
            </a:r>
            <a:endParaRPr lang="en-US" dirty="0"/>
          </a:p>
        </p:txBody>
      </p:sp>
      <p:sp>
        <p:nvSpPr>
          <p:cNvPr id="6" name="Flowchart: Process 5"/>
          <p:cNvSpPr/>
          <p:nvPr/>
        </p:nvSpPr>
        <p:spPr>
          <a:xfrm>
            <a:off x="762000" y="4953000"/>
            <a:ext cx="2222810" cy="914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Filesystem</a:t>
            </a:r>
            <a:r>
              <a:rPr lang="en-US" dirty="0" smtClean="0"/>
              <a:t> API</a:t>
            </a:r>
          </a:p>
          <a:p>
            <a:pPr algn="ctr"/>
            <a:r>
              <a:rPr lang="en-US" dirty="0" smtClean="0"/>
              <a:t>---------------------</a:t>
            </a:r>
          </a:p>
          <a:p>
            <a:pPr algn="ctr"/>
            <a:r>
              <a:rPr lang="en-US" dirty="0" smtClean="0"/>
              <a:t>OS Kernel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33599" y="2935069"/>
            <a:ext cx="335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</a:t>
            </a:r>
            <a:r>
              <a:rPr lang="en-US" b="1" dirty="0" smtClean="0"/>
              <a:t>COUNT</a:t>
            </a:r>
            <a:r>
              <a:rPr lang="en-US" dirty="0" smtClean="0"/>
              <a:t>(*) FROM edge </a:t>
            </a:r>
            <a:br>
              <a:rPr lang="en-US" dirty="0" smtClean="0"/>
            </a:br>
            <a:r>
              <a:rPr lang="en-US" dirty="0" smtClean="0"/>
              <a:t>GROUP BY </a:t>
            </a:r>
            <a:r>
              <a:rPr lang="en-US" dirty="0" err="1" smtClean="0"/>
              <a:t>src_uid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09800" y="41910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I/O (database file, intermediate swapping data)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228600" y="3766456"/>
            <a:ext cx="7772400" cy="1512332"/>
            <a:chOff x="228600" y="3810000"/>
            <a:chExt cx="7772400" cy="1512332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228600" y="4572000"/>
              <a:ext cx="7772400" cy="1588"/>
            </a:xfrm>
            <a:prstGeom prst="line">
              <a:avLst/>
            </a:prstGeom>
            <a:ln w="50800">
              <a:solidFill>
                <a:srgbClr val="C0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324600" y="3810000"/>
              <a:ext cx="1435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Replay Space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24600" y="4953000"/>
              <a:ext cx="14777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System Space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-0.1817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Raising interface reduces overhead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7" name="Chart 6"/>
          <p:cNvGraphicFramePr/>
          <p:nvPr/>
        </p:nvGraphicFramePr>
        <p:xfrm>
          <a:off x="533400" y="2057400"/>
          <a:ext cx="3852863" cy="3495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648200" y="2057400"/>
          <a:ext cx="4243759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1"/>
          <p:cNvSpPr txBox="1"/>
          <p:nvPr/>
        </p:nvSpPr>
        <p:spPr>
          <a:xfrm>
            <a:off x="1994336" y="3505200"/>
            <a:ext cx="6858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rgbClr val="C00000"/>
                </a:solidFill>
              </a:rPr>
              <a:t>300x</a:t>
            </a:r>
            <a:endParaRPr lang="en-US" sz="800" b="1" dirty="0">
              <a:solidFill>
                <a:srgbClr val="C00000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469932" y="4556234"/>
            <a:ext cx="6858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rgbClr val="C00000"/>
                </a:solidFill>
              </a:rPr>
              <a:t>~1x</a:t>
            </a:r>
            <a:endParaRPr lang="en-US" sz="800" b="1" dirty="0">
              <a:solidFill>
                <a:srgbClr val="C00000"/>
              </a:solidFill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6400800" y="4267200"/>
            <a:ext cx="6858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rgbClr val="C00000"/>
                </a:solidFill>
              </a:rPr>
              <a:t>~1x</a:t>
            </a:r>
            <a:endParaRPr lang="en-US" sz="800" b="1" dirty="0">
              <a:solidFill>
                <a:srgbClr val="C00000"/>
              </a:solidFill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5943600" y="3581400"/>
            <a:ext cx="6858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rgbClr val="C00000"/>
                </a:solidFill>
              </a:rPr>
              <a:t>2x</a:t>
            </a:r>
            <a:endParaRPr lang="en-US" sz="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R2 is useful beyond replay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Space split can help in-process tools</a:t>
            </a:r>
          </a:p>
          <a:p>
            <a:pPr lvl="1"/>
            <a:r>
              <a:rPr lang="en-US" sz="3200" dirty="0" smtClean="0"/>
              <a:t>E.g., in model checker</a:t>
            </a:r>
          </a:p>
          <a:p>
            <a:pPr lvl="2"/>
            <a:r>
              <a:rPr lang="en-US" sz="2800" dirty="0" smtClean="0"/>
              <a:t>Define what you do/don’t want to check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Space split + annotation + code generation, a powerful combination that we have applied to many other projects</a:t>
            </a:r>
          </a:p>
          <a:p>
            <a:pPr lvl="1"/>
            <a:r>
              <a:rPr lang="en-US" dirty="0" smtClean="0"/>
              <a:t>Hang Cure for dynamically curing hang problems (</a:t>
            </a:r>
            <a:r>
              <a:rPr lang="en-US" dirty="0" smtClean="0"/>
              <a:t>Eurosys</a:t>
            </a:r>
            <a:r>
              <a:rPr lang="en-US" dirty="0" smtClean="0"/>
              <a:t>’</a:t>
            </a:r>
            <a:r>
              <a:rPr lang="en-US" dirty="0" smtClean="0"/>
              <a:t>08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Towards Automatic Inference of Task Hierarchies in Complex Systems (HotDep’08)</a:t>
            </a:r>
          </a:p>
          <a:p>
            <a:pPr lvl="1"/>
            <a:r>
              <a:rPr lang="en-US" dirty="0" err="1" smtClean="0"/>
              <a:t>MPIWiz</a:t>
            </a:r>
            <a:r>
              <a:rPr lang="en-US" dirty="0" smtClean="0"/>
              <a:t>: </a:t>
            </a:r>
            <a:r>
              <a:rPr lang="en-US" dirty="0" smtClean="0"/>
              <a:t>Subgroup </a:t>
            </a:r>
            <a:r>
              <a:rPr lang="en-US" dirty="0" smtClean="0"/>
              <a:t>reproducible replay of MPI applications (</a:t>
            </a:r>
            <a:r>
              <a:rPr lang="en-US" dirty="0" smtClean="0"/>
              <a:t>PPoPP’</a:t>
            </a:r>
            <a:r>
              <a:rPr lang="en-US" dirty="0" smtClean="0"/>
              <a:t>09)</a:t>
            </a:r>
          </a:p>
          <a:p>
            <a:pPr lvl="1"/>
            <a:r>
              <a:rPr lang="en-US" dirty="0" smtClean="0"/>
              <a:t>Model checker for distributed systems (Submitted)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62560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Library-based replay: </a:t>
            </a:r>
            <a:r>
              <a:rPr lang="en-US" dirty="0" err="1" smtClean="0"/>
              <a:t>liblog</a:t>
            </a:r>
            <a:r>
              <a:rPr lang="en-US" dirty="0" smtClean="0"/>
              <a:t> (USENIX’06), Jockey (AADEBUG’05), </a:t>
            </a:r>
            <a:r>
              <a:rPr lang="en-US" dirty="0" err="1" smtClean="0"/>
              <a:t>RecPlay</a:t>
            </a:r>
            <a:r>
              <a:rPr lang="en-US" dirty="0" smtClean="0"/>
              <a:t> (TOCS’99)</a:t>
            </a:r>
          </a:p>
          <a:p>
            <a:r>
              <a:rPr lang="en-US" dirty="0" smtClean="0"/>
              <a:t>Domain-specific replay: ML, MPI, Java</a:t>
            </a:r>
          </a:p>
          <a:p>
            <a:r>
              <a:rPr lang="en-US" dirty="0" smtClean="0"/>
              <a:t>Whole system replay: hardware (Strata, ASPLOS’06), VM (</a:t>
            </a:r>
            <a:r>
              <a:rPr lang="en-US" dirty="0" err="1" smtClean="0"/>
              <a:t>Revirt</a:t>
            </a:r>
            <a:r>
              <a:rPr lang="en-US" dirty="0" smtClean="0"/>
              <a:t>, OSDI’02; </a:t>
            </a:r>
            <a:r>
              <a:rPr lang="en-US" dirty="0" err="1" smtClean="0"/>
              <a:t>iDNA</a:t>
            </a:r>
            <a:r>
              <a:rPr lang="en-US" dirty="0" smtClean="0"/>
              <a:t>, VEE’06)</a:t>
            </a:r>
          </a:p>
          <a:p>
            <a:r>
              <a:rPr lang="en-US" dirty="0" smtClean="0"/>
              <a:t>Annotations: SAL (ICSE’06), Deputy (OSDI’06)</a:t>
            </a:r>
          </a:p>
          <a:p>
            <a:r>
              <a:rPr lang="en-US" dirty="0" smtClean="0"/>
              <a:t>Isolation: XFI (OSDI’06), Nooks (SOSP’03)</a:t>
            </a:r>
          </a:p>
          <a:p>
            <a:endParaRPr lang="en-US" dirty="0" smtClean="0"/>
          </a:p>
          <a:p>
            <a:r>
              <a:rPr lang="en-US" dirty="0" smtClean="0"/>
              <a:t>Main distinction: allow developers to select an easy &amp; efficient replay interface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6705600" cy="3124200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D:\&gt;</a:t>
            </a:r>
            <a:r>
              <a:rPr lang="en-US" sz="2800" dirty="0" smtClean="0"/>
              <a:t> </a:t>
            </a:r>
            <a:r>
              <a:rPr lang="en-US" sz="2800" i="1" dirty="0" smtClean="0"/>
              <a:t>set R2_MODE=</a:t>
            </a:r>
            <a:r>
              <a:rPr lang="en-US" sz="2800" i="1" dirty="0" smtClean="0">
                <a:solidFill>
                  <a:srgbClr val="FF0000"/>
                </a:solidFill>
              </a:rPr>
              <a:t>Replay</a:t>
            </a:r>
          </a:p>
          <a:p>
            <a:pPr>
              <a:buNone/>
            </a:pPr>
            <a:r>
              <a:rPr lang="en-US" sz="1800" dirty="0" smtClean="0"/>
              <a:t>D:\&gt;</a:t>
            </a:r>
            <a:r>
              <a:rPr lang="en-US" sz="2800" dirty="0" smtClean="0"/>
              <a:t> </a:t>
            </a:r>
            <a:r>
              <a:rPr lang="en-US" sz="2800" i="1" dirty="0" smtClean="0"/>
              <a:t>R2.exe</a:t>
            </a:r>
            <a:r>
              <a:rPr lang="en-US" sz="2800" dirty="0" smtClean="0"/>
              <a:t> signatureUpdate.exe srg-tango0</a:t>
            </a:r>
          </a:p>
          <a:p>
            <a:pPr>
              <a:buNone/>
            </a:pPr>
            <a:r>
              <a:rPr lang="en-US" sz="2800" dirty="0" smtClean="0"/>
              <a:t>start check @ 19:12:47.11</a:t>
            </a:r>
          </a:p>
          <a:p>
            <a:pPr>
              <a:buNone/>
            </a:pPr>
            <a:r>
              <a:rPr lang="en-US" sz="2800" dirty="0" smtClean="0"/>
              <a:t>… downloading …</a:t>
            </a:r>
          </a:p>
          <a:p>
            <a:pPr>
              <a:buNone/>
            </a:pPr>
            <a:r>
              <a:rPr lang="en-US" sz="2800" dirty="0" smtClean="0"/>
              <a:t>4356 entries downloaded</a:t>
            </a:r>
          </a:p>
          <a:p>
            <a:pPr>
              <a:buNone/>
            </a:pPr>
            <a:r>
              <a:rPr lang="en-US" sz="2800" dirty="0" smtClean="0"/>
              <a:t>…</a:t>
            </a:r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286250"/>
            <a:ext cx="37909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2667000" y="2133600"/>
            <a:ext cx="23622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66800" y="3124200"/>
            <a:ext cx="762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057400" y="4343400"/>
            <a:ext cx="1524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228600" y="0"/>
            <a:ext cx="571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Faithful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810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Replay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657600" y="2743200"/>
            <a:ext cx="5486400" cy="1752600"/>
            <a:chOff x="3657600" y="2743200"/>
            <a:chExt cx="5486400" cy="1752600"/>
          </a:xfrm>
        </p:grpSpPr>
        <p:sp>
          <p:nvSpPr>
            <p:cNvPr id="14" name="Rectangle 13"/>
            <p:cNvSpPr/>
            <p:nvPr/>
          </p:nvSpPr>
          <p:spPr>
            <a:xfrm>
              <a:off x="5867400" y="3124200"/>
              <a:ext cx="32766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/>
                <a:t>nondeterminism</a:t>
              </a:r>
              <a:endParaRPr lang="en-US" sz="2800" b="1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4724400" y="2743200"/>
              <a:ext cx="99060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876800" y="3505200"/>
              <a:ext cx="8382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3657600" y="3886200"/>
              <a:ext cx="2057400" cy="6096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 set of rules that allows to select an interface that</a:t>
            </a:r>
          </a:p>
          <a:p>
            <a:pPr lvl="1"/>
            <a:r>
              <a:rPr lang="en-US" sz="2400" dirty="0" smtClean="0"/>
              <a:t>can be made replay faithful (Correctness)</a:t>
            </a:r>
          </a:p>
          <a:p>
            <a:pPr lvl="1"/>
            <a:r>
              <a:rPr lang="en-US" sz="2400" dirty="0" smtClean="0"/>
              <a:t>cost less record and replay overhead (Performance)</a:t>
            </a:r>
          </a:p>
          <a:p>
            <a:r>
              <a:rPr lang="en-US" sz="2800" dirty="0" smtClean="0"/>
              <a:t>A set of  keywords describing the side effects that helps R2 generate stubs</a:t>
            </a:r>
          </a:p>
          <a:p>
            <a:r>
              <a:rPr lang="en-US" sz="2800" dirty="0" smtClean="0"/>
              <a:t>A replay/system space split to make the interface replay faithful</a:t>
            </a:r>
          </a:p>
          <a:p>
            <a:r>
              <a:rPr lang="en-US" sz="2800" dirty="0" smtClean="0"/>
              <a:t>A win32 implementation with low overhead, can replay challenging system applications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2895601"/>
            <a:ext cx="3505200" cy="121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000" dirty="0" smtClean="0"/>
              <a:t>Thanks!</a:t>
            </a:r>
            <a:endParaRPr lang="en-US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(R2 latest) How to follow the two rules faithfully: static analysis to remove annotation effort (and potential annotation error)!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53000"/>
            <a:ext cx="8229600" cy="190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Bipartite flow graph between functions and variables</a:t>
            </a:r>
          </a:p>
          <a:p>
            <a:r>
              <a:rPr lang="en-US" dirty="0" smtClean="0"/>
              <a:t>Static analysis to get this graph</a:t>
            </a:r>
          </a:p>
          <a:p>
            <a:r>
              <a:rPr lang="en-US" dirty="0" smtClean="0"/>
              <a:t>Dynamic profiling for edge weight</a:t>
            </a:r>
          </a:p>
          <a:p>
            <a:r>
              <a:rPr lang="en-US" dirty="0" smtClean="0"/>
              <a:t>Min-cut on the graph for the near-optimal replay interface (in terms of log size)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524000" y="2286000"/>
            <a:ext cx="1066800" cy="533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fread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733800" y="4267200"/>
            <a:ext cx="2057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MD5_Digest</a:t>
            </a:r>
          </a:p>
        </p:txBody>
      </p:sp>
      <p:sp>
        <p:nvSpPr>
          <p:cNvPr id="7" name="Oval 6"/>
          <p:cNvSpPr/>
          <p:nvPr/>
        </p:nvSpPr>
        <p:spPr>
          <a:xfrm>
            <a:off x="5029200" y="2286000"/>
            <a:ext cx="1981200" cy="6096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Main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0" y="4191000"/>
            <a:ext cx="1295400" cy="533400"/>
          </a:xfrm>
          <a:prstGeom prst="rect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1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MB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buffer</a:t>
            </a:r>
          </a:p>
        </p:txBody>
      </p:sp>
      <p:sp>
        <p:nvSpPr>
          <p:cNvPr id="9" name="Oval 8"/>
          <p:cNvSpPr/>
          <p:nvPr/>
        </p:nvSpPr>
        <p:spPr>
          <a:xfrm>
            <a:off x="2209800" y="1371600"/>
            <a:ext cx="1066800" cy="533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fopen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95800" y="1524000"/>
            <a:ext cx="1066800" cy="457200"/>
          </a:xfrm>
          <a:prstGeom prst="rect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fileName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00400" y="2819400"/>
            <a:ext cx="1066800" cy="457200"/>
          </a:xfrm>
          <a:prstGeom prst="rect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fd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0" y="3962400"/>
            <a:ext cx="1295400" cy="685800"/>
          </a:xfrm>
          <a:prstGeom prst="rect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16 bytes signature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3" name="Straight Arrow Connector 12"/>
          <p:cNvCxnSpPr>
            <a:stCxn id="8" idx="3"/>
            <a:endCxn id="6" idx="2"/>
          </p:cNvCxnSpPr>
          <p:nvPr/>
        </p:nvCxnSpPr>
        <p:spPr>
          <a:xfrm>
            <a:off x="3124200" y="4457700"/>
            <a:ext cx="609600" cy="76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4"/>
            <a:endCxn id="8" idx="0"/>
          </p:cNvCxnSpPr>
          <p:nvPr/>
        </p:nvCxnSpPr>
        <p:spPr>
          <a:xfrm rot="16200000" flipH="1">
            <a:off x="1581150" y="3295650"/>
            <a:ext cx="1371600" cy="419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6"/>
            <a:endCxn id="12" idx="1"/>
          </p:cNvCxnSpPr>
          <p:nvPr/>
        </p:nvCxnSpPr>
        <p:spPr>
          <a:xfrm flipV="1">
            <a:off x="5791200" y="4305300"/>
            <a:ext cx="304800" cy="228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0"/>
            <a:endCxn id="7" idx="4"/>
          </p:cNvCxnSpPr>
          <p:nvPr/>
        </p:nvCxnSpPr>
        <p:spPr>
          <a:xfrm rot="16200000" flipV="1">
            <a:off x="5848350" y="3067050"/>
            <a:ext cx="1066800" cy="7239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0"/>
            <a:endCxn id="10" idx="3"/>
          </p:cNvCxnSpPr>
          <p:nvPr/>
        </p:nvCxnSpPr>
        <p:spPr>
          <a:xfrm rot="16200000" flipV="1">
            <a:off x="5524500" y="1790700"/>
            <a:ext cx="533400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1"/>
            <a:endCxn id="9" idx="6"/>
          </p:cNvCxnSpPr>
          <p:nvPr/>
        </p:nvCxnSpPr>
        <p:spPr>
          <a:xfrm rot="10800000">
            <a:off x="3276600" y="1638300"/>
            <a:ext cx="1219200" cy="1143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4"/>
            <a:endCxn id="11" idx="0"/>
          </p:cNvCxnSpPr>
          <p:nvPr/>
        </p:nvCxnSpPr>
        <p:spPr>
          <a:xfrm rot="16200000" flipH="1">
            <a:off x="2781300" y="1866900"/>
            <a:ext cx="914400" cy="990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1"/>
            <a:endCxn id="5" idx="6"/>
          </p:cNvCxnSpPr>
          <p:nvPr/>
        </p:nvCxnSpPr>
        <p:spPr>
          <a:xfrm rot="10800000">
            <a:off x="2590800" y="2552700"/>
            <a:ext cx="609600" cy="4953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3962400" y="1371600"/>
            <a:ext cx="3276600" cy="2362200"/>
          </a:xfrm>
          <a:custGeom>
            <a:avLst/>
            <a:gdLst>
              <a:gd name="connsiteX0" fmla="*/ 295469 w 3803779"/>
              <a:gd name="connsiteY0" fmla="*/ 0 h 2621902"/>
              <a:gd name="connsiteX1" fmla="*/ 584718 w 3803779"/>
              <a:gd name="connsiteY1" fmla="*/ 1595535 h 2621902"/>
              <a:gd name="connsiteX2" fmla="*/ 3803779 w 3803779"/>
              <a:gd name="connsiteY2" fmla="*/ 2621902 h 2621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03779" h="2621902">
                <a:moveTo>
                  <a:pt x="295469" y="0"/>
                </a:moveTo>
                <a:cubicBezTo>
                  <a:pt x="147734" y="579275"/>
                  <a:pt x="0" y="1158551"/>
                  <a:pt x="584718" y="1595535"/>
                </a:cubicBezTo>
                <a:cubicBezTo>
                  <a:pt x="1169436" y="2032519"/>
                  <a:pt x="2486607" y="2327210"/>
                  <a:pt x="3803779" y="2621902"/>
                </a:cubicBezTo>
              </a:path>
            </a:pathLst>
          </a:custGeom>
          <a:ln w="3810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600200" y="1371601"/>
            <a:ext cx="2209800" cy="2362200"/>
          </a:xfrm>
          <a:custGeom>
            <a:avLst/>
            <a:gdLst>
              <a:gd name="connsiteX0" fmla="*/ 2463281 w 2463281"/>
              <a:gd name="connsiteY0" fmla="*/ 0 h 2472613"/>
              <a:gd name="connsiteX1" fmla="*/ 1035698 w 2463281"/>
              <a:gd name="connsiteY1" fmla="*/ 1950098 h 2472613"/>
              <a:gd name="connsiteX2" fmla="*/ 0 w 2463281"/>
              <a:gd name="connsiteY2" fmla="*/ 2472613 h 2472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3281" h="2472613">
                <a:moveTo>
                  <a:pt x="2463281" y="0"/>
                </a:moveTo>
                <a:cubicBezTo>
                  <a:pt x="1954763" y="768998"/>
                  <a:pt x="1446245" y="1537996"/>
                  <a:pt x="1035698" y="1950098"/>
                </a:cubicBezTo>
                <a:cubicBezTo>
                  <a:pt x="625151" y="2362200"/>
                  <a:pt x="312575" y="2417406"/>
                  <a:pt x="0" y="2472613"/>
                </a:cubicBezTo>
              </a:path>
            </a:pathLst>
          </a:cu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484177" y="3687930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R2 Cut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76800" y="3352800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iRNA</a:t>
            </a:r>
            <a:r>
              <a:rPr lang="en-US" b="1" dirty="0" smtClean="0">
                <a:solidFill>
                  <a:srgbClr val="C00000"/>
                </a:solidFill>
              </a:rPr>
              <a:t> Cut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4038600" y="1295400"/>
            <a:ext cx="3276600" cy="2362200"/>
          </a:xfrm>
          <a:custGeom>
            <a:avLst/>
            <a:gdLst>
              <a:gd name="connsiteX0" fmla="*/ 295469 w 3803779"/>
              <a:gd name="connsiteY0" fmla="*/ 0 h 2621902"/>
              <a:gd name="connsiteX1" fmla="*/ 584718 w 3803779"/>
              <a:gd name="connsiteY1" fmla="*/ 1595535 h 2621902"/>
              <a:gd name="connsiteX2" fmla="*/ 3803779 w 3803779"/>
              <a:gd name="connsiteY2" fmla="*/ 2621902 h 2621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03779" h="2621902">
                <a:moveTo>
                  <a:pt x="295469" y="0"/>
                </a:moveTo>
                <a:cubicBezTo>
                  <a:pt x="147734" y="579275"/>
                  <a:pt x="0" y="1158551"/>
                  <a:pt x="584718" y="1595535"/>
                </a:cubicBezTo>
                <a:cubicBezTo>
                  <a:pt x="1169436" y="2032519"/>
                  <a:pt x="2486607" y="2327210"/>
                  <a:pt x="3803779" y="2621902"/>
                </a:cubicBezTo>
              </a:path>
            </a:pathLst>
          </a:cu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mph" presetSubtype="5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mph" presetSubtype="5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1" grpId="0" animBg="1"/>
      <p:bldP spid="22" grpId="0" animBg="1"/>
      <p:bldP spid="23" grpId="0"/>
      <p:bldP spid="24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Virtual machine approaches</a:t>
            </a:r>
          </a:p>
          <a:p>
            <a:pPr lvl="1"/>
            <a:r>
              <a:rPr lang="en-US" dirty="0" smtClean="0"/>
              <a:t>George et al, </a:t>
            </a:r>
            <a:r>
              <a:rPr lang="en-US" i="1" dirty="0" err="1" smtClean="0"/>
              <a:t>ReVirt</a:t>
            </a:r>
            <a:r>
              <a:rPr lang="en-US" i="1" dirty="0" smtClean="0"/>
              <a:t>: Enabling Intrusion Analysis through Virtual-Machine Logging and Replay</a:t>
            </a:r>
            <a:r>
              <a:rPr lang="en-US" dirty="0" smtClean="0"/>
              <a:t>, OSDI’02</a:t>
            </a:r>
          </a:p>
          <a:p>
            <a:pPr lvl="1"/>
            <a:r>
              <a:rPr lang="en-US" dirty="0" smtClean="0"/>
              <a:t>Replay application and the operating system</a:t>
            </a:r>
          </a:p>
          <a:p>
            <a:pPr lvl="1"/>
            <a:r>
              <a:rPr lang="en-US" dirty="0" smtClean="0"/>
              <a:t>Difficult to deploy</a:t>
            </a:r>
          </a:p>
          <a:p>
            <a:r>
              <a:rPr lang="en-US" dirty="0" smtClean="0"/>
              <a:t>Library approaches</a:t>
            </a:r>
          </a:p>
          <a:p>
            <a:pPr lvl="1"/>
            <a:r>
              <a:rPr lang="en-US" dirty="0" smtClean="0"/>
              <a:t>Dennis et al, </a:t>
            </a:r>
            <a:r>
              <a:rPr lang="en-US" i="1" dirty="0" smtClean="0"/>
              <a:t>Replay debugging for distributed applications</a:t>
            </a:r>
            <a:r>
              <a:rPr lang="en-US" dirty="0" smtClean="0"/>
              <a:t>, USENIX’06</a:t>
            </a:r>
          </a:p>
          <a:p>
            <a:pPr lvl="1"/>
            <a:r>
              <a:rPr lang="en-US" dirty="0" smtClean="0"/>
              <a:t>Replay application only</a:t>
            </a:r>
          </a:p>
          <a:p>
            <a:pPr lvl="1"/>
            <a:r>
              <a:rPr lang="en-US" dirty="0" smtClean="0"/>
              <a:t>Easy to deploy and lightweight</a:t>
            </a:r>
          </a:p>
          <a:p>
            <a:pPr lvl="1"/>
            <a:r>
              <a:rPr lang="en-US" dirty="0" smtClean="0"/>
              <a:t>Cannot replay challenging system applications (e.g., with asynchronous I/O)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approach</a:t>
            </a:r>
            <a:endParaRPr lang="en-US" dirty="0"/>
          </a:p>
        </p:txBody>
      </p:sp>
      <p:sp>
        <p:nvSpPr>
          <p:cNvPr id="7" name="Flowchart: Process 6"/>
          <p:cNvSpPr/>
          <p:nvPr/>
        </p:nvSpPr>
        <p:spPr>
          <a:xfrm>
            <a:off x="76200" y="2514600"/>
            <a:ext cx="2057400" cy="2362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App</a:t>
            </a:r>
          </a:p>
          <a:p>
            <a:pPr algn="ctr"/>
            <a:endParaRPr lang="en-US" sz="2400" b="1" dirty="0" smtClean="0"/>
          </a:p>
          <a:p>
            <a:pPr algn="ctr"/>
            <a:endParaRPr lang="en-US" sz="2400" b="1" dirty="0" smtClean="0"/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OS Kernel</a:t>
            </a:r>
            <a:endParaRPr lang="en-US" sz="2400" b="1" dirty="0"/>
          </a:p>
        </p:txBody>
      </p:sp>
      <p:sp>
        <p:nvSpPr>
          <p:cNvPr id="8" name="Flowchart: Process 7"/>
          <p:cNvSpPr/>
          <p:nvPr/>
        </p:nvSpPr>
        <p:spPr>
          <a:xfrm>
            <a:off x="76200" y="3200400"/>
            <a:ext cx="2057400" cy="685800"/>
          </a:xfrm>
          <a:prstGeom prst="flowChartProces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interposition</a:t>
            </a:r>
          </a:p>
          <a:p>
            <a:pPr algn="ctr"/>
            <a:r>
              <a:rPr lang="en-US" b="1" dirty="0" smtClean="0"/>
              <a:t>interface</a:t>
            </a:r>
            <a:endParaRPr lang="en-US" b="1" dirty="0"/>
          </a:p>
        </p:txBody>
      </p:sp>
      <p:sp>
        <p:nvSpPr>
          <p:cNvPr id="9" name="Flowchart: Magnetic Disk 8"/>
          <p:cNvSpPr/>
          <p:nvPr/>
        </p:nvSpPr>
        <p:spPr>
          <a:xfrm>
            <a:off x="3810000" y="4419600"/>
            <a:ext cx="1447800" cy="1447800"/>
          </a:xfrm>
          <a:prstGeom prst="flowChartMagneticDisk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Replay Log</a:t>
            </a:r>
            <a:endParaRPr lang="en-US" b="1" dirty="0"/>
          </a:p>
        </p:txBody>
      </p:sp>
      <p:cxnSp>
        <p:nvCxnSpPr>
          <p:cNvPr id="11" name="Shape 10"/>
          <p:cNvCxnSpPr>
            <a:stCxn id="32" idx="2"/>
            <a:endCxn id="9" idx="2"/>
          </p:cNvCxnSpPr>
          <p:nvPr/>
        </p:nvCxnSpPr>
        <p:spPr>
          <a:xfrm rot="16200000" flipH="1">
            <a:off x="2667000" y="4000500"/>
            <a:ext cx="1866900" cy="419100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10"/>
          <p:cNvCxnSpPr>
            <a:stCxn id="9" idx="4"/>
            <a:endCxn id="84" idx="2"/>
          </p:cNvCxnSpPr>
          <p:nvPr/>
        </p:nvCxnSpPr>
        <p:spPr>
          <a:xfrm flipV="1">
            <a:off x="5257800" y="3352800"/>
            <a:ext cx="533400" cy="1790700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04800" y="5105400"/>
            <a:ext cx="16639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Record</a:t>
            </a:r>
            <a:endParaRPr lang="en-US" sz="4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239000" y="4953000"/>
            <a:ext cx="1613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Replay</a:t>
            </a:r>
            <a:endParaRPr lang="en-US" sz="4000" b="1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752600" y="3200400"/>
            <a:ext cx="228600" cy="685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read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7" name="Oval Callout 26"/>
          <p:cNvSpPr/>
          <p:nvPr/>
        </p:nvSpPr>
        <p:spPr>
          <a:xfrm>
            <a:off x="2362200" y="1905000"/>
            <a:ext cx="1981200" cy="1752600"/>
          </a:xfrm>
          <a:prstGeom prst="wedgeEllipseCallout">
            <a:avLst>
              <a:gd name="adj1" fmla="val -69947"/>
              <a:gd name="adj2" fmla="val 45184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743200" y="2209800"/>
            <a:ext cx="1295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native read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2743200" y="2895600"/>
            <a:ext cx="12954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log output</a:t>
            </a:r>
            <a:endParaRPr lang="en-US" b="1" dirty="0"/>
          </a:p>
        </p:txBody>
      </p:sp>
      <p:cxnSp>
        <p:nvCxnSpPr>
          <p:cNvPr id="38" name="Straight Arrow Connector 37"/>
          <p:cNvCxnSpPr>
            <a:stCxn id="28" idx="2"/>
            <a:endCxn id="32" idx="0"/>
          </p:cNvCxnSpPr>
          <p:nvPr/>
        </p:nvCxnSpPr>
        <p:spPr>
          <a:xfrm rot="5400000">
            <a:off x="3238500" y="2743200"/>
            <a:ext cx="3048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6998525" y="2438400"/>
            <a:ext cx="2069275" cy="1447800"/>
            <a:chOff x="6998525" y="2438400"/>
            <a:chExt cx="2069275" cy="1447800"/>
          </a:xfrm>
        </p:grpSpPr>
        <p:sp>
          <p:nvSpPr>
            <p:cNvPr id="17" name="Flowchart: Process 16"/>
            <p:cNvSpPr/>
            <p:nvPr/>
          </p:nvSpPr>
          <p:spPr>
            <a:xfrm>
              <a:off x="7010400" y="2438400"/>
              <a:ext cx="2057400" cy="144780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/>
              </a:r>
              <a:br>
                <a:rPr lang="en-US" sz="2400" b="1" dirty="0" smtClean="0"/>
              </a:br>
              <a:r>
                <a:rPr lang="en-US" sz="2400" b="1" dirty="0" smtClean="0"/>
                <a:t/>
              </a:r>
              <a:br>
                <a:rPr lang="en-US" sz="2400" b="1" dirty="0" smtClean="0"/>
              </a:br>
              <a:r>
                <a:rPr lang="en-US" sz="2400" b="1" dirty="0" smtClean="0"/>
                <a:t>App</a:t>
              </a:r>
            </a:p>
            <a:p>
              <a:pPr algn="ctr"/>
              <a:endParaRPr lang="en-US" sz="2400" b="1" dirty="0" smtClean="0"/>
            </a:p>
            <a:p>
              <a:pPr algn="ctr"/>
              <a:endParaRPr lang="en-US" sz="2400" b="1" dirty="0" smtClean="0"/>
            </a:p>
            <a:p>
              <a:pPr algn="ctr"/>
              <a:endParaRPr lang="en-US" sz="2400" b="1" dirty="0" smtClean="0"/>
            </a:p>
          </p:txBody>
        </p:sp>
        <p:sp>
          <p:nvSpPr>
            <p:cNvPr id="18" name="Flowchart: Process 17"/>
            <p:cNvSpPr/>
            <p:nvPr/>
          </p:nvSpPr>
          <p:spPr>
            <a:xfrm>
              <a:off x="6998525" y="3200400"/>
              <a:ext cx="2057400" cy="685800"/>
            </a:xfrm>
            <a:prstGeom prst="flowChartProcess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      interposition</a:t>
              </a:r>
            </a:p>
            <a:p>
              <a:pPr algn="ctr"/>
              <a:r>
                <a:rPr lang="en-US" b="1" dirty="0" smtClean="0"/>
                <a:t>interface</a:t>
              </a:r>
              <a:endParaRPr lang="en-US" b="1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162800" y="3200400"/>
              <a:ext cx="228600" cy="6858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tIns="0" rIns="0" bIns="0" rtlCol="0" anchor="ctr"/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read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1" name="Oval Callout 80"/>
          <p:cNvSpPr/>
          <p:nvPr/>
        </p:nvSpPr>
        <p:spPr>
          <a:xfrm>
            <a:off x="4876800" y="1981200"/>
            <a:ext cx="1828800" cy="1752600"/>
          </a:xfrm>
          <a:prstGeom prst="wedgeEllipseCallout">
            <a:avLst>
              <a:gd name="adj1" fmla="val 74790"/>
              <a:gd name="adj2" fmla="val 44476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/>
          <p:cNvSpPr/>
          <p:nvPr/>
        </p:nvSpPr>
        <p:spPr>
          <a:xfrm>
            <a:off x="5029200" y="2971800"/>
            <a:ext cx="1524000" cy="381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return output</a:t>
            </a:r>
            <a:endParaRPr lang="en-US" b="1" dirty="0"/>
          </a:p>
        </p:txBody>
      </p:sp>
      <p:sp>
        <p:nvSpPr>
          <p:cNvPr id="24" name="Rectangle 23"/>
          <p:cNvSpPr/>
          <p:nvPr/>
        </p:nvSpPr>
        <p:spPr>
          <a:xfrm>
            <a:off x="5105400" y="2362200"/>
            <a:ext cx="1371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native read</a:t>
            </a:r>
            <a:endParaRPr lang="en-US" b="1" dirty="0"/>
          </a:p>
        </p:txBody>
      </p:sp>
      <p:grpSp>
        <p:nvGrpSpPr>
          <p:cNvPr id="42" name="Group 41"/>
          <p:cNvGrpSpPr/>
          <p:nvPr/>
        </p:nvGrpSpPr>
        <p:grpSpPr>
          <a:xfrm>
            <a:off x="5181600" y="2286000"/>
            <a:ext cx="1143000" cy="533400"/>
            <a:chOff x="5638800" y="5715000"/>
            <a:chExt cx="1143000" cy="53340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5715000" y="5715000"/>
              <a:ext cx="1066800" cy="533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5638800" y="5791200"/>
              <a:ext cx="1143000" cy="4572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" grpId="0"/>
      <p:bldP spid="27" grpId="0" animBg="1"/>
      <p:bldP spid="28" grpId="0" animBg="1"/>
      <p:bldP spid="32" grpId="0" animBg="1"/>
      <p:bldP spid="81" grpId="0" animBg="1"/>
      <p:bldP spid="84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Problems for replaying system applications using library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Cannot record all operations with non-deterministic behavior</a:t>
            </a:r>
          </a:p>
          <a:p>
            <a:pPr lvl="1"/>
            <a:r>
              <a:rPr lang="en-US" sz="2400" dirty="0" smtClean="0"/>
              <a:t>The code is not a function – </a:t>
            </a:r>
            <a:r>
              <a:rPr lang="en-US" sz="2400" i="1" dirty="0" smtClean="0"/>
              <a:t>spin lock assembly code</a:t>
            </a:r>
          </a:p>
          <a:p>
            <a:pPr lvl="1"/>
            <a:r>
              <a:rPr lang="en-US" sz="2400" dirty="0" smtClean="0"/>
              <a:t>Functions may have unclear semantics – </a:t>
            </a:r>
            <a:r>
              <a:rPr lang="en-US" sz="2400" i="1" dirty="0" err="1" smtClean="0"/>
              <a:t>socketcall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ioctl</a:t>
            </a:r>
            <a:endParaRPr lang="en-US" sz="2400" i="1" dirty="0" smtClean="0"/>
          </a:p>
          <a:p>
            <a:endParaRPr lang="en-US" sz="2800" i="1" dirty="0" smtClean="0"/>
          </a:p>
          <a:p>
            <a:r>
              <a:rPr lang="en-US" sz="2800" dirty="0" smtClean="0"/>
              <a:t>Can be heavyweight for some applications</a:t>
            </a:r>
          </a:p>
          <a:p>
            <a:pPr lvl="1"/>
            <a:r>
              <a:rPr lang="en-US" sz="2400" dirty="0" smtClean="0"/>
              <a:t>Log size too large - </a:t>
            </a:r>
            <a:r>
              <a:rPr lang="en-US" sz="2400" i="1" dirty="0" smtClean="0"/>
              <a:t>read</a:t>
            </a:r>
          </a:p>
          <a:p>
            <a:endParaRPr lang="en-US" sz="2800" dirty="0" smtClean="0"/>
          </a:p>
          <a:p>
            <a:r>
              <a:rPr lang="en-US" sz="2800" dirty="0" smtClean="0"/>
              <a:t>Previous work does not address these problems well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R2’s approach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z="1100" smtClean="0"/>
              <a:pPr/>
              <a:t>8</a:t>
            </a:fld>
            <a:endParaRPr lang="en-US" sz="110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2438400"/>
          <a:ext cx="8686800" cy="3779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352800"/>
                <a:gridCol w="3276600"/>
              </a:tblGrid>
              <a:tr h="48398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Problems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800" dirty="0" smtClean="0"/>
                        <a:t>R2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136767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spin</a:t>
                      </a:r>
                      <a:r>
                        <a:rPr lang="en-US" sz="2800" baseline="0" dirty="0" smtClean="0"/>
                        <a:t> lock assembly code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Find high level function enclosing it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i="1" dirty="0" err="1" smtClean="0"/>
                        <a:t>spin_lock</a:t>
                      </a:r>
                      <a:r>
                        <a:rPr lang="en-US" sz="2800" baseline="0" dirty="0" smtClean="0"/>
                        <a:t> (long </a:t>
                      </a:r>
                      <a:r>
                        <a:rPr lang="en-US" sz="2800" baseline="0" dirty="0" err="1" smtClean="0"/>
                        <a:t>var</a:t>
                      </a:r>
                      <a:r>
                        <a:rPr lang="en-US" sz="2800" baseline="0" dirty="0" smtClean="0"/>
                        <a:t>) {</a:t>
                      </a:r>
                    </a:p>
                    <a:p>
                      <a:r>
                        <a:rPr lang="en-US" sz="2800" baseline="0" dirty="0" smtClean="0"/>
                        <a:t>     __</a:t>
                      </a:r>
                      <a:r>
                        <a:rPr lang="en-US" sz="2800" baseline="0" dirty="0" err="1" smtClean="0"/>
                        <a:t>asm</a:t>
                      </a:r>
                      <a:r>
                        <a:rPr lang="en-US" sz="2800" baseline="0" dirty="0" smtClean="0"/>
                        <a:t> …</a:t>
                      </a:r>
                    </a:p>
                    <a:p>
                      <a:r>
                        <a:rPr lang="en-US" sz="2800" baseline="0" dirty="0" smtClean="0"/>
                        <a:t>}</a:t>
                      </a:r>
                      <a:endParaRPr lang="en-US" sz="2800" dirty="0"/>
                    </a:p>
                  </a:txBody>
                  <a:tcPr/>
                </a:tc>
              </a:tr>
              <a:tr h="882556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socketcall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Find functions</a:t>
                      </a:r>
                      <a:r>
                        <a:rPr lang="en-US" sz="2800" baseline="0" dirty="0" smtClean="0"/>
                        <a:t> with clear semantics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i="1" dirty="0" err="1" smtClean="0"/>
                        <a:t>recv</a:t>
                      </a:r>
                      <a:endParaRPr lang="en-US" sz="2800" b="1" i="1" dirty="0"/>
                    </a:p>
                  </a:txBody>
                  <a:tcPr/>
                </a:tc>
              </a:tr>
              <a:tr h="88255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read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Find function with less I/O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i="1" dirty="0" err="1" smtClean="0"/>
                        <a:t>sqlite_exec</a:t>
                      </a:r>
                      <a:endParaRPr lang="en-US" sz="2800" b="1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00" y="1219200"/>
            <a:ext cx="82219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Allow developers to select functions that can be </a:t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easily &amp; efficiently</a:t>
            </a:r>
            <a:r>
              <a:rPr lang="en-US" sz="3200" dirty="0" smtClean="0"/>
              <a:t> replayed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R2</a:t>
            </a:r>
            <a:endParaRPr lang="en-US" dirty="0"/>
          </a:p>
        </p:txBody>
      </p:sp>
      <p:pic>
        <p:nvPicPr>
          <p:cNvPr id="14" name="Picture 6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2971800"/>
            <a:ext cx="1676400" cy="1711396"/>
          </a:xfrm>
          <a:prstGeom prst="rect">
            <a:avLst/>
          </a:prstGeom>
          <a:noFill/>
        </p:spPr>
      </p:pic>
      <p:sp>
        <p:nvSpPr>
          <p:cNvPr id="15" name="Rectangular Callout 14"/>
          <p:cNvSpPr/>
          <p:nvPr/>
        </p:nvSpPr>
        <p:spPr>
          <a:xfrm>
            <a:off x="2743200" y="1676400"/>
            <a:ext cx="6248400" cy="914400"/>
          </a:xfrm>
          <a:prstGeom prst="wedgeRectCallout">
            <a:avLst>
              <a:gd name="adj1" fmla="val -61525"/>
              <a:gd name="adj2" fmla="val 34694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Step 1: </a:t>
            </a:r>
            <a:r>
              <a:rPr lang="en-US" sz="2400" dirty="0" smtClean="0"/>
              <a:t>select a </a:t>
            </a:r>
            <a:r>
              <a:rPr lang="en-US" sz="2400" dirty="0" err="1" smtClean="0"/>
              <a:t>replayable</a:t>
            </a:r>
            <a:r>
              <a:rPr lang="en-US" sz="2400" dirty="0" smtClean="0"/>
              <a:t> set of functions</a:t>
            </a:r>
          </a:p>
          <a:p>
            <a:r>
              <a:rPr lang="en-US" sz="2400" dirty="0" smtClean="0"/>
              <a:t>       </a:t>
            </a:r>
            <a:r>
              <a:rPr lang="en-US" sz="2400" dirty="0" err="1" smtClean="0">
                <a:solidFill>
                  <a:srgbClr val="FF0000"/>
                </a:solidFill>
              </a:rPr>
              <a:t>spin_lock</a:t>
            </a:r>
            <a:r>
              <a:rPr lang="en-US" sz="2400" dirty="0" smtClean="0"/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recv</a:t>
            </a:r>
            <a:r>
              <a:rPr lang="en-US" sz="2400" dirty="0" smtClean="0"/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sqlite_exec</a:t>
            </a:r>
            <a:r>
              <a:rPr lang="en-US" sz="2400" dirty="0" smtClean="0">
                <a:solidFill>
                  <a:srgbClr val="FF0000"/>
                </a:solidFill>
              </a:rPr>
              <a:t>, …</a:t>
            </a:r>
            <a:r>
              <a:rPr lang="en-US" sz="2400" dirty="0" smtClean="0"/>
              <a:t> 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2743200" y="2895600"/>
            <a:ext cx="6248400" cy="1447800"/>
          </a:xfrm>
          <a:prstGeom prst="wedgeRectCallout">
            <a:avLst>
              <a:gd name="adj1" fmla="val -61166"/>
              <a:gd name="adj2" fmla="val -3402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Step 2: </a:t>
            </a:r>
            <a:r>
              <a:rPr lang="en-US" sz="2400" dirty="0" smtClean="0"/>
              <a:t>annotate functions with R2 supplied keywords so R2 knows what to record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/>
            </a:r>
            <a:b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</a:b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i="1" dirty="0" err="1" smtClean="0">
                <a:solidFill>
                  <a:schemeClr val="tx1"/>
                </a:solidFill>
                <a:latin typeface="Consolas" pitchFamily="49" charset="0"/>
              </a:rPr>
              <a:t>recv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(</a:t>
            </a:r>
            <a:r>
              <a:rPr lang="en-US" sz="1200" u="sng" dirty="0" smtClean="0">
                <a:solidFill>
                  <a:schemeClr val="tx1"/>
                </a:solidFill>
                <a:latin typeface="Consolas" pitchFamily="49" charset="0"/>
              </a:rPr>
              <a:t>[in]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SOCKET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socket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</a:t>
            </a:r>
            <a:r>
              <a:rPr lang="en-US" sz="1200" u="sng" dirty="0" smtClean="0">
                <a:solidFill>
                  <a:srgbClr val="FF0000"/>
                </a:solidFill>
                <a:latin typeface="Consolas" pitchFamily="49" charset="0"/>
              </a:rPr>
              <a:t>[</a:t>
            </a:r>
            <a:r>
              <a:rPr lang="en-US" sz="1200" b="1" u="sng" dirty="0" smtClean="0">
                <a:solidFill>
                  <a:srgbClr val="FF0000"/>
                </a:solidFill>
                <a:latin typeface="Consolas" pitchFamily="49" charset="0"/>
              </a:rPr>
              <a:t>out, </a:t>
            </a:r>
            <a:r>
              <a:rPr lang="en-US" sz="1200" b="1" u="sng" dirty="0" err="1" smtClean="0">
                <a:solidFill>
                  <a:srgbClr val="FF0000"/>
                </a:solidFill>
                <a:latin typeface="Consolas" pitchFamily="49" charset="0"/>
              </a:rPr>
              <a:t>bsize</a:t>
            </a:r>
            <a:r>
              <a:rPr lang="en-US" sz="1200" b="1" u="sng" dirty="0" smtClean="0">
                <a:solidFill>
                  <a:srgbClr val="FF0000"/>
                </a:solidFill>
                <a:latin typeface="Consolas" pitchFamily="49" charset="0"/>
              </a:rPr>
              <a:t>(return)</a:t>
            </a:r>
            <a:r>
              <a:rPr lang="en-US" sz="1200" u="sng" dirty="0" smtClean="0">
                <a:solidFill>
                  <a:srgbClr val="FF0000"/>
                </a:solidFill>
                <a:latin typeface="Consolas" pitchFamily="49" charset="0"/>
              </a:rPr>
              <a:t>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void *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buf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   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         </a:t>
            </a:r>
            <a:r>
              <a:rPr lang="en-US" sz="1200" u="sng" dirty="0" smtClean="0">
                <a:solidFill>
                  <a:schemeClr val="tx1"/>
                </a:solidFill>
                <a:latin typeface="Consolas" pitchFamily="49" charset="0"/>
              </a:rPr>
              <a:t>[in]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nbytes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, </a:t>
            </a:r>
            <a:r>
              <a:rPr lang="en-US" sz="1200" u="sng" dirty="0" smtClean="0">
                <a:solidFill>
                  <a:schemeClr val="tx1"/>
                </a:solidFill>
                <a:latin typeface="Consolas" pitchFamily="49" charset="0"/>
              </a:rPr>
              <a:t>[in]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nsolas" pitchFamily="49" charset="0"/>
              </a:rPr>
              <a:t>int</a:t>
            </a:r>
            <a:r>
              <a:rPr lang="en-US" sz="1200" dirty="0" smtClean="0">
                <a:solidFill>
                  <a:schemeClr val="tx1"/>
                </a:solidFill>
                <a:latin typeface="Consolas" pitchFamily="49" charset="0"/>
              </a:rPr>
              <a:t> flag );</a:t>
            </a:r>
          </a:p>
        </p:txBody>
      </p:sp>
      <p:sp>
        <p:nvSpPr>
          <p:cNvPr id="17" name="Rectangular Callout 16"/>
          <p:cNvSpPr/>
          <p:nvPr/>
        </p:nvSpPr>
        <p:spPr>
          <a:xfrm>
            <a:off x="2743200" y="4648200"/>
            <a:ext cx="6248400" cy="838200"/>
          </a:xfrm>
          <a:prstGeom prst="wedgeRectCallout">
            <a:avLst>
              <a:gd name="adj1" fmla="val -65879"/>
              <a:gd name="adj2" fmla="val -42115"/>
            </a:avLst>
          </a:prstGeom>
          <a:solidFill>
            <a:schemeClr val="accent5">
              <a:lumMod val="20000"/>
              <a:lumOff val="80000"/>
              <a:alpha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Step 3: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R2 generates function stubs for faithful replay automatically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2743200" y="5867400"/>
            <a:ext cx="6248400" cy="533400"/>
          </a:xfrm>
          <a:prstGeom prst="wedgeRectCallout">
            <a:avLst>
              <a:gd name="adj1" fmla="val -68400"/>
              <a:gd name="adj2" fmla="val -57701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smtClean="0">
                <a:solidFill>
                  <a:srgbClr val="0070C0"/>
                </a:solidFill>
              </a:rPr>
              <a:t>Step 4: </a:t>
            </a:r>
            <a:r>
              <a:rPr lang="en-US" sz="2400" dirty="0" smtClean="0"/>
              <a:t>compile and run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55975-0E38-4834-840D-9DF5C30D0D2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24200" y="2590800"/>
            <a:ext cx="586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Goal: Capture all </a:t>
            </a:r>
            <a:r>
              <a:rPr lang="en-US" sz="2800" b="1" dirty="0" err="1" smtClean="0"/>
              <a:t>nondeterminism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mph" presetSubtype="3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7" grpId="0" animBg="1"/>
      <p:bldP spid="1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7580</TotalTime>
  <Words>3383</Words>
  <Application>Microsoft Office PowerPoint</Application>
  <PresentationFormat>On-screen Show (4:3)</PresentationFormat>
  <Paragraphs>663</Paragraphs>
  <Slides>42</Slides>
  <Notes>35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R2: An Application-Level Kernel for Record and Replay</vt:lpstr>
      <vt:lpstr>What &amp; Why?</vt:lpstr>
      <vt:lpstr>Record</vt:lpstr>
      <vt:lpstr>Slide 4</vt:lpstr>
      <vt:lpstr>State of the art</vt:lpstr>
      <vt:lpstr>Library approach</vt:lpstr>
      <vt:lpstr>Problems for replaying system applications using library approach</vt:lpstr>
      <vt:lpstr>R2’s approach</vt:lpstr>
      <vt:lpstr>Overview of R2</vt:lpstr>
      <vt:lpstr>Which functions to select: f1?</vt:lpstr>
      <vt:lpstr>A replay interface must be a call graph cut</vt:lpstr>
      <vt:lpstr>An incorrect cut</vt:lpstr>
      <vt:lpstr>Rules for a correct cut (or replay interface)</vt:lpstr>
      <vt:lpstr>Find a good cut in practice</vt:lpstr>
      <vt:lpstr>Implementation Challenges</vt:lpstr>
      <vt:lpstr>Deterministic memory footprint</vt:lpstr>
      <vt:lpstr>Memory problem: a typical network application</vt:lpstr>
      <vt:lpstr>Why different memory addresses?</vt:lpstr>
      <vt:lpstr>Isolation using space split</vt:lpstr>
      <vt:lpstr>Memory Isolation</vt:lpstr>
      <vt:lpstr>Handle data transfer across interface</vt:lpstr>
      <vt:lpstr>Memory footprints are deterministic now</vt:lpstr>
      <vt:lpstr>Deterministic execution order in multi-threaded applications</vt:lpstr>
      <vt:lpstr>An Example</vt:lpstr>
      <vt:lpstr>Happens-before relations</vt:lpstr>
      <vt:lpstr>Capture and Maintain happens-before relation</vt:lpstr>
      <vt:lpstr>Summary of Annotations</vt:lpstr>
      <vt:lpstr>Annotations allow Automated Code Generation</vt:lpstr>
      <vt:lpstr>R2 implementation</vt:lpstr>
      <vt:lpstr>R2 can replay challenging system applications</vt:lpstr>
      <vt:lpstr>Evaluation</vt:lpstr>
      <vt:lpstr>Experiment Platform</vt:lpstr>
      <vt:lpstr>Annotation effort</vt:lpstr>
      <vt:lpstr>R2 is lightweight in general</vt:lpstr>
      <vt:lpstr>Example: Sqlite</vt:lpstr>
      <vt:lpstr>Solution: choose an interface with less I/O</vt:lpstr>
      <vt:lpstr>Raising interface reduces overhead</vt:lpstr>
      <vt:lpstr>R2 is useful beyond replay</vt:lpstr>
      <vt:lpstr>Related work</vt:lpstr>
      <vt:lpstr>Conclusion</vt:lpstr>
      <vt:lpstr>Slide 41</vt:lpstr>
      <vt:lpstr>(R2 latest) How to follow the two rules faithfully: static analysis to remove annotation effort (and potential annotation error)!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zhenyug</dc:creator>
  <cp:lastModifiedBy>Xi Wang</cp:lastModifiedBy>
  <cp:revision>1439</cp:revision>
  <dcterms:created xsi:type="dcterms:W3CDTF">2008-12-09T18:24:12Z</dcterms:created>
  <dcterms:modified xsi:type="dcterms:W3CDTF">2008-12-09T18:25:18Z</dcterms:modified>
</cp:coreProperties>
</file>