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Default Extension="wmf" ContentType="image/x-wmf"/>
  <Override PartName="/ppt/notesSlides/notesSlide15.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notesSlides/notesSlide18.xml" ContentType="application/vnd.openxmlformats-officedocument.presentationml.notesSlide+xml"/>
  <Default Extension="png" ContentType="image/png"/>
  <Override PartName="/ppt/slides/slide27.xml" ContentType="application/vnd.openxmlformats-officedocument.presentationml.slide+xml"/>
  <Override PartName="/docProps/core.xml" ContentType="application/vnd.openxmlformats-package.core-properties+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notesSlides/notesSlide24.xml" ContentType="application/vnd.openxmlformats-officedocument.presentationml.notes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theme/theme2.xml" ContentType="application/vnd.openxmlformats-officedocument.theme+xml"/>
  <Override PartName="/ppt/notesSlides/notesSlide27.xml" ContentType="application/vnd.openxmlformats-officedocument.presentationml.notesSlide+xml"/>
  <Override PartName="/ppt/slides/slide2.xml" ContentType="application/vnd.openxmlformats-officedocument.presentationml.slide+xml"/>
  <Override PartName="/ppt/notesSlides/notesSlide25.xml" ContentType="application/vnd.openxmlformats-officedocument.presentationml.notesSlide+xml"/>
  <Override PartName="/ppt/slides/slide35.xml" ContentType="application/vnd.openxmlformats-officedocument.presentationml.slide+xml"/>
  <Override PartName="/ppt/slides/slide42.xml" ContentType="application/vnd.openxmlformats-officedocument.presentationml.slide+xml"/>
  <Override PartName="/ppt/slides/slide45.xml" ContentType="application/vnd.openxmlformats-officedocument.presentationml.slide+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9.xml" ContentType="application/vnd.openxmlformats-officedocument.presentationml.notes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14.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Default Extension="jpeg" ContentType="image/jpe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s/slide8.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notesSlides/notesSlide30.xml" ContentType="application/vnd.openxmlformats-officedocument.presentationml.notes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notesSlides/notesSlide20.xml" ContentType="application/vnd.openxmlformats-officedocument.presentationml.notes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Lst>
  <p:notesMasterIdLst>
    <p:notesMasterId r:id="rId49"/>
  </p:notesMasterIdLst>
  <p:handoutMasterIdLst>
    <p:handoutMasterId r:id="rId50"/>
  </p:handoutMasterIdLst>
  <p:sldIdLst>
    <p:sldId id="256" r:id="rId2"/>
    <p:sldId id="263" r:id="rId3"/>
    <p:sldId id="311" r:id="rId4"/>
    <p:sldId id="312" r:id="rId5"/>
    <p:sldId id="313" r:id="rId6"/>
    <p:sldId id="308" r:id="rId7"/>
    <p:sldId id="266" r:id="rId8"/>
    <p:sldId id="268" r:id="rId9"/>
    <p:sldId id="325" r:id="rId10"/>
    <p:sldId id="326" r:id="rId11"/>
    <p:sldId id="327" r:id="rId12"/>
    <p:sldId id="328" r:id="rId13"/>
    <p:sldId id="331" r:id="rId14"/>
    <p:sldId id="350" r:id="rId15"/>
    <p:sldId id="324" r:id="rId16"/>
    <p:sldId id="353" r:id="rId17"/>
    <p:sldId id="351" r:id="rId18"/>
    <p:sldId id="352" r:id="rId19"/>
    <p:sldId id="355" r:id="rId20"/>
    <p:sldId id="356" r:id="rId21"/>
    <p:sldId id="333" r:id="rId22"/>
    <p:sldId id="283" r:id="rId23"/>
    <p:sldId id="306" r:id="rId24"/>
    <p:sldId id="358" r:id="rId25"/>
    <p:sldId id="362" r:id="rId26"/>
    <p:sldId id="314" r:id="rId27"/>
    <p:sldId id="359" r:id="rId28"/>
    <p:sldId id="315" r:id="rId29"/>
    <p:sldId id="337" r:id="rId30"/>
    <p:sldId id="316" r:id="rId31"/>
    <p:sldId id="287" r:id="rId32"/>
    <p:sldId id="336" r:id="rId33"/>
    <p:sldId id="334" r:id="rId34"/>
    <p:sldId id="298" r:id="rId35"/>
    <p:sldId id="340" r:id="rId36"/>
    <p:sldId id="332" r:id="rId37"/>
    <p:sldId id="341" r:id="rId38"/>
    <p:sldId id="342" r:id="rId39"/>
    <p:sldId id="349" r:id="rId40"/>
    <p:sldId id="343" r:id="rId41"/>
    <p:sldId id="345" r:id="rId42"/>
    <p:sldId id="346" r:id="rId43"/>
    <p:sldId id="347" r:id="rId44"/>
    <p:sldId id="365" r:id="rId45"/>
    <p:sldId id="366" r:id="rId46"/>
    <p:sldId id="360" r:id="rId47"/>
    <p:sldId id="36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750" autoAdjust="0"/>
    <p:restoredTop sz="77913" autoAdjust="0"/>
  </p:normalViewPr>
  <p:slideViewPr>
    <p:cSldViewPr>
      <p:cViewPr varScale="1">
        <p:scale>
          <a:sx n="91" d="100"/>
          <a:sy n="91" d="100"/>
        </p:scale>
        <p:origin x="-1384"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39" Type="http://schemas.openxmlformats.org/officeDocument/2006/relationships/slide" Target="slides/slide38.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handoutMaster" Target="handoutMasters/handoutMaster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notesMaster" Target="notesMasters/notesMaster1.xml"/><Relationship Id="rId44" Type="http://schemas.openxmlformats.org/officeDocument/2006/relationships/slide" Target="slides/slide43.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35" Type="http://schemas.openxmlformats.org/officeDocument/2006/relationships/slide" Target="slides/slide34.xml"/><Relationship Id="rId51" Type="http://schemas.openxmlformats.org/officeDocument/2006/relationships/printerSettings" Target="printerSettings/printerSettings1.bin"/><Relationship Id="rId55" Type="http://schemas.openxmlformats.org/officeDocument/2006/relationships/tableStyles" Target="tableStyles.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36" Type="http://schemas.openxmlformats.org/officeDocument/2006/relationships/slide" Target="slides/slide35.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48" Type="http://schemas.openxmlformats.org/officeDocument/2006/relationships/slide" Target="slides/slide47.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presProps" Target="presProps.xml"/><Relationship Id="rId54" Type="http://schemas.openxmlformats.org/officeDocument/2006/relationships/theme" Target="theme/theme1.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53" Type="http://schemas.openxmlformats.org/officeDocument/2006/relationships/viewProps" Target="viewProps.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17B54A2-F336-4DF3-BB0C-EC477CACAF01}" type="datetimeFigureOut">
              <a:rPr lang="en-US" smtClean="0"/>
              <a:pPr/>
              <a:t>5/16/08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50F3DE-10A3-498E-B63E-C12A957FD75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23C17A-882E-4114-BECF-FBF5EE4AAC56}" type="datetimeFigureOut">
              <a:rPr lang="en-US" smtClean="0"/>
              <a:pPr/>
              <a:t>5/16/08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F835DF-271D-416A-AF1B-5CDEE835CA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Take the source code, we find all the invocation via Phoenix</a:t>
            </a:r>
            <a:r>
              <a:rPr lang="en-US" baseline="0" dirty="0" smtClean="0"/>
              <a:t> which is a compiler, then find those that matters, which are critical invocations, and then refined further for those blocking ones. To reduce false positive, we also take the unblocking patterns and the final set is those should really produce hangs.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strongly connected components (i.e. direct or indirect recursive calls) are reduced into one node, and a clone is made for each call path.</a:t>
            </a:r>
            <a:endParaRPr lang="en-US" dirty="0" smtClean="0"/>
          </a:p>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18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Goal: prune</a:t>
            </a:r>
            <a:r>
              <a:rPr lang="en-US" baseline="0" dirty="0" smtClean="0"/>
              <a:t> invocations that are not critical</a:t>
            </a:r>
          </a:p>
        </p:txBody>
      </p:sp>
      <p:sp>
        <p:nvSpPr>
          <p:cNvPr id="4" name="Slide Number Placeholder 3"/>
          <p:cNvSpPr>
            <a:spLocks noGrp="1"/>
          </p:cNvSpPr>
          <p:nvPr>
            <p:ph type="sldNum" sz="quarter" idx="10"/>
          </p:nvPr>
        </p:nvSpPr>
        <p:spPr/>
        <p:txBody>
          <a:bodyPr/>
          <a:lstStyle/>
          <a:p>
            <a:fld id="{61F835DF-271D-416A-AF1B-5CDEE835CA52}" type="slidenum">
              <a:rPr lang="en-US" smtClean="0"/>
              <a:pPr/>
              <a:t>19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a:t>
            </a:r>
            <a:r>
              <a:rPr lang="en-US" baseline="0" dirty="0" smtClean="0"/>
              <a:t> example of critical patterns.  Functions are registered as message handlers is GUI thread, then those function invocations and their child invocations are critical.</a:t>
            </a:r>
          </a:p>
          <a:p>
            <a:endParaRPr lang="en-US" baseline="0" dirty="0" smtClean="0"/>
          </a:p>
          <a:p>
            <a:r>
              <a:rPr lang="en-US" baseline="0" dirty="0" smtClean="0"/>
              <a:t>[pattern extraction]</a:t>
            </a:r>
          </a:p>
          <a:p>
            <a:r>
              <a:rPr lang="en-US" baseline="0" dirty="0" smtClean="0"/>
              <a:t>They can be either annotated by developers, as SAL annotation, or dynamically traced by tracking function calls.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Goal: prune critical</a:t>
            </a:r>
            <a:r>
              <a:rPr lang="en-US" baseline="0" dirty="0" smtClean="0"/>
              <a:t> invocations that are not blocking</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idea is similar, we input blocking patterns. </a:t>
            </a:r>
            <a:r>
              <a:rPr lang="en-US" dirty="0" smtClean="0"/>
              <a:t>And here</a:t>
            </a:r>
            <a:r>
              <a:rPr lang="en-US" baseline="0" dirty="0" smtClean="0"/>
              <a:t> is some examples: calls to networking I/O, long loops, etc. Once an invocation is both critical and blocking, it is hang. Therefore, the goal in this phase is to prune invocations that never blocks.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Sleep</a:t>
            </a:r>
            <a:r>
              <a:rPr lang="en-US" baseline="0" dirty="0" smtClean="0"/>
              <a:t>(0) as a common trick in spin lock</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Hang gates are</a:t>
            </a:r>
            <a:r>
              <a:rPr lang="en-US" baseline="0" dirty="0" smtClean="0"/>
              <a:t> where app developers would be interested (for bug fix, or ask library developers to fix)</a:t>
            </a:r>
          </a:p>
          <a:p>
            <a:endParaRPr lang="en-US" baseline="0" dirty="0" smtClean="0"/>
          </a:p>
          <a:p>
            <a:pPr lvl="1"/>
            <a:r>
              <a:rPr lang="en-US" dirty="0" smtClean="0"/>
              <a:t>Merge common hang paths captured on more than one invocations by different patterns</a:t>
            </a:r>
          </a:p>
          <a:p>
            <a:pPr lvl="1"/>
            <a:r>
              <a:rPr lang="en-US" dirty="0" smtClean="0"/>
              <a:t>Bug ranking</a:t>
            </a:r>
          </a:p>
          <a:p>
            <a:pPr lvl="1"/>
            <a:r>
              <a:rPr lang="en-US" dirty="0" smtClean="0"/>
              <a:t>Future work: feed the call path to model checkers for feasibility test</a:t>
            </a:r>
          </a:p>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am sure all the scenarios in</a:t>
            </a:r>
            <a:r>
              <a:rPr lang="en-US" baseline="0" dirty="0" smtClean="0"/>
              <a:t> previous picture are familiar to you. Actually, we all run into the problem of responsiveness. For instance, when we ….  the app stops responding, taking a long time to come back. Meanwhile you cannot cancel. This is what we called HANG. Therefore, our goal is …</a:t>
            </a:r>
          </a:p>
        </p:txBody>
      </p:sp>
      <p:sp>
        <p:nvSpPr>
          <p:cNvPr id="4" name="Slide Number Placeholder 3"/>
          <p:cNvSpPr>
            <a:spLocks noGrp="1"/>
          </p:cNvSpPr>
          <p:nvPr>
            <p:ph type="sldNum" sz="quarter" idx="10"/>
          </p:nvPr>
        </p:nvSpPr>
        <p:spPr/>
        <p:txBody>
          <a:bodyPr/>
          <a:lstStyle/>
          <a:p>
            <a:fld id="{61F835DF-271D-416A-AF1B-5CDEE835CA5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Several</a:t>
            </a:r>
            <a:r>
              <a:rPr lang="en-US" baseline="0" dirty="0" smtClean="0"/>
              <a:t> Windows socket API functions (e.g., </a:t>
            </a:r>
            <a:r>
              <a:rPr lang="en-US" baseline="0" dirty="0" err="1" smtClean="0"/>
              <a:t>WSAAsyncSelect</a:t>
            </a:r>
            <a:r>
              <a:rPr lang="en-US" baseline="0" dirty="0" smtClean="0"/>
              <a:t>) automatically sets a socket to </a:t>
            </a:r>
            <a:r>
              <a:rPr lang="en-US" baseline="0" dirty="0" err="1" smtClean="0"/>
              <a:t>nonblocking</a:t>
            </a:r>
            <a:r>
              <a:rPr lang="en-US" baseline="0" dirty="0" smtClean="0"/>
              <a:t> mode. Current </a:t>
            </a:r>
            <a:r>
              <a:rPr lang="en-US" baseline="0" dirty="0" err="1" smtClean="0"/>
              <a:t>impl</a:t>
            </a:r>
            <a:r>
              <a:rPr lang="en-US" baseline="0" dirty="0" smtClean="0"/>
              <a:t> uses a conservative way…</a:t>
            </a:r>
          </a:p>
          <a:p>
            <a:endParaRPr lang="en-US" baseline="0" dirty="0" smtClean="0"/>
          </a:p>
          <a:p>
            <a:r>
              <a:rPr lang="en-US" baseline="0" dirty="0" smtClean="0"/>
              <a:t>Wait and lock are not discouraged in critical threads….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29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TPIME, SIGMETIRCS</a:t>
            </a:r>
            <a:r>
              <a:rPr lang="en-US" baseline="0" dirty="0" smtClean="0"/>
              <a:t> 00, Harvard</a:t>
            </a:r>
          </a:p>
          <a:p>
            <a:r>
              <a:rPr lang="en-US" baseline="0" dirty="0" smtClean="0"/>
              <a:t>Terminator, PLDI 06/07, MSR Cambridge</a:t>
            </a:r>
          </a:p>
          <a:p>
            <a:r>
              <a:rPr lang="en-US" baseline="0" dirty="0" smtClean="0"/>
              <a:t>Flash, USENIX 00/04, Rice</a:t>
            </a:r>
          </a:p>
          <a:p>
            <a:r>
              <a:rPr lang="en-US" baseline="0" dirty="0" err="1" smtClean="0"/>
              <a:t>userver</a:t>
            </a:r>
            <a:r>
              <a:rPr lang="en-US" baseline="0" dirty="0" smtClean="0"/>
              <a:t>, </a:t>
            </a:r>
            <a:r>
              <a:rPr lang="en-US" baseline="0" dirty="0" err="1" smtClean="0"/>
              <a:t>EuroSys</a:t>
            </a:r>
            <a:r>
              <a:rPr lang="en-US" baseline="0" dirty="0" smtClean="0"/>
              <a:t> 07, Waterloo</a:t>
            </a:r>
          </a:p>
          <a:p>
            <a:endParaRPr lang="en-US" baseline="0" dirty="0" smtClean="0"/>
          </a:p>
          <a:p>
            <a:r>
              <a:rPr lang="en-US" baseline="0" dirty="0" smtClean="0"/>
              <a:t>SQL injection: similar graph </a:t>
            </a:r>
            <a:r>
              <a:rPr lang="en-US" baseline="0" dirty="0" err="1" smtClean="0"/>
              <a:t>reachability</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30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31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Ok, so as a conclusion </a:t>
            </a:r>
          </a:p>
          <a:p>
            <a:endParaRPr lang="en-US" dirty="0" smtClean="0"/>
          </a:p>
          <a:p>
            <a:endParaRPr lang="en-US" dirty="0" smtClean="0"/>
          </a:p>
          <a:p>
            <a:r>
              <a:rPr lang="en-US" dirty="0" smtClean="0"/>
              <a:t>Just say builds complete invocations.</a:t>
            </a:r>
          </a:p>
          <a:p>
            <a:endParaRPr lang="en-US" dirty="0" smtClean="0"/>
          </a:p>
          <a:p>
            <a:r>
              <a:rPr lang="en-US" dirty="0" smtClean="0"/>
              <a:t>Now that,,,, we do….</a:t>
            </a:r>
          </a:p>
          <a:p>
            <a:endParaRPr lang="en-US" dirty="0" smtClean="0"/>
          </a:p>
          <a:p>
            <a:r>
              <a:rPr lang="en-US" dirty="0" smtClean="0"/>
              <a:t>Simple blocking API calls…</a:t>
            </a:r>
          </a:p>
          <a:p>
            <a:r>
              <a:rPr lang="en-US" dirty="0" smtClean="0"/>
              <a:t>As I mentioned earlier….. some blocking is context sensitive</a:t>
            </a:r>
          </a:p>
          <a:p>
            <a:endParaRPr lang="en-US" dirty="0" smtClean="0"/>
          </a:p>
          <a:p>
            <a:r>
              <a:rPr lang="en-US" dirty="0" smtClean="0"/>
              <a:t>We have applied this on a number of ….</a:t>
            </a:r>
          </a:p>
          <a:p>
            <a:endParaRPr lang="en-US" dirty="0" smtClean="0"/>
          </a:p>
          <a:p>
            <a:r>
              <a:rPr lang="en-US" dirty="0" smtClean="0"/>
              <a:t>A comparison between budget, AHV Hang….</a:t>
            </a:r>
          </a:p>
          <a:p>
            <a:r>
              <a:rPr lang="en-US" dirty="0" smtClean="0"/>
              <a:t>In terms of functionality, in addition to detect, we also report the root cause</a:t>
            </a:r>
          </a:p>
          <a:p>
            <a:r>
              <a:rPr lang="en-US" dirty="0" smtClean="0"/>
              <a:t>Because we are using static analysis, our coverage is high</a:t>
            </a:r>
          </a:p>
          <a:p>
            <a:r>
              <a:rPr lang="en-US" dirty="0" smtClean="0"/>
              <a:t>We might have FP, but we can refine by adding more rules in the stages</a:t>
            </a:r>
          </a:p>
          <a:p>
            <a:r>
              <a:rPr lang="en-US" dirty="0" smtClean="0"/>
              <a:t>In theory, we should not have any misses. However, today’s software are composed by lots of modules, and perform static </a:t>
            </a:r>
          </a:p>
          <a:p>
            <a:endParaRPr lang="en-US" dirty="0" smtClean="0"/>
          </a:p>
          <a:p>
            <a:r>
              <a:rPr lang="en-US" dirty="0" smtClean="0"/>
              <a:t>analysis across modules could be challenge.</a:t>
            </a:r>
          </a:p>
          <a:p>
            <a:r>
              <a:rPr lang="en-US" dirty="0" smtClean="0"/>
              <a:t>We need no source code modification</a:t>
            </a:r>
          </a:p>
          <a:p>
            <a:r>
              <a:rPr lang="en-US" dirty="0" smtClean="0"/>
              <a:t>As I mentioned, this system can be incrementally improved by simply adding rules</a:t>
            </a:r>
          </a:p>
          <a:p>
            <a:r>
              <a:rPr lang="en-US" dirty="0" smtClean="0"/>
              <a:t>We see this actually is complementary to what other tools. For instance: AHV can help us to define better patterns. These </a:t>
            </a:r>
          </a:p>
          <a:p>
            <a:endParaRPr lang="en-US" dirty="0" smtClean="0"/>
          </a:p>
          <a:p>
            <a:r>
              <a:rPr lang="en-US" dirty="0" smtClean="0"/>
              <a:t>patterns can supply to Budget also at coding time.</a:t>
            </a:r>
          </a:p>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34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2</a:t>
            </a:r>
            <a:r>
              <a:rPr lang="en-US" baseline="30000" dirty="0" smtClean="0"/>
              <a:t>nd</a:t>
            </a:r>
            <a:r>
              <a:rPr lang="en-US" baseline="0" dirty="0" smtClean="0"/>
              <a:t> and the 3</a:t>
            </a:r>
            <a:r>
              <a:rPr lang="en-US" baseline="30000" dirty="0" smtClean="0"/>
              <a:t>rd</a:t>
            </a:r>
            <a:r>
              <a:rPr lang="en-US" baseline="0" dirty="0" smtClean="0"/>
              <a:t> x3 are the same and can be merged.</a:t>
            </a:r>
          </a:p>
          <a:p>
            <a:r>
              <a:rPr lang="en-US" baseline="0" dirty="0" smtClean="0"/>
              <a:t>The 4</a:t>
            </a:r>
            <a:r>
              <a:rPr lang="en-US" baseline="30000" dirty="0" smtClean="0"/>
              <a:t>th</a:t>
            </a:r>
            <a:r>
              <a:rPr lang="en-US" baseline="0" dirty="0" smtClean="0"/>
              <a:t> x3 can be omitted, allowing its parent x2 directly connect to 1.</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38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4</a:t>
            </a:r>
            <a:r>
              <a:rPr lang="en-US" baseline="30000" dirty="0" smtClean="0"/>
              <a:t>th</a:t>
            </a:r>
            <a:r>
              <a:rPr lang="en-US" baseline="0" dirty="0" smtClean="0"/>
              <a:t> x3 can be omitted, allowing its parent x2 directly connect to 1.</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39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D1 is a domain of size 2^3 (3 bit), and D2 is a domain of size 2^2 (2 bit).</a:t>
            </a:r>
            <a:r>
              <a:rPr lang="en-US" baseline="0" dirty="0" smtClean="0"/>
              <a:t> If a </a:t>
            </a:r>
            <a:r>
              <a:rPr lang="en-US" baseline="0" dirty="0" err="1" smtClean="0"/>
              <a:t>tuple</a:t>
            </a:r>
            <a:r>
              <a:rPr lang="en-US" baseline="0" dirty="0" smtClean="0"/>
              <a:t> (d1, d2) exists, f(d1, d2) = 1.</a:t>
            </a:r>
          </a:p>
          <a:p>
            <a:endParaRPr lang="en-US" baseline="0" dirty="0" smtClean="0"/>
          </a:p>
        </p:txBody>
      </p:sp>
      <p:sp>
        <p:nvSpPr>
          <p:cNvPr id="4" name="Slide Number Placeholder 3"/>
          <p:cNvSpPr>
            <a:spLocks noGrp="1"/>
          </p:cNvSpPr>
          <p:nvPr>
            <p:ph type="sldNum" sz="quarter" idx="10"/>
          </p:nvPr>
        </p:nvSpPr>
        <p:spPr/>
        <p:txBody>
          <a:bodyPr/>
          <a:lstStyle/>
          <a:p>
            <a:fld id="{61F835DF-271D-416A-AF1B-5CDEE835CA52}" type="slidenum">
              <a:rPr lang="en-US" smtClean="0"/>
              <a:pPr/>
              <a:t>41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Neon</a:t>
            </a:r>
            <a:r>
              <a:rPr lang="en-US" baseline="0" dirty="0" smtClean="0"/>
              <a:t> HTTP library</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42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Call</a:t>
            </a:r>
            <a:r>
              <a:rPr lang="en-US" baseline="0" dirty="0" smtClean="0"/>
              <a:t> can be computed from IR (direct call) and </a:t>
            </a:r>
            <a:r>
              <a:rPr lang="en-US" baseline="0" dirty="0" err="1" smtClean="0"/>
              <a:t>vF</a:t>
            </a:r>
            <a:r>
              <a:rPr lang="en-US" baseline="0" dirty="0" smtClean="0"/>
              <a:t> (indirect call, variable for function pointers)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43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here is some examples about blocking patterns; developers are allowed to add more in the future. The first rule says that invocations call blocking APIs like “connect”, “send” will be a blocking invocation. The second rule is relatively complex. It says that if an invocation calls API </a:t>
            </a:r>
            <a:r>
              <a:rPr lang="en-US" baseline="0" dirty="0" err="1" smtClean="0"/>
              <a:t>GetFileAttributesW</a:t>
            </a:r>
            <a:r>
              <a:rPr lang="en-US" baseline="0" dirty="0" smtClean="0"/>
              <a:t>, and the path parameter for this APIs is from registry or dialogs, then this invocation can be a blocking one.</a:t>
            </a:r>
          </a:p>
        </p:txBody>
      </p:sp>
      <p:sp>
        <p:nvSpPr>
          <p:cNvPr id="4" name="Slide Number Placeholder 3"/>
          <p:cNvSpPr>
            <a:spLocks noGrp="1"/>
          </p:cNvSpPr>
          <p:nvPr>
            <p:ph type="sldNum" sz="quarter" idx="10"/>
          </p:nvPr>
        </p:nvSpPr>
        <p:spPr/>
        <p:txBody>
          <a:bodyPr/>
          <a:lstStyle/>
          <a:p>
            <a:fld id="{61F835DF-271D-416A-AF1B-5CDEE835CA52}" type="slidenum">
              <a:rPr lang="en-US" smtClean="0"/>
              <a:pPr/>
              <a:t>44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a:t>
            </a:r>
            <a:r>
              <a:rPr lang="en-US" baseline="0" dirty="0" smtClean="0"/>
              <a:t> is a very popular revision control client called </a:t>
            </a:r>
            <a:r>
              <a:rPr lang="en-US" baseline="0" dirty="0" err="1" smtClean="0"/>
              <a:t>TortoiseSVN</a:t>
            </a:r>
            <a:r>
              <a:rPr lang="en-US" baseline="0" dirty="0" smtClean="0"/>
              <a:t>, and when people click to expand the directory on a remote machine, it hangs!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up to</a:t>
            </a:r>
            <a:r>
              <a:rPr lang="en-US" baseline="0" dirty="0" smtClean="0"/>
              <a:t> now, what we have is given hang patterns we apply static analysis to software, and produce report about hang bugs with ranks (I will describe the ranks later). To further refine the precision of the analysis, we can use runtime monitoring to collect more data and extract hang patterns, which will also feed to our analysis. Finally, we can use these report to either </a:t>
            </a:r>
            <a:r>
              <a:rPr lang="en-US" baseline="0" dirty="0" err="1" smtClean="0"/>
              <a:t>refactor</a:t>
            </a:r>
            <a:r>
              <a:rPr lang="en-US" baseline="0" dirty="0" smtClean="0"/>
              <a:t> the code or dynamically cure these hangs at runtime.</a:t>
            </a:r>
            <a:endParaRPr lang="en-US" dirty="0" smtClean="0"/>
          </a:p>
        </p:txBody>
      </p:sp>
      <p:sp>
        <p:nvSpPr>
          <p:cNvPr id="4" name="Slide Number Placeholder 3"/>
          <p:cNvSpPr>
            <a:spLocks noGrp="1"/>
          </p:cNvSpPr>
          <p:nvPr>
            <p:ph type="sldNum" sz="quarter" idx="10"/>
          </p:nvPr>
        </p:nvSpPr>
        <p:spPr/>
        <p:txBody>
          <a:bodyPr/>
          <a:lstStyle/>
          <a:p>
            <a:fld id="{61F835DF-271D-416A-AF1B-5CDEE835CA52}" type="slidenum">
              <a:rPr lang="en-US" smtClean="0"/>
              <a:pPr/>
              <a:t>46</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runtime manipulation part, we try to cure hangs at runtime,</a:t>
            </a:r>
            <a:r>
              <a:rPr lang="en-US" baseline="0" dirty="0" smtClean="0"/>
              <a:t> especially for those legacy code. The problem is that the manipulation must be safe so as to prevent program from crashing. We have implement a prototype on top of WiDS BOX. Basically, what we do is to …</a:t>
            </a:r>
          </a:p>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47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a:t>
            </a:r>
            <a:r>
              <a:rPr lang="en-US" baseline="0" dirty="0" smtClean="0"/>
              <a:t> happened here is that the message handler bound to the click operation eventually talks to the network via a blocking call ‘send’.</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how</a:t>
            </a:r>
            <a:r>
              <a:rPr lang="en-US" baseline="0" dirty="0" smtClean="0"/>
              <a:t> do we deal with hang today?</a:t>
            </a:r>
          </a:p>
          <a:p>
            <a:r>
              <a:rPr lang="en-US" baseline="0" dirty="0" smtClean="0"/>
              <a:t>Some product team is taking a new initiative, they embed …</a:t>
            </a:r>
            <a:r>
              <a:rPr lang="en-US" baseline="0" dirty="0"/>
              <a:t> </a:t>
            </a:r>
            <a:r>
              <a:rPr lang="en-US" baseline="0" dirty="0" smtClean="0"/>
              <a:t>an example is that UI thread can never invoke a network I/O.</a:t>
            </a:r>
          </a:p>
          <a:p>
            <a:r>
              <a:rPr lang="en-US" baseline="0" dirty="0" smtClean="0"/>
              <a:t>While this discipline is restricted to office team right now, others try to detect hangs in test lab, using tools such as AHV from Fundamental Testing Group. Since these tools only perform random and dynamic testing, they have low coverage. Most importantly, hangs are sensitive to environments, e.g. low bandwidth network, which cannot be reproduced in a lab.</a:t>
            </a:r>
          </a:p>
          <a:p>
            <a:r>
              <a:rPr lang="en-US" baseline="0" dirty="0" smtClean="0"/>
              <a:t>Due to this low coverage, we also incorporate end-user tools such as Watson to  collect data about hangs. However, in that case, damages are already done.</a:t>
            </a:r>
          </a:p>
          <a:p>
            <a:endParaRPr lang="en-US" baseline="0" dirty="0" smtClean="0"/>
          </a:p>
          <a:p>
            <a:r>
              <a:rPr lang="en-US" baseline="0" dirty="0" smtClean="0"/>
              <a:t>[Development]</a:t>
            </a:r>
          </a:p>
          <a:p>
            <a:r>
              <a:rPr lang="en-US" baseline="0" dirty="0" smtClean="0"/>
              <a:t>An intuitive ways is to enforce coding disciplines at developing time. This is already adopted, e.g., disallow …</a:t>
            </a:r>
          </a:p>
          <a:p>
            <a:r>
              <a:rPr lang="en-US" baseline="0" dirty="0" smtClean="0"/>
              <a:t>While it’s good for a new system built from a scratch, this approach cannot solve hangs in legacy systems and libraries. </a:t>
            </a:r>
          </a:p>
          <a:p>
            <a:r>
              <a:rPr lang="en-US" baseline="0" dirty="0" smtClean="0"/>
              <a:t>Even worse, as we will see later, many network I/O are implicit, and legacy libraries doesn’t have time-spec for the users. So it’s hard for developers to follow the rule without mistakes.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61F835DF-271D-416A-AF1B-5CDEE835CA52}"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[connecting]</a:t>
            </a:r>
          </a:p>
          <a:p>
            <a:r>
              <a:rPr lang="en-US" dirty="0" smtClean="0"/>
              <a:t>Given these</a:t>
            </a:r>
            <a:r>
              <a:rPr lang="en-US" baseline="0" dirty="0" smtClean="0"/>
              <a:t> limitations of existing approaches, we need a systematic way to detect hangs and eliminate them as early as possible. </a:t>
            </a:r>
          </a:p>
          <a:p>
            <a:r>
              <a:rPr lang="en-US" baseline="0" dirty="0" smtClean="0"/>
              <a:t>We use static analysis</a:t>
            </a:r>
            <a:endParaRPr lang="en-US" dirty="0" smtClean="0"/>
          </a:p>
          <a:p>
            <a:endParaRPr lang="en-US" dirty="0" smtClean="0"/>
          </a:p>
          <a:p>
            <a:r>
              <a:rPr lang="en-US" dirty="0" smtClean="0"/>
              <a:t>While all</a:t>
            </a:r>
            <a:r>
              <a:rPr lang="en-US" baseline="0" dirty="0" smtClean="0"/>
              <a:t> those previous work do fancy work, our idea is quite simple. We use static analysis to identify invocations that really matters to end user experience, and we call them critical invocations. Examples are …</a:t>
            </a:r>
            <a:r>
              <a:rPr lang="en-US" baseline="0" dirty="0"/>
              <a:t> </a:t>
            </a:r>
            <a:r>
              <a:rPr lang="en-US" baseline="0" dirty="0" smtClean="0"/>
              <a:t> </a:t>
            </a:r>
          </a:p>
          <a:p>
            <a:r>
              <a:rPr lang="en-US" baseline="0" dirty="0" smtClean="0"/>
              <a:t>At low level, we also know that some functions will blocking, such as ….</a:t>
            </a:r>
          </a:p>
          <a:p>
            <a:r>
              <a:rPr lang="en-US" baseline="0" dirty="0" smtClean="0"/>
              <a:t>And when critical meets blocking, BANG! There is a HANG! And we catch it at the very first beginning.</a:t>
            </a:r>
          </a:p>
        </p:txBody>
      </p:sp>
      <p:sp>
        <p:nvSpPr>
          <p:cNvPr id="4" name="Slide Number Placeholder 3"/>
          <p:cNvSpPr>
            <a:spLocks noGrp="1"/>
          </p:cNvSpPr>
          <p:nvPr>
            <p:ph type="sldNum" sz="quarter" idx="10"/>
          </p:nvPr>
        </p:nvSpPr>
        <p:spPr/>
        <p:txBody>
          <a:bodyPr/>
          <a:lstStyle/>
          <a:p>
            <a:fld id="{61F835DF-271D-416A-AF1B-5CDEE835CA52}"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previous example is simple, here is a</a:t>
            </a:r>
            <a:r>
              <a:rPr lang="en-US" baseline="0" dirty="0" smtClean="0"/>
              <a:t> complex file. This case is about GIMP, an open source graphics editor. The code here has a couple of file system calls, deep in the call stack eventually. Depends on whether those I/Os are local or network, you can have hang. For instance, if this path points a remote file on the internet, the subsequent call to </a:t>
            </a:r>
            <a:r>
              <a:rPr lang="en-US" baseline="0" dirty="0" err="1" smtClean="0"/>
              <a:t>file_test</a:t>
            </a:r>
            <a:r>
              <a:rPr lang="en-US" baseline="0" dirty="0" smtClean="0"/>
              <a:t>, and eventually </a:t>
            </a:r>
            <a:r>
              <a:rPr lang="en-US" baseline="0" dirty="0" err="1" smtClean="0"/>
              <a:t>GetFileAttributes</a:t>
            </a:r>
            <a:r>
              <a:rPr lang="en-US" baseline="0" dirty="0" smtClean="0"/>
              <a:t>, will have a hang. So, that means that our analysis must be aware of the context, to distinguish different result due to different parameters.</a:t>
            </a:r>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This analysis system</a:t>
            </a:r>
            <a:r>
              <a:rPr lang="en-US" baseline="0" dirty="0" smtClean="0"/>
              <a:t> should be open to patterns.</a:t>
            </a:r>
          </a:p>
          <a:p>
            <a:pPr marL="228600" indent="-228600">
              <a:buAutoNum type="arabicPeriod"/>
            </a:pPr>
            <a:r>
              <a:rPr lang="en-US" baseline="0" dirty="0" smtClean="0"/>
              <a:t>Developers of different applications focus on different patterns: GUI app – UI threads; web server – dispatch threads; …</a:t>
            </a:r>
          </a:p>
          <a:p>
            <a:pPr marL="228600" indent="-228600">
              <a:buAutoNum type="arabicPeriod"/>
            </a:pPr>
            <a:r>
              <a:rPr lang="en-US" baseline="0" dirty="0" smtClean="0"/>
              <a:t>And/or Boolean functions for conditions, and express them in </a:t>
            </a:r>
            <a:r>
              <a:rPr lang="en-US" baseline="0" dirty="0" err="1" smtClean="0"/>
              <a:t>Datalog</a:t>
            </a:r>
            <a:r>
              <a:rPr lang="en-US" baseline="0" dirty="0" smtClean="0"/>
              <a:t> rules.</a:t>
            </a:r>
          </a:p>
          <a:p>
            <a:pPr marL="228600" indent="-228600">
              <a:buAutoNum type="arabicPeriod"/>
            </a:pPr>
            <a:endParaRPr lang="en-US" baseline="0" dirty="0" smtClean="0"/>
          </a:p>
          <a:p>
            <a:pPr marL="228600" indent="-228600">
              <a:buNone/>
            </a:pPr>
            <a:endParaRPr lang="en-US" baseline="0" dirty="0" smtClean="0"/>
          </a:p>
          <a:p>
            <a:pPr marL="228600" indent="-228600">
              <a:buNone/>
            </a:pPr>
            <a:r>
              <a:rPr lang="en-US" baseline="0" dirty="0" smtClean="0"/>
              <a:t>Only developers know it, so the framework should be designed to incorporate expert knowledge easily.</a:t>
            </a:r>
          </a:p>
          <a:p>
            <a:pPr marL="228600" indent="-228600">
              <a:buNone/>
            </a:pPr>
            <a:endParaRPr lang="en-US" baseline="0" dirty="0" smtClean="0"/>
          </a:p>
          <a:p>
            <a:pPr marL="228600" indent="-228600">
              <a:buNone/>
            </a:pPr>
            <a:endParaRPr lang="en-US" baseline="0" dirty="0" smtClean="0"/>
          </a:p>
          <a:p>
            <a:pPr marL="228600" indent="-228600">
              <a:buNone/>
            </a:pPr>
            <a:r>
              <a:rPr lang="en-US" baseline="0" dirty="0" smtClean="0"/>
              <a:t>[Scalability vs. precision]</a:t>
            </a:r>
          </a:p>
          <a:p>
            <a:pPr marL="228600" indent="-228600">
              <a:buNone/>
            </a:pPr>
            <a:r>
              <a:rPr lang="en-US" baseline="0" dirty="0" smtClean="0"/>
              <a:t>There is a general tradeoff between Scalability and Precision in static analysis. </a:t>
            </a:r>
          </a:p>
          <a:p>
            <a:pPr marL="228600" indent="-228600">
              <a:buNone/>
            </a:pPr>
            <a:r>
              <a:rPr lang="en-US" baseline="0" dirty="0" smtClean="0"/>
              <a:t>We need to perform reasonable approximation to improve scalability, at the same time alleviate false positive/negative</a:t>
            </a:r>
          </a:p>
          <a:p>
            <a:pPr marL="228600" indent="-228600">
              <a:buNone/>
            </a:pPr>
            <a:r>
              <a:rPr lang="en-US" baseline="0" dirty="0" smtClean="0"/>
              <a:t>Reduce false positive is more important than avoiding false negative (in another word, making the analysis “sound”). </a:t>
            </a:r>
          </a:p>
          <a:p>
            <a:pPr marL="228600" indent="-228600">
              <a:buNone/>
            </a:pPr>
            <a:r>
              <a:rPr lang="en-US" baseline="0" dirty="0" smtClean="0"/>
              <a:t>Because of the nature of “hang” problem: to some extent a user can tolerate a hang bug that occurs rarely; but developers cannot use a tool that reports like thousands of incorrect hang bugs which bury down the real hangs. </a:t>
            </a:r>
          </a:p>
          <a:p>
            <a:pPr marL="228600" indent="-228600">
              <a:buNone/>
            </a:pPr>
            <a:r>
              <a:rPr lang="en-US" baseline="0" dirty="0" smtClean="0"/>
              <a:t>This means that we need to be conservative.</a:t>
            </a:r>
          </a:p>
        </p:txBody>
      </p:sp>
      <p:sp>
        <p:nvSpPr>
          <p:cNvPr id="4" name="Slide Number Placeholder 3"/>
          <p:cNvSpPr>
            <a:spLocks noGrp="1"/>
          </p:cNvSpPr>
          <p:nvPr>
            <p:ph type="sldNum" sz="quarter" idx="10"/>
          </p:nvPr>
        </p:nvSpPr>
        <p:spPr/>
        <p:txBody>
          <a:bodyPr/>
          <a:lstStyle/>
          <a:p>
            <a:fld id="{61F835DF-271D-416A-AF1B-5CDEE835CA52}"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835DF-271D-416A-AF1B-5CDEE835CA52}"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0B3FD2-C1CF-40EE-8F66-18F7B4DAB178}" type="datetimeFigureOut">
              <a:rPr lang="en-US" smtClean="0"/>
              <a:pPr/>
              <a:t>5/16/08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0B3FD2-C1CF-40EE-8F66-18F7B4DAB178}" type="datetimeFigureOut">
              <a:rPr lang="en-US" smtClean="0"/>
              <a:pPr/>
              <a:t>5/16/08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0B3FD2-C1CF-40EE-8F66-18F7B4DAB178}" type="datetimeFigureOut">
              <a:rPr lang="en-US" smtClean="0"/>
              <a:pPr/>
              <a:t>5/16/08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0B3FD2-C1CF-40EE-8F66-18F7B4DAB178}" type="datetimeFigureOut">
              <a:rPr lang="en-US" smtClean="0"/>
              <a:pPr/>
              <a:t>5/16/08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0B3FD2-C1CF-40EE-8F66-18F7B4DAB178}" type="datetimeFigureOut">
              <a:rPr lang="en-US" smtClean="0"/>
              <a:pPr/>
              <a:t>5/16/08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0B3FD2-C1CF-40EE-8F66-18F7B4DAB178}" type="datetimeFigureOut">
              <a:rPr lang="en-US" smtClean="0"/>
              <a:pPr/>
              <a:t>5/16/08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0B3FD2-C1CF-40EE-8F66-18F7B4DAB178}" type="datetimeFigureOut">
              <a:rPr lang="en-US" smtClean="0"/>
              <a:pPr/>
              <a:t>5/16/08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0B3FD2-C1CF-40EE-8F66-18F7B4DAB178}" type="datetimeFigureOut">
              <a:rPr lang="en-US" smtClean="0"/>
              <a:pPr/>
              <a:t>5/16/08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0B3FD2-C1CF-40EE-8F66-18F7B4DAB178}" type="datetimeFigureOut">
              <a:rPr lang="en-US" smtClean="0"/>
              <a:pPr/>
              <a:t>5/16/08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B3FD2-C1CF-40EE-8F66-18F7B4DAB178}" type="datetimeFigureOut">
              <a:rPr lang="en-US" smtClean="0"/>
              <a:pPr/>
              <a:t>5/16/08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B3FD2-C1CF-40EE-8F66-18F7B4DAB178}" type="datetimeFigureOut">
              <a:rPr lang="en-US" smtClean="0"/>
              <a:pPr/>
              <a:t>5/16/08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25A4A-EDBC-47C2-ACC4-B3263AF11B7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B3FD2-C1CF-40EE-8F66-18F7B4DAB178}" type="datetimeFigureOut">
              <a:rPr lang="en-US" smtClean="0"/>
              <a:pPr/>
              <a:t>5/16/08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25A4A-EDBC-47C2-ACC4-B3263AF11B7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image" Target="../media/image4.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6.wmf"/><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a:duotone>
              <a:schemeClr val="accent3">
                <a:shade val="45000"/>
                <a:satMod val="135000"/>
              </a:schemeClr>
              <a:prstClr val="white"/>
            </a:duotone>
          </a:blip>
          <a:srcRect/>
          <a:stretch>
            <a:fillRect/>
          </a:stretch>
        </p:blipFill>
        <p:spPr bwMode="auto">
          <a:xfrm rot="1352545">
            <a:off x="-304800" y="2235695"/>
            <a:ext cx="4657725" cy="354597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6" name="Oval 5"/>
          <p:cNvSpPr/>
          <p:nvPr/>
        </p:nvSpPr>
        <p:spPr>
          <a:xfrm rot="1310046">
            <a:off x="998084" y="2531478"/>
            <a:ext cx="1371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3505200" y="700087"/>
            <a:ext cx="5158170" cy="6615113"/>
            <a:chOff x="3636061" y="1003540"/>
            <a:chExt cx="5158170" cy="6615113"/>
          </a:xfrm>
        </p:grpSpPr>
        <p:pic>
          <p:nvPicPr>
            <p:cNvPr id="8" name="Picture 6"/>
            <p:cNvPicPr>
              <a:picLocks noChangeAspect="1" noChangeArrowheads="1"/>
            </p:cNvPicPr>
            <p:nvPr/>
          </p:nvPicPr>
          <p:blipFill>
            <a:blip r:embed="rId4">
              <a:duotone>
                <a:schemeClr val="accent3">
                  <a:shade val="45000"/>
                  <a:satMod val="135000"/>
                </a:schemeClr>
                <a:prstClr val="white"/>
              </a:duotone>
            </a:blip>
            <a:srcRect/>
            <a:stretch>
              <a:fillRect/>
            </a:stretch>
          </p:blipFill>
          <p:spPr bwMode="auto">
            <a:xfrm rot="18506943">
              <a:off x="3332113" y="2156536"/>
              <a:ext cx="6615113" cy="430912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9" name="Oval 8"/>
            <p:cNvSpPr/>
            <p:nvPr/>
          </p:nvSpPr>
          <p:spPr>
            <a:xfrm rot="18858138">
              <a:off x="3102661" y="4407245"/>
              <a:ext cx="1371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7"/>
          <p:cNvPicPr>
            <a:picLocks noChangeAspect="1" noChangeArrowheads="1"/>
          </p:cNvPicPr>
          <p:nvPr/>
        </p:nvPicPr>
        <p:blipFill>
          <a:blip r:embed="rId5">
            <a:duotone>
              <a:schemeClr val="accent3">
                <a:shade val="45000"/>
                <a:satMod val="135000"/>
              </a:schemeClr>
              <a:prstClr val="white"/>
            </a:duotone>
          </a:blip>
          <a:srcRect/>
          <a:stretch>
            <a:fillRect/>
          </a:stretch>
        </p:blipFill>
        <p:spPr bwMode="auto">
          <a:xfrm>
            <a:off x="1828800" y="915747"/>
            <a:ext cx="5710237" cy="48409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2" name="Title 1"/>
          <p:cNvSpPr>
            <a:spLocks noGrp="1"/>
          </p:cNvSpPr>
          <p:nvPr>
            <p:ph type="ctrTitle"/>
          </p:nvPr>
        </p:nvSpPr>
        <p:spPr>
          <a:xfrm>
            <a:off x="685800" y="381000"/>
            <a:ext cx="7772400" cy="1470025"/>
          </a:xfrm>
        </p:spPr>
        <p:txBody>
          <a:bodyPr/>
          <a:lstStyle/>
          <a:p>
            <a:r>
              <a:rPr lang="en-US" b="1" dirty="0" smtClean="0"/>
              <a:t>Hang Analysis:</a:t>
            </a:r>
            <a:br>
              <a:rPr lang="en-US" b="1" dirty="0" smtClean="0"/>
            </a:br>
            <a:r>
              <a:rPr lang="en-US" b="1" dirty="0" smtClean="0"/>
              <a:t>Fighting Responsiveness Bugs</a:t>
            </a:r>
            <a:endParaRPr lang="en-US" b="1" dirty="0"/>
          </a:p>
        </p:txBody>
      </p:sp>
      <p:sp>
        <p:nvSpPr>
          <p:cNvPr id="3" name="Subtitle 2"/>
          <p:cNvSpPr>
            <a:spLocks noGrp="1"/>
          </p:cNvSpPr>
          <p:nvPr>
            <p:ph type="subTitle" idx="1"/>
          </p:nvPr>
        </p:nvSpPr>
        <p:spPr>
          <a:xfrm>
            <a:off x="1295400" y="4572000"/>
            <a:ext cx="7848600" cy="1752600"/>
          </a:xfrm>
        </p:spPr>
        <p:txBody>
          <a:bodyPr>
            <a:normAutofit fontScale="85000" lnSpcReduction="20000"/>
          </a:bodyPr>
          <a:lstStyle/>
          <a:p>
            <a:pPr algn="r"/>
            <a:r>
              <a:rPr lang="en-US" dirty="0" smtClean="0">
                <a:solidFill>
                  <a:schemeClr val="tx1"/>
                </a:solidFill>
              </a:rPr>
              <a:t>Xi Wang, Zhenyu Guo, </a:t>
            </a:r>
            <a:r>
              <a:rPr lang="en-US" b="1" i="1" dirty="0" smtClean="0">
                <a:solidFill>
                  <a:schemeClr val="tx1"/>
                </a:solidFill>
              </a:rPr>
              <a:t>Xuezheng Liu</a:t>
            </a:r>
            <a:r>
              <a:rPr lang="en-US" dirty="0" smtClean="0">
                <a:solidFill>
                  <a:schemeClr val="tx1"/>
                </a:solidFill>
              </a:rPr>
              <a:t>, Zhilei Xu, Haoxiang Lin, </a:t>
            </a:r>
            <a:r>
              <a:rPr lang="en-US" dirty="0" err="1" smtClean="0">
                <a:solidFill>
                  <a:schemeClr val="tx1"/>
                </a:solidFill>
              </a:rPr>
              <a:t>Xiaoge</a:t>
            </a:r>
            <a:r>
              <a:rPr lang="en-US" dirty="0" smtClean="0">
                <a:solidFill>
                  <a:schemeClr val="tx1"/>
                </a:solidFill>
              </a:rPr>
              <a:t> Wang, Zheng Zhang </a:t>
            </a:r>
          </a:p>
          <a:p>
            <a:pPr algn="r"/>
            <a:r>
              <a:rPr lang="en-US" dirty="0" smtClean="0">
                <a:solidFill>
                  <a:schemeClr val="tx1"/>
                </a:solidFill>
              </a:rPr>
              <a:t>System Research Group</a:t>
            </a:r>
          </a:p>
          <a:p>
            <a:pPr algn="r"/>
            <a:r>
              <a:rPr lang="en-US" dirty="0" smtClean="0">
                <a:solidFill>
                  <a:schemeClr val="tx1"/>
                </a:solidFill>
              </a:rPr>
              <a:t>Microsoft Research Asia</a:t>
            </a:r>
          </a:p>
        </p:txBody>
      </p:sp>
      <p:grpSp>
        <p:nvGrpSpPr>
          <p:cNvPr id="13" name="Group 12"/>
          <p:cNvGrpSpPr/>
          <p:nvPr/>
        </p:nvGrpSpPr>
        <p:grpSpPr>
          <a:xfrm>
            <a:off x="2971800" y="2439747"/>
            <a:ext cx="3048000" cy="1752600"/>
            <a:chOff x="3505200" y="2971800"/>
            <a:chExt cx="3048000" cy="1752600"/>
          </a:xfrm>
        </p:grpSpPr>
        <p:sp>
          <p:nvSpPr>
            <p:cNvPr id="12" name="Rectangle 11"/>
            <p:cNvSpPr/>
            <p:nvPr/>
          </p:nvSpPr>
          <p:spPr>
            <a:xfrm>
              <a:off x="3505200" y="2971800"/>
              <a:ext cx="3048000" cy="1752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6"/>
            <a:srcRect/>
            <a:stretch>
              <a:fillRect/>
            </a:stretch>
          </p:blipFill>
          <p:spPr bwMode="auto">
            <a:xfrm>
              <a:off x="3581400" y="3048000"/>
              <a:ext cx="2939303" cy="1638300"/>
            </a:xfrm>
            <a:prstGeom prst="rect">
              <a:avLst/>
            </a:prstGeom>
            <a:noFill/>
            <a:ln w="9525">
              <a:noFill/>
              <a:miter lim="800000"/>
              <a:headEnd/>
              <a:tailEnd/>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complex hang case</a:t>
            </a:r>
            <a:endParaRPr lang="en-US" dirty="0"/>
          </a:p>
        </p:txBody>
      </p:sp>
      <p:sp>
        <p:nvSpPr>
          <p:cNvPr id="24" name="TextBox 23"/>
          <p:cNvSpPr txBox="1"/>
          <p:nvPr/>
        </p:nvSpPr>
        <p:spPr>
          <a:xfrm>
            <a:off x="1371600" y="4953000"/>
            <a:ext cx="6445354" cy="1200329"/>
          </a:xfrm>
          <a:prstGeom prst="rect">
            <a:avLst/>
          </a:prstGeom>
          <a:noFill/>
        </p:spPr>
        <p:txBody>
          <a:bodyPr wrap="none" rtlCol="0">
            <a:spAutoFit/>
          </a:bodyPr>
          <a:lstStyle/>
          <a:p>
            <a:r>
              <a:rPr lang="en-US" dirty="0" smtClean="0"/>
              <a:t>Implicit blocking network I/O for a network path</a:t>
            </a:r>
          </a:p>
          <a:p>
            <a:endParaRPr lang="en-US" dirty="0" smtClean="0"/>
          </a:p>
          <a:p>
            <a:r>
              <a:rPr lang="en-US" dirty="0" smtClean="0"/>
              <a:t>NOT all invocations to </a:t>
            </a:r>
            <a:r>
              <a:rPr lang="en-US" dirty="0" err="1" smtClean="0">
                <a:latin typeface="Consolas" pitchFamily="49" charset="0"/>
              </a:rPr>
              <a:t>GetFileAttributesW</a:t>
            </a:r>
            <a:r>
              <a:rPr lang="en-US" dirty="0" smtClean="0">
                <a:latin typeface="Consolas" pitchFamily="49" charset="0"/>
              </a:rPr>
              <a:t>/stat</a:t>
            </a:r>
            <a:r>
              <a:rPr lang="en-US" dirty="0" smtClean="0"/>
              <a:t> are blocking:</a:t>
            </a:r>
          </a:p>
          <a:p>
            <a:r>
              <a:rPr lang="en-US" dirty="0" smtClean="0"/>
              <a:t>It is blocking </a:t>
            </a:r>
            <a:r>
              <a:rPr lang="en-US" i="1" dirty="0" smtClean="0">
                <a:solidFill>
                  <a:srgbClr val="FF0000"/>
                </a:solidFill>
              </a:rPr>
              <a:t>if</a:t>
            </a:r>
            <a:r>
              <a:rPr lang="en-US" dirty="0" smtClean="0"/>
              <a:t> the filename is remote</a:t>
            </a:r>
            <a:endParaRPr lang="en-US" dirty="0"/>
          </a:p>
        </p:txBody>
      </p:sp>
      <p:sp>
        <p:nvSpPr>
          <p:cNvPr id="27" name="TextBox 26"/>
          <p:cNvSpPr txBox="1"/>
          <p:nvPr/>
        </p:nvSpPr>
        <p:spPr>
          <a:xfrm>
            <a:off x="2057400" y="1981200"/>
            <a:ext cx="4953000" cy="1169551"/>
          </a:xfrm>
          <a:prstGeom prst="rect">
            <a:avLst/>
          </a:prstGeom>
          <a:noFill/>
          <a:ln>
            <a:solidFill>
              <a:schemeClr val="accent1"/>
            </a:solidFill>
          </a:ln>
        </p:spPr>
        <p:txBody>
          <a:bodyPr wrap="square" rtlCol="0">
            <a:spAutoFit/>
          </a:bodyPr>
          <a:lstStyle/>
          <a:p>
            <a:r>
              <a:rPr lang="en-US" sz="1000" dirty="0" smtClean="0">
                <a:latin typeface="Consolas" pitchFamily="49" charset="0"/>
              </a:rPr>
              <a:t>void </a:t>
            </a:r>
            <a:r>
              <a:rPr lang="en-US" sz="1000" dirty="0" err="1" smtClean="0">
                <a:latin typeface="Consolas" pitchFamily="49" charset="0"/>
              </a:rPr>
              <a:t>file_open_dialog_response</a:t>
            </a:r>
            <a:r>
              <a:rPr lang="en-US" sz="1000" dirty="0" smtClean="0">
                <a:latin typeface="Consolas" pitchFamily="49" charset="0"/>
              </a:rPr>
              <a:t> (</a:t>
            </a:r>
            <a:r>
              <a:rPr lang="en-US" sz="1000" dirty="0" err="1" smtClean="0">
                <a:latin typeface="Consolas" pitchFamily="49" charset="0"/>
              </a:rPr>
              <a:t>GtkWidget</a:t>
            </a:r>
            <a:r>
              <a:rPr lang="en-US" sz="1000" dirty="0" smtClean="0">
                <a:latin typeface="Consolas" pitchFamily="49" charset="0"/>
              </a:rPr>
              <a:t> *</a:t>
            </a:r>
            <a:r>
              <a:rPr lang="en-US" sz="1000" dirty="0" err="1" smtClean="0">
                <a:latin typeface="Consolas" pitchFamily="49" charset="0"/>
              </a:rPr>
              <a:t>open_dialog</a:t>
            </a:r>
            <a:r>
              <a:rPr lang="en-US" sz="1000" dirty="0" smtClean="0">
                <a:latin typeface="Consolas" pitchFamily="49" charset="0"/>
              </a:rPr>
              <a:t>, ...) {</a:t>
            </a:r>
          </a:p>
          <a:p>
            <a:endParaRPr lang="en-US" sz="1000" b="1" dirty="0" smtClean="0">
              <a:solidFill>
                <a:srgbClr val="FF0000"/>
              </a:solidFill>
              <a:latin typeface="Consolas" pitchFamily="49" charset="0"/>
            </a:endParaRPr>
          </a:p>
          <a:p>
            <a:r>
              <a:rPr lang="en-US" sz="1000" b="1" dirty="0" smtClean="0">
                <a:solidFill>
                  <a:srgbClr val="FF0000"/>
                </a:solidFill>
                <a:latin typeface="Consolas" pitchFamily="49" charset="0"/>
              </a:rPr>
              <a:t>  </a:t>
            </a:r>
            <a:r>
              <a:rPr lang="en-US" sz="1000" i="1" dirty="0" err="1" smtClean="0">
                <a:solidFill>
                  <a:srgbClr val="FF0000"/>
                </a:solidFill>
                <a:latin typeface="Consolas" pitchFamily="49" charset="0"/>
              </a:rPr>
              <a:t>uris</a:t>
            </a:r>
            <a:r>
              <a:rPr lang="en-US" sz="1000" dirty="0" smtClean="0">
                <a:latin typeface="Consolas" pitchFamily="49" charset="0"/>
              </a:rPr>
              <a:t> = </a:t>
            </a:r>
            <a:r>
              <a:rPr lang="en-US" sz="1000" b="1" dirty="0" err="1" smtClean="0">
                <a:solidFill>
                  <a:srgbClr val="FF0000"/>
                </a:solidFill>
                <a:latin typeface="Consolas" pitchFamily="49" charset="0"/>
              </a:rPr>
              <a:t>gtk_file_chooser_get_uris</a:t>
            </a:r>
            <a:r>
              <a:rPr lang="en-US" sz="1000" dirty="0" smtClean="0">
                <a:latin typeface="Consolas" pitchFamily="49" charset="0"/>
              </a:rPr>
              <a:t> (GTK_FILE_CHOOSER (</a:t>
            </a:r>
            <a:r>
              <a:rPr lang="en-US" sz="1000" dirty="0" err="1" smtClean="0">
                <a:latin typeface="Consolas" pitchFamily="49" charset="0"/>
              </a:rPr>
              <a:t>open_dialog</a:t>
            </a:r>
            <a:r>
              <a:rPr lang="en-US" sz="1000" dirty="0" smtClean="0">
                <a:latin typeface="Consolas" pitchFamily="49" charset="0"/>
              </a:rPr>
              <a:t>));</a:t>
            </a:r>
          </a:p>
          <a:p>
            <a:endParaRPr lang="en-US" sz="1000" dirty="0" smtClean="0">
              <a:latin typeface="Consolas" pitchFamily="49" charset="0"/>
            </a:endParaRPr>
          </a:p>
          <a:p>
            <a:r>
              <a:rPr lang="en-US" sz="1000" dirty="0" smtClean="0">
                <a:latin typeface="Consolas" pitchFamily="49" charset="0"/>
              </a:rPr>
              <a:t>  for (</a:t>
            </a:r>
            <a:r>
              <a:rPr lang="en-US" sz="1000" i="1" dirty="0" smtClean="0">
                <a:solidFill>
                  <a:srgbClr val="FF0000"/>
                </a:solidFill>
                <a:latin typeface="Consolas" pitchFamily="49" charset="0"/>
              </a:rPr>
              <a:t>list</a:t>
            </a:r>
            <a:r>
              <a:rPr lang="en-US" sz="1000" dirty="0" smtClean="0">
                <a:latin typeface="Consolas" pitchFamily="49" charset="0"/>
              </a:rPr>
              <a:t> = </a:t>
            </a:r>
            <a:r>
              <a:rPr lang="en-US" sz="1000" i="1" dirty="0" err="1" smtClean="0">
                <a:solidFill>
                  <a:srgbClr val="FF0000"/>
                </a:solidFill>
                <a:latin typeface="Consolas" pitchFamily="49" charset="0"/>
              </a:rPr>
              <a:t>uris</a:t>
            </a:r>
            <a:r>
              <a:rPr lang="en-US" sz="1000" dirty="0" smtClean="0">
                <a:latin typeface="Consolas" pitchFamily="49" charset="0"/>
              </a:rPr>
              <a:t>; </a:t>
            </a:r>
            <a:r>
              <a:rPr lang="en-US" sz="1000" i="1" dirty="0" smtClean="0">
                <a:solidFill>
                  <a:srgbClr val="FF0000"/>
                </a:solidFill>
                <a:latin typeface="Consolas" pitchFamily="49" charset="0"/>
              </a:rPr>
              <a:t>list</a:t>
            </a:r>
            <a:r>
              <a:rPr lang="en-US" sz="1000" dirty="0" smtClean="0">
                <a:latin typeface="Consolas" pitchFamily="49" charset="0"/>
              </a:rPr>
              <a:t>; </a:t>
            </a:r>
            <a:r>
              <a:rPr lang="en-US" sz="1000" i="1" dirty="0" smtClean="0">
                <a:solidFill>
                  <a:srgbClr val="FF0000"/>
                </a:solidFill>
                <a:latin typeface="Consolas" pitchFamily="49" charset="0"/>
              </a:rPr>
              <a:t>list</a:t>
            </a:r>
            <a:r>
              <a:rPr lang="en-US" sz="1000" dirty="0" smtClean="0">
                <a:latin typeface="Consolas" pitchFamily="49" charset="0"/>
              </a:rPr>
              <a:t> = </a:t>
            </a:r>
            <a:r>
              <a:rPr lang="en-US" sz="1000" dirty="0" err="1" smtClean="0">
                <a:latin typeface="Consolas" pitchFamily="49" charset="0"/>
              </a:rPr>
              <a:t>g_slist_next</a:t>
            </a:r>
            <a:r>
              <a:rPr lang="en-US" sz="1000" dirty="0" smtClean="0">
                <a:latin typeface="Consolas" pitchFamily="49" charset="0"/>
              </a:rPr>
              <a:t> (</a:t>
            </a:r>
            <a:r>
              <a:rPr lang="en-US" sz="1000" i="1" dirty="0" smtClean="0">
                <a:solidFill>
                  <a:srgbClr val="FF0000"/>
                </a:solidFill>
                <a:latin typeface="Consolas" pitchFamily="49" charset="0"/>
              </a:rPr>
              <a:t>list</a:t>
            </a:r>
            <a:r>
              <a:rPr lang="en-US" sz="1000" dirty="0" smtClean="0">
                <a:latin typeface="Consolas" pitchFamily="49" charset="0"/>
              </a:rPr>
              <a:t>)) {</a:t>
            </a:r>
          </a:p>
          <a:p>
            <a:r>
              <a:rPr lang="en-US" sz="1000" dirty="0" smtClean="0">
                <a:latin typeface="Consolas" pitchFamily="49" charset="0"/>
              </a:rPr>
              <a:t>      </a:t>
            </a:r>
            <a:r>
              <a:rPr lang="en-US" sz="1000" dirty="0" err="1" smtClean="0">
                <a:latin typeface="Consolas" pitchFamily="49" charset="0"/>
              </a:rPr>
              <a:t>gchar</a:t>
            </a:r>
            <a:r>
              <a:rPr lang="en-US" sz="1000" dirty="0" smtClean="0">
                <a:latin typeface="Consolas" pitchFamily="49" charset="0"/>
              </a:rPr>
              <a:t> *</a:t>
            </a:r>
            <a:r>
              <a:rPr lang="en-US" sz="1000" i="1" dirty="0" smtClean="0">
                <a:solidFill>
                  <a:srgbClr val="FF0000"/>
                </a:solidFill>
                <a:latin typeface="Consolas" pitchFamily="49" charset="0"/>
              </a:rPr>
              <a:t>filename</a:t>
            </a:r>
            <a:r>
              <a:rPr lang="en-US" sz="1000" dirty="0" smtClean="0">
                <a:latin typeface="Consolas" pitchFamily="49" charset="0"/>
              </a:rPr>
              <a:t> = </a:t>
            </a:r>
            <a:r>
              <a:rPr lang="en-US" sz="1000" dirty="0" err="1" smtClean="0">
                <a:latin typeface="Consolas" pitchFamily="49" charset="0"/>
              </a:rPr>
              <a:t>file_utils_filename_from_uri</a:t>
            </a:r>
            <a:r>
              <a:rPr lang="en-US" sz="1000" dirty="0" smtClean="0">
                <a:latin typeface="Consolas" pitchFamily="49" charset="0"/>
              </a:rPr>
              <a:t> (</a:t>
            </a:r>
            <a:r>
              <a:rPr lang="en-US" sz="1000" i="1" dirty="0" smtClean="0">
                <a:solidFill>
                  <a:srgbClr val="FF0000"/>
                </a:solidFill>
                <a:latin typeface="Consolas" pitchFamily="49" charset="0"/>
              </a:rPr>
              <a:t>list-&gt;data</a:t>
            </a:r>
            <a:r>
              <a:rPr lang="en-US" sz="1000" dirty="0" smtClean="0">
                <a:latin typeface="Consolas" pitchFamily="49" charset="0"/>
              </a:rPr>
              <a:t>);</a:t>
            </a:r>
          </a:p>
          <a:p>
            <a:r>
              <a:rPr lang="en-US" sz="1000" dirty="0" smtClean="0">
                <a:latin typeface="Consolas" pitchFamily="49" charset="0"/>
              </a:rPr>
              <a:t>      if (</a:t>
            </a:r>
            <a:r>
              <a:rPr lang="en-US" sz="1000" dirty="0" err="1" smtClean="0">
                <a:latin typeface="Consolas" pitchFamily="49" charset="0"/>
              </a:rPr>
              <a:t>g_file_test</a:t>
            </a:r>
            <a:r>
              <a:rPr lang="en-US" sz="1000" dirty="0" smtClean="0">
                <a:latin typeface="Consolas" pitchFamily="49" charset="0"/>
              </a:rPr>
              <a:t> (</a:t>
            </a:r>
            <a:r>
              <a:rPr lang="en-US" sz="1000" i="1" dirty="0" smtClean="0">
                <a:solidFill>
                  <a:srgbClr val="FF0000"/>
                </a:solidFill>
                <a:latin typeface="Consolas" pitchFamily="49" charset="0"/>
              </a:rPr>
              <a:t>filename</a:t>
            </a:r>
            <a:r>
              <a:rPr lang="en-US" sz="1000" dirty="0" smtClean="0">
                <a:latin typeface="Consolas" pitchFamily="49" charset="0"/>
              </a:rPr>
              <a:t>, G_FILE_TEST_IS_REGULAR))</a:t>
            </a:r>
          </a:p>
        </p:txBody>
      </p:sp>
      <p:sp>
        <p:nvSpPr>
          <p:cNvPr id="30" name="TextBox 29"/>
          <p:cNvSpPr txBox="1"/>
          <p:nvPr/>
        </p:nvSpPr>
        <p:spPr>
          <a:xfrm>
            <a:off x="1524000" y="1981200"/>
            <a:ext cx="533401" cy="246221"/>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000" dirty="0" smtClean="0"/>
              <a:t>GIMP</a:t>
            </a:r>
            <a:endParaRPr lang="en-US" sz="1000" dirty="0"/>
          </a:p>
        </p:txBody>
      </p:sp>
      <p:sp>
        <p:nvSpPr>
          <p:cNvPr id="31" name="TextBox 30"/>
          <p:cNvSpPr txBox="1"/>
          <p:nvPr/>
        </p:nvSpPr>
        <p:spPr>
          <a:xfrm>
            <a:off x="1524000" y="3505200"/>
            <a:ext cx="533402" cy="246221"/>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000" dirty="0" smtClean="0"/>
              <a:t>OS</a:t>
            </a:r>
            <a:endParaRPr lang="en-US" sz="1000" dirty="0"/>
          </a:p>
        </p:txBody>
      </p:sp>
      <p:sp>
        <p:nvSpPr>
          <p:cNvPr id="33" name="TextBox 32"/>
          <p:cNvSpPr txBox="1"/>
          <p:nvPr/>
        </p:nvSpPr>
        <p:spPr>
          <a:xfrm>
            <a:off x="2057400" y="3505200"/>
            <a:ext cx="4953000" cy="246221"/>
          </a:xfrm>
          <a:prstGeom prst="rect">
            <a:avLst/>
          </a:prstGeom>
          <a:noFill/>
          <a:ln>
            <a:solidFill>
              <a:schemeClr val="accent1"/>
            </a:solidFill>
          </a:ln>
        </p:spPr>
        <p:txBody>
          <a:bodyPr wrap="square" rtlCol="0">
            <a:spAutoFit/>
          </a:bodyPr>
          <a:lstStyle/>
          <a:p>
            <a:r>
              <a:rPr lang="en-US" sz="1000" dirty="0" err="1" smtClean="0">
                <a:latin typeface="Consolas" pitchFamily="49" charset="0"/>
              </a:rPr>
              <a:t>GetFileAttributesW</a:t>
            </a:r>
            <a:r>
              <a:rPr lang="en-US" sz="1000" dirty="0" smtClean="0">
                <a:latin typeface="Consolas" pitchFamily="49" charset="0"/>
              </a:rPr>
              <a:t>(</a:t>
            </a:r>
            <a:r>
              <a:rPr lang="en-US" sz="1000" i="1" dirty="0" smtClean="0">
                <a:solidFill>
                  <a:srgbClr val="FF0000"/>
                </a:solidFill>
                <a:latin typeface="Consolas" pitchFamily="49" charset="0"/>
              </a:rPr>
              <a:t>filename</a:t>
            </a:r>
            <a:r>
              <a:rPr lang="en-US" sz="1000" dirty="0" smtClean="0">
                <a:latin typeface="Consolas" pitchFamily="49" charset="0"/>
              </a:rPr>
              <a:t>) / stat(</a:t>
            </a:r>
            <a:r>
              <a:rPr lang="en-US" sz="1000" i="1" dirty="0" smtClean="0">
                <a:solidFill>
                  <a:srgbClr val="FF0000"/>
                </a:solidFill>
                <a:latin typeface="Consolas" pitchFamily="49" charset="0"/>
              </a:rPr>
              <a:t>filename</a:t>
            </a:r>
            <a:r>
              <a:rPr lang="en-US" sz="1000" dirty="0" smtClean="0">
                <a:latin typeface="Consolas" pitchFamily="49" charset="0"/>
              </a:rPr>
              <a:t>)</a:t>
            </a:r>
          </a:p>
        </p:txBody>
      </p:sp>
      <p:sp>
        <p:nvSpPr>
          <p:cNvPr id="43" name="TextBox 42"/>
          <p:cNvSpPr txBox="1"/>
          <p:nvPr/>
        </p:nvSpPr>
        <p:spPr>
          <a:xfrm>
            <a:off x="1524000" y="3200400"/>
            <a:ext cx="533402" cy="246221"/>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000" dirty="0" err="1" smtClean="0"/>
              <a:t>GLib</a:t>
            </a:r>
            <a:endParaRPr lang="en-US" sz="1000" dirty="0"/>
          </a:p>
        </p:txBody>
      </p:sp>
      <p:sp>
        <p:nvSpPr>
          <p:cNvPr id="44" name="TextBox 43"/>
          <p:cNvSpPr txBox="1"/>
          <p:nvPr/>
        </p:nvSpPr>
        <p:spPr>
          <a:xfrm>
            <a:off x="2057400" y="3200400"/>
            <a:ext cx="4953000" cy="246221"/>
          </a:xfrm>
          <a:prstGeom prst="rect">
            <a:avLst/>
          </a:prstGeom>
          <a:noFill/>
          <a:ln>
            <a:solidFill>
              <a:schemeClr val="accent1"/>
            </a:solidFill>
          </a:ln>
        </p:spPr>
        <p:txBody>
          <a:bodyPr wrap="square" rtlCol="0">
            <a:spAutoFit/>
          </a:bodyPr>
          <a:lstStyle/>
          <a:p>
            <a:r>
              <a:rPr lang="en-US" sz="1000" dirty="0" err="1" smtClean="0">
                <a:latin typeface="Consolas" pitchFamily="49" charset="0"/>
              </a:rPr>
              <a:t>g_file_test</a:t>
            </a:r>
            <a:r>
              <a:rPr lang="en-US" sz="1000" dirty="0" smtClean="0">
                <a:latin typeface="Consolas" pitchFamily="49" charset="0"/>
              </a:rPr>
              <a:t>(</a:t>
            </a:r>
            <a:r>
              <a:rPr lang="en-US" sz="1000" i="1" dirty="0" smtClean="0">
                <a:solidFill>
                  <a:srgbClr val="FF0000"/>
                </a:solidFill>
                <a:latin typeface="Consolas" pitchFamily="49" charset="0"/>
              </a:rPr>
              <a:t>filename</a:t>
            </a:r>
            <a:r>
              <a:rPr lang="en-US" sz="1000" dirty="0" smtClean="0">
                <a:latin typeface="Consolas" pitchFamily="49" charset="0"/>
              </a:rPr>
              <a:t>)</a:t>
            </a:r>
          </a:p>
        </p:txBody>
      </p:sp>
      <p:cxnSp>
        <p:nvCxnSpPr>
          <p:cNvPr id="46" name="Straight Connector 45"/>
          <p:cNvCxnSpPr/>
          <p:nvPr/>
        </p:nvCxnSpPr>
        <p:spPr>
          <a:xfrm>
            <a:off x="1524000" y="3886200"/>
            <a:ext cx="5486400" cy="1588"/>
          </a:xfrm>
          <a:prstGeom prst="line">
            <a:avLst/>
          </a:prstGeom>
          <a:ln w="25400" cmpd="dbl">
            <a:prstDash val="solid"/>
          </a:ln>
        </p:spPr>
        <p:style>
          <a:lnRef idx="1">
            <a:schemeClr val="accent1"/>
          </a:lnRef>
          <a:fillRef idx="0">
            <a:schemeClr val="accent1"/>
          </a:fillRef>
          <a:effectRef idx="0">
            <a:schemeClr val="accent1"/>
          </a:effectRef>
          <a:fontRef idx="minor">
            <a:schemeClr val="tx1"/>
          </a:fontRef>
        </p:style>
      </p:cxnSp>
      <p:pic>
        <p:nvPicPr>
          <p:cNvPr id="47" name="Picture 2" descr="C:\Users\boost\AppData\Local\Microsoft\Windows\Temporary Internet Files\Content.IE5\A7M4CO3I\MCj04325820000[1].png"/>
          <p:cNvPicPr>
            <a:picLocks noChangeAspect="1" noChangeArrowheads="1"/>
          </p:cNvPicPr>
          <p:nvPr/>
        </p:nvPicPr>
        <p:blipFill>
          <a:blip r:embed="rId3"/>
          <a:srcRect/>
          <a:stretch>
            <a:fillRect/>
          </a:stretch>
        </p:blipFill>
        <p:spPr bwMode="auto">
          <a:xfrm>
            <a:off x="6248400" y="4086999"/>
            <a:ext cx="533400" cy="533400"/>
          </a:xfrm>
          <a:prstGeom prst="rect">
            <a:avLst/>
          </a:prstGeom>
          <a:noFill/>
        </p:spPr>
      </p:pic>
      <p:pic>
        <p:nvPicPr>
          <p:cNvPr id="48" name="Picture 3" descr="C:\Users\boost\AppData\Local\Microsoft\Windows\Temporary Internet Files\Content.IE5\C0ZRJP5X\MCj04325990000[1].png"/>
          <p:cNvPicPr>
            <a:picLocks noChangeAspect="1" noChangeArrowheads="1"/>
          </p:cNvPicPr>
          <p:nvPr/>
        </p:nvPicPr>
        <p:blipFill>
          <a:blip r:embed="rId4" cstate="print"/>
          <a:srcRect/>
          <a:stretch>
            <a:fillRect/>
          </a:stretch>
        </p:blipFill>
        <p:spPr bwMode="auto">
          <a:xfrm>
            <a:off x="2133600" y="4086999"/>
            <a:ext cx="457200" cy="457200"/>
          </a:xfrm>
          <a:prstGeom prst="rect">
            <a:avLst/>
          </a:prstGeom>
          <a:noFill/>
        </p:spPr>
      </p:pic>
      <p:sp>
        <p:nvSpPr>
          <p:cNvPr id="49" name="Right Arrow 48"/>
          <p:cNvSpPr/>
          <p:nvPr/>
        </p:nvSpPr>
        <p:spPr>
          <a:xfrm>
            <a:off x="2667000" y="4239399"/>
            <a:ext cx="3505200" cy="152400"/>
          </a:xfrm>
          <a:prstGeom prst="rightArrow">
            <a:avLst/>
          </a:prstGeom>
          <a:noFill/>
          <a:ln w="22225" cap="flat"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1524000" y="4038600"/>
            <a:ext cx="533402" cy="246221"/>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000" dirty="0" smtClean="0"/>
              <a:t>kernel</a:t>
            </a:r>
            <a:endParaRPr lang="en-US" sz="1000" dirty="0"/>
          </a:p>
        </p:txBody>
      </p:sp>
      <p:sp>
        <p:nvSpPr>
          <p:cNvPr id="52" name="TextBox 51"/>
          <p:cNvSpPr txBox="1"/>
          <p:nvPr/>
        </p:nvSpPr>
        <p:spPr>
          <a:xfrm>
            <a:off x="2971800" y="4038600"/>
            <a:ext cx="1458733" cy="276999"/>
          </a:xfrm>
          <a:prstGeom prst="rect">
            <a:avLst/>
          </a:prstGeom>
          <a:noFill/>
        </p:spPr>
        <p:txBody>
          <a:bodyPr wrap="none" rtlCol="0">
            <a:spAutoFit/>
          </a:bodyPr>
          <a:lstStyle/>
          <a:p>
            <a:r>
              <a:rPr lang="en-US" sz="1200" dirty="0" smtClean="0"/>
              <a:t>network connection</a:t>
            </a:r>
            <a:endParaRPr lang="en-US" sz="1200" dirty="0"/>
          </a:p>
        </p:txBody>
      </p:sp>
      <p:sp>
        <p:nvSpPr>
          <p:cNvPr id="53" name="TextBox 52"/>
          <p:cNvSpPr txBox="1"/>
          <p:nvPr/>
        </p:nvSpPr>
        <p:spPr>
          <a:xfrm>
            <a:off x="4267200" y="4038600"/>
            <a:ext cx="1583575" cy="276999"/>
          </a:xfrm>
          <a:prstGeom prst="rect">
            <a:avLst/>
          </a:prstGeom>
          <a:noFill/>
        </p:spPr>
        <p:txBody>
          <a:bodyPr wrap="none" rtlCol="0">
            <a:spAutoFit/>
          </a:bodyPr>
          <a:lstStyle/>
          <a:p>
            <a:r>
              <a:rPr lang="en-US" sz="1200" dirty="0" smtClean="0"/>
              <a:t>(</a:t>
            </a:r>
            <a:r>
              <a:rPr lang="en-US" sz="1200" i="1" dirty="0" smtClean="0">
                <a:solidFill>
                  <a:srgbClr val="FF0000"/>
                </a:solidFill>
                <a:latin typeface="Consolas" pitchFamily="49" charset="0"/>
              </a:rPr>
              <a:t>filename</a:t>
            </a:r>
            <a:r>
              <a:rPr lang="en-US" sz="1200" dirty="0" smtClean="0"/>
              <a:t> is remote)</a:t>
            </a:r>
            <a:endParaRPr lang="en-US" sz="1200" dirty="0"/>
          </a:p>
        </p:txBody>
      </p:sp>
      <p:sp>
        <p:nvSpPr>
          <p:cNvPr id="54" name="TextBox 53"/>
          <p:cNvSpPr txBox="1"/>
          <p:nvPr/>
        </p:nvSpPr>
        <p:spPr>
          <a:xfrm>
            <a:off x="2057400" y="4038600"/>
            <a:ext cx="4953000" cy="553998"/>
          </a:xfrm>
          <a:prstGeom prst="rect">
            <a:avLst/>
          </a:prstGeom>
          <a:noFill/>
          <a:ln>
            <a:solidFill>
              <a:schemeClr val="accent1"/>
            </a:solidFill>
          </a:ln>
        </p:spPr>
        <p:txBody>
          <a:bodyPr wrap="square" rtlCol="0">
            <a:spAutoFit/>
          </a:bodyPr>
          <a:lstStyle/>
          <a:p>
            <a:endParaRPr lang="en-US" sz="1000" dirty="0" smtClean="0">
              <a:latin typeface="Consolas" pitchFamily="49" charset="0"/>
            </a:endParaRPr>
          </a:p>
          <a:p>
            <a:endParaRPr lang="en-US" sz="1000" dirty="0" smtClean="0">
              <a:latin typeface="Consolas" pitchFamily="49" charset="0"/>
            </a:endParaRPr>
          </a:p>
          <a:p>
            <a:endParaRPr lang="en-US" sz="1000" dirty="0" smtClean="0">
              <a:latin typeface="Consolas" pitchFamily="49" charset="0"/>
            </a:endParaRPr>
          </a:p>
        </p:txBody>
      </p:sp>
      <p:cxnSp>
        <p:nvCxnSpPr>
          <p:cNvPr id="19" name="Straight Connector 18"/>
          <p:cNvCxnSpPr/>
          <p:nvPr/>
        </p:nvCxnSpPr>
        <p:spPr>
          <a:xfrm>
            <a:off x="2286000" y="2514600"/>
            <a:ext cx="4572000" cy="1588"/>
          </a:xfrm>
          <a:prstGeom prst="line">
            <a:avLst/>
          </a:prstGeom>
        </p:spPr>
        <p:style>
          <a:lnRef idx="3">
            <a:schemeClr val="accent2"/>
          </a:lnRef>
          <a:fillRef idx="0">
            <a:schemeClr val="accent2"/>
          </a:fillRef>
          <a:effectRef idx="2">
            <a:schemeClr val="accent2"/>
          </a:effectRef>
          <a:fontRef idx="minor">
            <a:schemeClr val="tx1"/>
          </a:fontRef>
        </p:style>
      </p:cxnSp>
      <p:sp>
        <p:nvSpPr>
          <p:cNvPr id="28" name="Freeform 27"/>
          <p:cNvSpPr/>
          <p:nvPr/>
        </p:nvSpPr>
        <p:spPr>
          <a:xfrm>
            <a:off x="1787071" y="2438400"/>
            <a:ext cx="1213757" cy="830943"/>
          </a:xfrm>
          <a:custGeom>
            <a:avLst/>
            <a:gdLst>
              <a:gd name="connsiteX0" fmla="*/ 411843 w 1213757"/>
              <a:gd name="connsiteY0" fmla="*/ 0 h 830943"/>
              <a:gd name="connsiteX1" fmla="*/ 107043 w 1213757"/>
              <a:gd name="connsiteY1" fmla="*/ 413657 h 830943"/>
              <a:gd name="connsiteX2" fmla="*/ 1054100 w 1213757"/>
              <a:gd name="connsiteY2" fmla="*/ 772886 h 830943"/>
              <a:gd name="connsiteX3" fmla="*/ 1064986 w 1213757"/>
              <a:gd name="connsiteY3" fmla="*/ 762000 h 830943"/>
            </a:gdLst>
            <a:ahLst/>
            <a:cxnLst>
              <a:cxn ang="0">
                <a:pos x="connsiteX0" y="connsiteY0"/>
              </a:cxn>
              <a:cxn ang="0">
                <a:pos x="connsiteX1" y="connsiteY1"/>
              </a:cxn>
              <a:cxn ang="0">
                <a:pos x="connsiteX2" y="connsiteY2"/>
              </a:cxn>
              <a:cxn ang="0">
                <a:pos x="connsiteX3" y="connsiteY3"/>
              </a:cxn>
            </a:cxnLst>
            <a:rect l="l" t="t" r="r" b="b"/>
            <a:pathLst>
              <a:path w="1213757" h="830943">
                <a:moveTo>
                  <a:pt x="411843" y="0"/>
                </a:moveTo>
                <a:cubicBezTo>
                  <a:pt x="205921" y="142421"/>
                  <a:pt x="0" y="284843"/>
                  <a:pt x="107043" y="413657"/>
                </a:cubicBezTo>
                <a:cubicBezTo>
                  <a:pt x="214086" y="542471"/>
                  <a:pt x="894443" y="714829"/>
                  <a:pt x="1054100" y="772886"/>
                </a:cubicBezTo>
                <a:cubicBezTo>
                  <a:pt x="1213757" y="830943"/>
                  <a:pt x="1139371" y="796471"/>
                  <a:pt x="1064986" y="762000"/>
                </a:cubicBezTo>
              </a:path>
            </a:pathLst>
          </a:custGeom>
          <a:ln>
            <a:tailEnd type="triangle" w="lg" len="lg"/>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complex hang case (cont.)</a:t>
            </a:r>
            <a:endParaRPr lang="en-US" dirty="0"/>
          </a:p>
        </p:txBody>
      </p:sp>
      <p:sp>
        <p:nvSpPr>
          <p:cNvPr id="3" name="Content Placeholder 2"/>
          <p:cNvSpPr>
            <a:spLocks noGrp="1"/>
          </p:cNvSpPr>
          <p:nvPr>
            <p:ph idx="1"/>
          </p:nvPr>
        </p:nvSpPr>
        <p:spPr/>
        <p:txBody>
          <a:bodyPr/>
          <a:lstStyle/>
          <a:p>
            <a:r>
              <a:rPr lang="en-US" dirty="0" smtClean="0"/>
              <a:t>filename = “./</a:t>
            </a:r>
            <a:r>
              <a:rPr lang="en-US" dirty="0" err="1" smtClean="0"/>
              <a:t>app.config</a:t>
            </a:r>
            <a:r>
              <a:rPr lang="en-US" dirty="0" smtClean="0"/>
              <a:t>”</a:t>
            </a:r>
            <a:endParaRPr lang="en-US" dirty="0"/>
          </a:p>
        </p:txBody>
      </p:sp>
      <p:sp>
        <p:nvSpPr>
          <p:cNvPr id="4" name="TextBox 3"/>
          <p:cNvSpPr txBox="1"/>
          <p:nvPr/>
        </p:nvSpPr>
        <p:spPr>
          <a:xfrm>
            <a:off x="1981200" y="2286000"/>
            <a:ext cx="4953000" cy="954107"/>
          </a:xfrm>
          <a:prstGeom prst="rect">
            <a:avLst/>
          </a:prstGeom>
          <a:noFill/>
          <a:ln>
            <a:solidFill>
              <a:schemeClr val="accent1"/>
            </a:solidFill>
          </a:ln>
        </p:spPr>
        <p:txBody>
          <a:bodyPr wrap="square" rtlCol="0">
            <a:spAutoFit/>
          </a:bodyPr>
          <a:lstStyle/>
          <a:p>
            <a:r>
              <a:rPr lang="en-US" sz="1400" dirty="0" smtClean="0">
                <a:latin typeface="Consolas" pitchFamily="49" charset="0"/>
              </a:rPr>
              <a:t>void </a:t>
            </a:r>
            <a:r>
              <a:rPr lang="en-US" sz="1400" dirty="0" err="1" smtClean="0">
                <a:latin typeface="Consolas" pitchFamily="49" charset="0"/>
              </a:rPr>
              <a:t>load_config_file</a:t>
            </a:r>
            <a:r>
              <a:rPr lang="en-US" sz="1400" dirty="0" smtClean="0">
                <a:latin typeface="Consolas" pitchFamily="49" charset="0"/>
              </a:rPr>
              <a:t>(...) {</a:t>
            </a:r>
          </a:p>
          <a:p>
            <a:endParaRPr lang="en-US" sz="1400" dirty="0" smtClean="0">
              <a:latin typeface="Consolas" pitchFamily="49" charset="0"/>
            </a:endParaRPr>
          </a:p>
          <a:p>
            <a:r>
              <a:rPr lang="en-US" sz="1400" dirty="0" smtClean="0">
                <a:latin typeface="Consolas" pitchFamily="49" charset="0"/>
              </a:rPr>
              <a:t>  </a:t>
            </a:r>
            <a:r>
              <a:rPr lang="en-US" sz="1400" i="1" dirty="0" smtClean="0">
                <a:latin typeface="Consolas" pitchFamily="49" charset="0"/>
              </a:rPr>
              <a:t>filename</a:t>
            </a:r>
            <a:r>
              <a:rPr lang="en-US" sz="1400" dirty="0" smtClean="0">
                <a:latin typeface="Consolas" pitchFamily="49" charset="0"/>
              </a:rPr>
              <a:t> = </a:t>
            </a:r>
            <a:r>
              <a:rPr lang="en-US" sz="1400" dirty="0" err="1" smtClean="0">
                <a:latin typeface="Consolas" pitchFamily="49" charset="0"/>
              </a:rPr>
              <a:t>get_config_file_name</a:t>
            </a:r>
            <a:r>
              <a:rPr lang="en-US" sz="1400" dirty="0" smtClean="0">
                <a:latin typeface="Consolas" pitchFamily="49" charset="0"/>
              </a:rPr>
              <a:t>(...);</a:t>
            </a:r>
          </a:p>
          <a:p>
            <a:r>
              <a:rPr lang="en-US" sz="1400" dirty="0" smtClean="0">
                <a:latin typeface="Consolas" pitchFamily="49" charset="0"/>
              </a:rPr>
              <a:t>  </a:t>
            </a:r>
            <a:r>
              <a:rPr lang="en-US" sz="1400" dirty="0" err="1" smtClean="0">
                <a:latin typeface="Consolas" pitchFamily="49" charset="0"/>
              </a:rPr>
              <a:t>g_file_test</a:t>
            </a:r>
            <a:r>
              <a:rPr lang="en-US" sz="1400" dirty="0" smtClean="0">
                <a:latin typeface="Consolas" pitchFamily="49" charset="0"/>
              </a:rPr>
              <a:t>(</a:t>
            </a:r>
            <a:r>
              <a:rPr lang="en-US" sz="1400" i="1" dirty="0" smtClean="0">
                <a:latin typeface="Consolas" pitchFamily="49" charset="0"/>
              </a:rPr>
              <a:t>filename</a:t>
            </a:r>
            <a:r>
              <a:rPr lang="en-US" sz="1400" dirty="0" smtClean="0">
                <a:latin typeface="Consolas" pitchFamily="49" charset="0"/>
              </a:rPr>
              <a:t>, G_FILE_TEST_IS_REGULAR);</a:t>
            </a:r>
          </a:p>
        </p:txBody>
      </p:sp>
      <p:sp>
        <p:nvSpPr>
          <p:cNvPr id="6" name="TextBox 5"/>
          <p:cNvSpPr txBox="1"/>
          <p:nvPr/>
        </p:nvSpPr>
        <p:spPr>
          <a:xfrm>
            <a:off x="1981200" y="3810000"/>
            <a:ext cx="4953000" cy="307777"/>
          </a:xfrm>
          <a:prstGeom prst="rect">
            <a:avLst/>
          </a:prstGeom>
          <a:noFill/>
          <a:ln>
            <a:solidFill>
              <a:schemeClr val="accent1"/>
            </a:solidFill>
          </a:ln>
        </p:spPr>
        <p:txBody>
          <a:bodyPr wrap="square" rtlCol="0">
            <a:spAutoFit/>
          </a:bodyPr>
          <a:lstStyle/>
          <a:p>
            <a:r>
              <a:rPr lang="en-US" sz="1400" dirty="0" err="1" smtClean="0">
                <a:latin typeface="Consolas" pitchFamily="49" charset="0"/>
              </a:rPr>
              <a:t>GetFileAttributesW</a:t>
            </a:r>
            <a:r>
              <a:rPr lang="en-US" sz="1400" dirty="0" smtClean="0">
                <a:latin typeface="Consolas" pitchFamily="49" charset="0"/>
              </a:rPr>
              <a:t>(</a:t>
            </a:r>
            <a:r>
              <a:rPr lang="en-US" sz="1400" i="1" dirty="0" smtClean="0">
                <a:latin typeface="Consolas" pitchFamily="49" charset="0"/>
              </a:rPr>
              <a:t>filename</a:t>
            </a:r>
            <a:r>
              <a:rPr lang="en-US" sz="1400" dirty="0" smtClean="0">
                <a:latin typeface="Consolas" pitchFamily="49" charset="0"/>
              </a:rPr>
              <a:t>) / stat(</a:t>
            </a:r>
            <a:r>
              <a:rPr lang="en-US" sz="1400" i="1" dirty="0" smtClean="0">
                <a:latin typeface="Consolas" pitchFamily="49" charset="0"/>
              </a:rPr>
              <a:t>filename</a:t>
            </a:r>
            <a:r>
              <a:rPr lang="en-US" sz="1400" dirty="0" smtClean="0">
                <a:latin typeface="Consolas" pitchFamily="49" charset="0"/>
              </a:rPr>
              <a:t>)</a:t>
            </a:r>
          </a:p>
        </p:txBody>
      </p:sp>
      <p:sp>
        <p:nvSpPr>
          <p:cNvPr id="7" name="TextBox 6"/>
          <p:cNvSpPr txBox="1"/>
          <p:nvPr/>
        </p:nvSpPr>
        <p:spPr>
          <a:xfrm>
            <a:off x="1981200" y="3362980"/>
            <a:ext cx="4953000" cy="307777"/>
          </a:xfrm>
          <a:prstGeom prst="rect">
            <a:avLst/>
          </a:prstGeom>
          <a:noFill/>
          <a:ln>
            <a:solidFill>
              <a:schemeClr val="accent1"/>
            </a:solidFill>
          </a:ln>
        </p:spPr>
        <p:txBody>
          <a:bodyPr wrap="square" rtlCol="0">
            <a:spAutoFit/>
          </a:bodyPr>
          <a:lstStyle/>
          <a:p>
            <a:r>
              <a:rPr lang="en-US" sz="1400" dirty="0" err="1" smtClean="0">
                <a:latin typeface="Consolas" pitchFamily="49" charset="0"/>
              </a:rPr>
              <a:t>g_file_test</a:t>
            </a:r>
            <a:r>
              <a:rPr lang="en-US" sz="1400" dirty="0" smtClean="0">
                <a:latin typeface="Consolas" pitchFamily="49" charset="0"/>
              </a:rPr>
              <a:t>(</a:t>
            </a:r>
            <a:r>
              <a:rPr lang="en-US" sz="1400" i="1" dirty="0" smtClean="0">
                <a:latin typeface="Consolas" pitchFamily="49" charset="0"/>
              </a:rPr>
              <a:t>filename</a:t>
            </a:r>
            <a:r>
              <a:rPr lang="en-US" sz="1400" dirty="0" smtClean="0">
                <a:latin typeface="Consolas" pitchFamily="49" charset="0"/>
              </a:rPr>
              <a:t>)</a:t>
            </a:r>
          </a:p>
        </p:txBody>
      </p:sp>
      <p:pic>
        <p:nvPicPr>
          <p:cNvPr id="9" name="Picture 3" descr="C:\Users\boost\AppData\Local\Microsoft\Windows\Temporary Internet Files\Content.IE5\C0ZRJP5X\MCj04325990000[1].png"/>
          <p:cNvPicPr>
            <a:picLocks noChangeAspect="1" noChangeArrowheads="1"/>
          </p:cNvPicPr>
          <p:nvPr/>
        </p:nvPicPr>
        <p:blipFill>
          <a:blip r:embed="rId2" cstate="print"/>
          <a:srcRect/>
          <a:stretch>
            <a:fillRect/>
          </a:stretch>
        </p:blipFill>
        <p:spPr bwMode="auto">
          <a:xfrm>
            <a:off x="2057400" y="4391799"/>
            <a:ext cx="457200" cy="457200"/>
          </a:xfrm>
          <a:prstGeom prst="rect">
            <a:avLst/>
          </a:prstGeom>
          <a:noFill/>
        </p:spPr>
      </p:pic>
      <p:sp>
        <p:nvSpPr>
          <p:cNvPr id="11" name="TextBox 10"/>
          <p:cNvSpPr txBox="1"/>
          <p:nvPr/>
        </p:nvSpPr>
        <p:spPr>
          <a:xfrm>
            <a:off x="1447800" y="4343400"/>
            <a:ext cx="533402" cy="246221"/>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000" dirty="0" smtClean="0"/>
              <a:t>kernel</a:t>
            </a:r>
            <a:endParaRPr lang="en-US" sz="1000" dirty="0"/>
          </a:p>
        </p:txBody>
      </p:sp>
      <p:sp>
        <p:nvSpPr>
          <p:cNvPr id="13" name="TextBox 12"/>
          <p:cNvSpPr txBox="1"/>
          <p:nvPr/>
        </p:nvSpPr>
        <p:spPr>
          <a:xfrm>
            <a:off x="2607425" y="4492823"/>
            <a:ext cx="1619482" cy="307777"/>
          </a:xfrm>
          <a:prstGeom prst="rect">
            <a:avLst/>
          </a:prstGeom>
          <a:noFill/>
        </p:spPr>
        <p:txBody>
          <a:bodyPr wrap="none" rtlCol="0">
            <a:spAutoFit/>
          </a:bodyPr>
          <a:lstStyle/>
          <a:p>
            <a:r>
              <a:rPr lang="en-US" sz="1400" dirty="0" smtClean="0"/>
              <a:t>(</a:t>
            </a:r>
            <a:r>
              <a:rPr lang="en-US" sz="1400" i="1" dirty="0" smtClean="0">
                <a:latin typeface="Consolas" pitchFamily="49" charset="0"/>
              </a:rPr>
              <a:t>filename</a:t>
            </a:r>
            <a:r>
              <a:rPr lang="en-US" sz="1400" dirty="0" smtClean="0"/>
              <a:t> is local)</a:t>
            </a:r>
            <a:endParaRPr lang="en-US" sz="1400" dirty="0"/>
          </a:p>
        </p:txBody>
      </p:sp>
      <p:sp>
        <p:nvSpPr>
          <p:cNvPr id="14" name="TextBox 13"/>
          <p:cNvSpPr txBox="1"/>
          <p:nvPr/>
        </p:nvSpPr>
        <p:spPr>
          <a:xfrm>
            <a:off x="1981200" y="4343400"/>
            <a:ext cx="4953000" cy="553998"/>
          </a:xfrm>
          <a:prstGeom prst="rect">
            <a:avLst/>
          </a:prstGeom>
          <a:noFill/>
          <a:ln>
            <a:solidFill>
              <a:schemeClr val="accent1"/>
            </a:solidFill>
          </a:ln>
        </p:spPr>
        <p:txBody>
          <a:bodyPr wrap="square" rtlCol="0">
            <a:spAutoFit/>
          </a:bodyPr>
          <a:lstStyle/>
          <a:p>
            <a:endParaRPr lang="en-US" sz="1000" dirty="0" smtClean="0">
              <a:latin typeface="Consolas" pitchFamily="49" charset="0"/>
            </a:endParaRPr>
          </a:p>
          <a:p>
            <a:endParaRPr lang="en-US" sz="1000" dirty="0" smtClean="0">
              <a:latin typeface="Consolas" pitchFamily="49" charset="0"/>
            </a:endParaRPr>
          </a:p>
          <a:p>
            <a:endParaRPr lang="en-US" sz="1000" dirty="0" smtClean="0">
              <a:latin typeface="Consolas" pitchFamily="49" charset="0"/>
            </a:endParaRPr>
          </a:p>
        </p:txBody>
      </p:sp>
      <p:cxnSp>
        <p:nvCxnSpPr>
          <p:cNvPr id="15" name="Straight Connector 14"/>
          <p:cNvCxnSpPr/>
          <p:nvPr/>
        </p:nvCxnSpPr>
        <p:spPr>
          <a:xfrm>
            <a:off x="1447800" y="4240835"/>
            <a:ext cx="5486400" cy="1588"/>
          </a:xfrm>
          <a:prstGeom prst="line">
            <a:avLst/>
          </a:prstGeom>
          <a:ln w="25400" cmpd="dbl">
            <a:prstDash val="soli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3600" y="2971800"/>
            <a:ext cx="4572000" cy="1588"/>
          </a:xfrm>
          <a:prstGeom prst="line">
            <a:avLst/>
          </a:prstGeom>
        </p:spPr>
        <p:style>
          <a:lnRef idx="3">
            <a:schemeClr val="accent2"/>
          </a:lnRef>
          <a:fillRef idx="0">
            <a:schemeClr val="accent2"/>
          </a:fillRef>
          <a:effectRef idx="2">
            <a:schemeClr val="accent2"/>
          </a:effectRef>
          <a:fontRef idx="minor">
            <a:schemeClr val="tx1"/>
          </a:fontRef>
        </p:style>
      </p:cxnSp>
      <p:sp>
        <p:nvSpPr>
          <p:cNvPr id="18" name="Freeform 17"/>
          <p:cNvSpPr/>
          <p:nvPr/>
        </p:nvSpPr>
        <p:spPr>
          <a:xfrm rot="1897551">
            <a:off x="1526314" y="3045175"/>
            <a:ext cx="712447" cy="501238"/>
          </a:xfrm>
          <a:custGeom>
            <a:avLst/>
            <a:gdLst>
              <a:gd name="connsiteX0" fmla="*/ 411843 w 1213757"/>
              <a:gd name="connsiteY0" fmla="*/ 0 h 830943"/>
              <a:gd name="connsiteX1" fmla="*/ 107043 w 1213757"/>
              <a:gd name="connsiteY1" fmla="*/ 413657 h 830943"/>
              <a:gd name="connsiteX2" fmla="*/ 1054100 w 1213757"/>
              <a:gd name="connsiteY2" fmla="*/ 772886 h 830943"/>
              <a:gd name="connsiteX3" fmla="*/ 1064986 w 1213757"/>
              <a:gd name="connsiteY3" fmla="*/ 762000 h 830943"/>
            </a:gdLst>
            <a:ahLst/>
            <a:cxnLst>
              <a:cxn ang="0">
                <a:pos x="connsiteX0" y="connsiteY0"/>
              </a:cxn>
              <a:cxn ang="0">
                <a:pos x="connsiteX1" y="connsiteY1"/>
              </a:cxn>
              <a:cxn ang="0">
                <a:pos x="connsiteX2" y="connsiteY2"/>
              </a:cxn>
              <a:cxn ang="0">
                <a:pos x="connsiteX3" y="connsiteY3"/>
              </a:cxn>
            </a:cxnLst>
            <a:rect l="l" t="t" r="r" b="b"/>
            <a:pathLst>
              <a:path w="1213757" h="830943">
                <a:moveTo>
                  <a:pt x="411843" y="0"/>
                </a:moveTo>
                <a:cubicBezTo>
                  <a:pt x="205921" y="142421"/>
                  <a:pt x="0" y="284843"/>
                  <a:pt x="107043" y="413657"/>
                </a:cubicBezTo>
                <a:cubicBezTo>
                  <a:pt x="214086" y="542471"/>
                  <a:pt x="894443" y="714829"/>
                  <a:pt x="1054100" y="772886"/>
                </a:cubicBezTo>
                <a:cubicBezTo>
                  <a:pt x="1213757" y="830943"/>
                  <a:pt x="1139371" y="796471"/>
                  <a:pt x="1064986" y="762000"/>
                </a:cubicBezTo>
              </a:path>
            </a:pathLst>
          </a:custGeom>
          <a:ln>
            <a:tailEnd type="triangle" w="lg" len="lg"/>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Context Sensitivity and conditional blocking</a:t>
            </a:r>
            <a:endParaRPr lang="en-US" sz="3200" dirty="0"/>
          </a:p>
        </p:txBody>
      </p:sp>
      <p:sp>
        <p:nvSpPr>
          <p:cNvPr id="4" name="Oval 3"/>
          <p:cNvSpPr/>
          <p:nvPr/>
        </p:nvSpPr>
        <p:spPr>
          <a:xfrm>
            <a:off x="4387175" y="1981200"/>
            <a:ext cx="1248384" cy="38100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latin typeface="Consolas" pitchFamily="49" charset="0"/>
              </a:rPr>
              <a:t>UI </a:t>
            </a:r>
            <a:r>
              <a:rPr lang="en-US" dirty="0" err="1" smtClean="0">
                <a:solidFill>
                  <a:schemeClr val="tx1"/>
                </a:solidFill>
                <a:latin typeface="Consolas" pitchFamily="49" charset="0"/>
              </a:rPr>
              <a:t>func</a:t>
            </a:r>
            <a:endParaRPr lang="en-US" baseline="-25000" dirty="0">
              <a:solidFill>
                <a:schemeClr val="tx1"/>
              </a:solidFill>
              <a:latin typeface="Consolas" pitchFamily="49" charset="0"/>
            </a:endParaRPr>
          </a:p>
        </p:txBody>
      </p:sp>
      <p:sp>
        <p:nvSpPr>
          <p:cNvPr id="8" name="Oval 7"/>
          <p:cNvSpPr/>
          <p:nvPr/>
        </p:nvSpPr>
        <p:spPr>
          <a:xfrm>
            <a:off x="744167" y="3048000"/>
            <a:ext cx="44958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err="1" smtClean="0">
                <a:solidFill>
                  <a:schemeClr val="tx1"/>
                </a:solidFill>
                <a:latin typeface="Consolas" pitchFamily="49" charset="0"/>
              </a:rPr>
              <a:t>file_open_dialog_response</a:t>
            </a:r>
            <a:endParaRPr lang="en-US" baseline="-25000" dirty="0">
              <a:solidFill>
                <a:schemeClr val="tx1"/>
              </a:solidFill>
              <a:latin typeface="Consolas" pitchFamily="49" charset="0"/>
            </a:endParaRPr>
          </a:p>
        </p:txBody>
      </p:sp>
      <p:sp>
        <p:nvSpPr>
          <p:cNvPr id="9" name="Oval 8"/>
          <p:cNvSpPr/>
          <p:nvPr/>
        </p:nvSpPr>
        <p:spPr>
          <a:xfrm>
            <a:off x="5392367" y="3124200"/>
            <a:ext cx="3065833"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err="1" smtClean="0">
                <a:solidFill>
                  <a:schemeClr val="tx1"/>
                </a:solidFill>
                <a:latin typeface="Consolas" pitchFamily="49" charset="0"/>
              </a:rPr>
              <a:t>load_config_file</a:t>
            </a:r>
            <a:endParaRPr lang="en-US" baseline="-25000" dirty="0">
              <a:solidFill>
                <a:schemeClr val="tx1"/>
              </a:solidFill>
              <a:latin typeface="Consolas" pitchFamily="49" charset="0"/>
            </a:endParaRPr>
          </a:p>
        </p:txBody>
      </p:sp>
      <p:cxnSp>
        <p:nvCxnSpPr>
          <p:cNvPr id="14" name="Straight Arrow Connector 13"/>
          <p:cNvCxnSpPr>
            <a:stCxn id="4" idx="3"/>
          </p:cNvCxnSpPr>
          <p:nvPr/>
        </p:nvCxnSpPr>
        <p:spPr>
          <a:xfrm rot="5400000">
            <a:off x="3391184" y="1869187"/>
            <a:ext cx="741596" cy="161603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5"/>
            <a:endCxn id="9" idx="0"/>
          </p:cNvCxnSpPr>
          <p:nvPr/>
        </p:nvCxnSpPr>
        <p:spPr>
          <a:xfrm rot="16200000" flipH="1">
            <a:off x="5780112" y="1979028"/>
            <a:ext cx="817796" cy="147254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2801567" y="4953000"/>
            <a:ext cx="4114800" cy="53340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err="1" smtClean="0">
                <a:solidFill>
                  <a:schemeClr val="tx1"/>
                </a:solidFill>
                <a:latin typeface="Consolas" pitchFamily="49" charset="0"/>
              </a:rPr>
              <a:t>GetFileAttributesW</a:t>
            </a:r>
            <a:r>
              <a:rPr lang="en-US" dirty="0" smtClean="0">
                <a:solidFill>
                  <a:schemeClr val="tx1"/>
                </a:solidFill>
                <a:latin typeface="Consolas" pitchFamily="49" charset="0"/>
              </a:rPr>
              <a:t>/stat</a:t>
            </a:r>
            <a:endParaRPr lang="en-US" baseline="-25000" dirty="0">
              <a:solidFill>
                <a:schemeClr val="tx1"/>
              </a:solidFill>
              <a:latin typeface="Consolas" pitchFamily="49" charset="0"/>
            </a:endParaRPr>
          </a:p>
        </p:txBody>
      </p:sp>
      <p:cxnSp>
        <p:nvCxnSpPr>
          <p:cNvPr id="18" name="Straight Arrow Connector 17"/>
          <p:cNvCxnSpPr>
            <a:stCxn id="9" idx="4"/>
            <a:endCxn id="17" idx="7"/>
          </p:cNvCxnSpPr>
          <p:nvPr/>
        </p:nvCxnSpPr>
        <p:spPr>
          <a:xfrm rot="5400000">
            <a:off x="5932769" y="4038599"/>
            <a:ext cx="1373515" cy="61151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8" idx="4"/>
            <a:endCxn id="17" idx="1"/>
          </p:cNvCxnSpPr>
          <p:nvPr/>
        </p:nvCxnSpPr>
        <p:spPr>
          <a:xfrm rot="16200000" flipH="1">
            <a:off x="2511359" y="4138307"/>
            <a:ext cx="1373515" cy="41209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1000" y="4572000"/>
            <a:ext cx="2843855" cy="369332"/>
          </a:xfrm>
          <a:prstGeom prst="rect">
            <a:avLst/>
          </a:prstGeom>
          <a:noFill/>
        </p:spPr>
        <p:txBody>
          <a:bodyPr wrap="none" rtlCol="0">
            <a:spAutoFit/>
          </a:bodyPr>
          <a:lstStyle/>
          <a:p>
            <a:r>
              <a:rPr lang="en-US" dirty="0" smtClean="0"/>
              <a:t>P1: filename may be remote</a:t>
            </a:r>
            <a:endParaRPr lang="en-US" dirty="0"/>
          </a:p>
        </p:txBody>
      </p:sp>
      <p:sp>
        <p:nvSpPr>
          <p:cNvPr id="13" name="TextBox 12"/>
          <p:cNvSpPr txBox="1"/>
          <p:nvPr/>
        </p:nvSpPr>
        <p:spPr>
          <a:xfrm>
            <a:off x="6553200" y="4572000"/>
            <a:ext cx="2047035" cy="369332"/>
          </a:xfrm>
          <a:prstGeom prst="rect">
            <a:avLst/>
          </a:prstGeom>
          <a:noFill/>
        </p:spPr>
        <p:txBody>
          <a:bodyPr wrap="none" rtlCol="0">
            <a:spAutoFit/>
          </a:bodyPr>
          <a:lstStyle/>
          <a:p>
            <a:r>
              <a:rPr lang="en-US" dirty="0" smtClean="0"/>
              <a:t>P2: filename is local</a:t>
            </a:r>
            <a:endParaRPr lang="en-US" dirty="0"/>
          </a:p>
        </p:txBody>
      </p:sp>
      <p:sp>
        <p:nvSpPr>
          <p:cNvPr id="16" name="TextBox 15"/>
          <p:cNvSpPr txBox="1"/>
          <p:nvPr/>
        </p:nvSpPr>
        <p:spPr>
          <a:xfrm>
            <a:off x="2819400" y="5638800"/>
            <a:ext cx="4645824" cy="369332"/>
          </a:xfrm>
          <a:prstGeom prst="rect">
            <a:avLst/>
          </a:prstGeom>
          <a:noFill/>
        </p:spPr>
        <p:txBody>
          <a:bodyPr wrap="none" rtlCol="0">
            <a:spAutoFit/>
          </a:bodyPr>
          <a:lstStyle/>
          <a:p>
            <a:r>
              <a:rPr lang="en-US" dirty="0" smtClean="0"/>
              <a:t>Conditional blocking: decided by the parameter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fill="hold" nodeType="withEffect">
                                  <p:stCondLst>
                                    <p:cond delay="0"/>
                                  </p:stCondLst>
                                  <p:childTnLst>
                                    <p:animClr clrSpc="rgb">
                                      <p:cBhvr>
                                        <p:cTn id="6" dur="2000" fill="hold"/>
                                        <p:tgtEl>
                                          <p:spTgt spid="19"/>
                                        </p:tgtEl>
                                        <p:attrNameLst>
                                          <p:attrName>stroke.color</p:attrName>
                                        </p:attrNameLst>
                                      </p:cBhvr>
                                      <p:to>
                                        <a:schemeClr val="accent2"/>
                                      </p:to>
                                    </p:animClr>
                                    <p:set>
                                      <p:cBhvr>
                                        <p:cTn id="7" dur="2000" fill="hold"/>
                                        <p:tgtEl>
                                          <p:spTgt spid="19"/>
                                        </p:tgtEl>
                                        <p:attrNameLst>
                                          <p:attrName>stroke.on</p:attrName>
                                        </p:attrNameLst>
                                      </p:cBhvr>
                                      <p:to>
                                        <p:strVal val="true"/>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7" presetClass="emph" presetSubtype="2" fill="hold" nodeType="clickEffect">
                                  <p:stCondLst>
                                    <p:cond delay="0"/>
                                  </p:stCondLst>
                                  <p:childTnLst>
                                    <p:animClr clrSpc="rgb">
                                      <p:cBhvr>
                                        <p:cTn id="23" dur="2000" fill="hold"/>
                                        <p:tgtEl>
                                          <p:spTgt spid="8"/>
                                        </p:tgtEl>
                                        <p:attrNameLst>
                                          <p:attrName>stroke.color</p:attrName>
                                        </p:attrNameLst>
                                      </p:cBhvr>
                                      <p:to>
                                        <a:schemeClr val="accent2"/>
                                      </p:to>
                                    </p:animClr>
                                    <p:set>
                                      <p:cBhvr>
                                        <p:cTn id="24" dur="2000" fill="hold"/>
                                        <p:tgtEl>
                                          <p:spTgt spid="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r>
              <a:rPr lang="en-US" dirty="0" smtClean="0"/>
              <a:t>Expressiveness &amp; Extensibility</a:t>
            </a:r>
          </a:p>
          <a:p>
            <a:pPr lvl="1"/>
            <a:r>
              <a:rPr lang="en-US" dirty="0" smtClean="0"/>
              <a:t>Complex blocking conditions</a:t>
            </a:r>
          </a:p>
          <a:p>
            <a:pPr lvl="1"/>
            <a:r>
              <a:rPr lang="en-US" dirty="0" smtClean="0"/>
              <a:t>Incorporate various domain-specific knowledge</a:t>
            </a:r>
          </a:p>
          <a:p>
            <a:pPr lvl="1"/>
            <a:endParaRPr lang="en-US" dirty="0" smtClean="0"/>
          </a:p>
          <a:p>
            <a:r>
              <a:rPr lang="en-US" dirty="0" smtClean="0"/>
              <a:t>Context sensitivity</a:t>
            </a:r>
          </a:p>
          <a:p>
            <a:pPr lvl="1"/>
            <a:r>
              <a:rPr lang="en-US" dirty="0" smtClean="0"/>
              <a:t>Reduce false alarms</a:t>
            </a:r>
          </a:p>
          <a:p>
            <a:pPr lvl="1"/>
            <a:r>
              <a:rPr lang="en-US" dirty="0" smtClean="0"/>
              <a:t>Scale to large software (&gt; 1M </a:t>
            </a:r>
            <a:r>
              <a:rPr lang="en-US" dirty="0" err="1" smtClean="0"/>
              <a:t>LoC</a:t>
            </a:r>
            <a:r>
              <a:rPr lang="en-US" dirty="0" smtClean="0"/>
              <a:t>) with acceptable precision</a:t>
            </a:r>
          </a:p>
          <a:p>
            <a:pPr lvl="1"/>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Motivation</a:t>
            </a:r>
          </a:p>
          <a:p>
            <a:r>
              <a:rPr lang="en-US" dirty="0" smtClean="0"/>
              <a:t>Design decisions</a:t>
            </a:r>
          </a:p>
          <a:p>
            <a:r>
              <a:rPr lang="en-US" dirty="0" smtClean="0">
                <a:solidFill>
                  <a:srgbClr val="FF0000"/>
                </a:solidFill>
              </a:rPr>
              <a:t>System design</a:t>
            </a:r>
          </a:p>
          <a:p>
            <a:pPr lvl="1"/>
            <a:r>
              <a:rPr lang="en-US" dirty="0" smtClean="0"/>
              <a:t>Clone-based context-sensitive analysis</a:t>
            </a:r>
          </a:p>
          <a:p>
            <a:pPr lvl="1"/>
            <a:r>
              <a:rPr lang="en-US" dirty="0" smtClean="0"/>
              <a:t>Representation in database queries</a:t>
            </a:r>
          </a:p>
          <a:p>
            <a:pPr lvl="1"/>
            <a:r>
              <a:rPr lang="en-US" dirty="0" smtClean="0"/>
              <a:t>Critical patterns</a:t>
            </a:r>
          </a:p>
          <a:p>
            <a:pPr lvl="1"/>
            <a:r>
              <a:rPr lang="en-US" dirty="0" smtClean="0"/>
              <a:t>Blocking patterns</a:t>
            </a:r>
          </a:p>
          <a:p>
            <a:pPr lvl="1"/>
            <a:r>
              <a:rPr lang="en-US" dirty="0" smtClean="0"/>
              <a:t>Post processing</a:t>
            </a:r>
          </a:p>
          <a:p>
            <a:r>
              <a:rPr lang="en-US" dirty="0" smtClean="0"/>
              <a:t>Evaluation</a:t>
            </a:r>
          </a:p>
          <a:p>
            <a:r>
              <a:rPr lang="en-US" dirty="0" smtClean="0"/>
              <a:t>Discussions</a:t>
            </a:r>
          </a:p>
          <a:p>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a:t>
            </a:r>
            <a:endParaRPr lang="en-US" dirty="0"/>
          </a:p>
        </p:txBody>
      </p:sp>
      <p:sp>
        <p:nvSpPr>
          <p:cNvPr id="8" name="Cloud 7"/>
          <p:cNvSpPr/>
          <p:nvPr/>
        </p:nvSpPr>
        <p:spPr>
          <a:xfrm>
            <a:off x="990600" y="1752600"/>
            <a:ext cx="1752600" cy="9144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Source Code</a:t>
            </a:r>
            <a:endParaRPr lang="en-US" dirty="0"/>
          </a:p>
        </p:txBody>
      </p:sp>
      <p:grpSp>
        <p:nvGrpSpPr>
          <p:cNvPr id="20" name="Group 19"/>
          <p:cNvGrpSpPr/>
          <p:nvPr/>
        </p:nvGrpSpPr>
        <p:grpSpPr>
          <a:xfrm>
            <a:off x="2741740" y="1905000"/>
            <a:ext cx="2516060" cy="609600"/>
            <a:chOff x="2741740" y="1905000"/>
            <a:chExt cx="2516060" cy="609600"/>
          </a:xfrm>
        </p:grpSpPr>
        <p:sp>
          <p:nvSpPr>
            <p:cNvPr id="7" name="Rectangle 6"/>
            <p:cNvSpPr/>
            <p:nvPr/>
          </p:nvSpPr>
          <p:spPr>
            <a:xfrm>
              <a:off x="3429000" y="1905000"/>
              <a:ext cx="1828800" cy="609600"/>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Compiler plug-in (Phoenix in VC)</a:t>
              </a:r>
              <a:endParaRPr lang="en-US" dirty="0"/>
            </a:p>
          </p:txBody>
        </p:sp>
        <p:cxnSp>
          <p:nvCxnSpPr>
            <p:cNvPr id="12" name="Straight Arrow Connector 11"/>
            <p:cNvCxnSpPr>
              <a:stCxn id="8" idx="0"/>
              <a:endCxn id="7" idx="1"/>
            </p:cNvCxnSpPr>
            <p:nvPr/>
          </p:nvCxnSpPr>
          <p:spPr>
            <a:xfrm>
              <a:off x="2741740" y="2209800"/>
              <a:ext cx="68726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33" name="Elbow Connector 32"/>
          <p:cNvCxnSpPr>
            <a:stCxn id="63" idx="0"/>
            <a:endCxn id="4" idx="1"/>
          </p:cNvCxnSpPr>
          <p:nvPr/>
        </p:nvCxnSpPr>
        <p:spPr>
          <a:xfrm flipH="1">
            <a:off x="1676400" y="2209800"/>
            <a:ext cx="6475032" cy="1600200"/>
          </a:xfrm>
          <a:prstGeom prst="bentConnector5">
            <a:avLst>
              <a:gd name="adj1" fmla="val -3530"/>
              <a:gd name="adj2" fmla="val 52381"/>
              <a:gd name="adj3" fmla="val 108344"/>
            </a:avLst>
          </a:prstGeom>
          <a:ln>
            <a:tailEnd type="arrow"/>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609600" y="3429000"/>
            <a:ext cx="2590800" cy="1981200"/>
            <a:chOff x="609600" y="3429000"/>
            <a:chExt cx="2590800" cy="1981200"/>
          </a:xfrm>
        </p:grpSpPr>
        <p:sp>
          <p:nvSpPr>
            <p:cNvPr id="4" name="Rectangle 3"/>
            <p:cNvSpPr/>
            <p:nvPr/>
          </p:nvSpPr>
          <p:spPr>
            <a:xfrm>
              <a:off x="1676400" y="3429000"/>
              <a:ext cx="152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Critical Invocations</a:t>
              </a:r>
              <a:endParaRPr lang="en-US" dirty="0"/>
            </a:p>
          </p:txBody>
        </p:sp>
        <p:sp>
          <p:nvSpPr>
            <p:cNvPr id="47" name="Rounded Rectangle 46"/>
            <p:cNvSpPr/>
            <p:nvPr/>
          </p:nvSpPr>
          <p:spPr>
            <a:xfrm>
              <a:off x="609600" y="4648200"/>
              <a:ext cx="1524000" cy="762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Critical Patterns</a:t>
              </a:r>
              <a:endParaRPr lang="en-US" dirty="0"/>
            </a:p>
          </p:txBody>
        </p:sp>
        <p:cxnSp>
          <p:nvCxnSpPr>
            <p:cNvPr id="50" name="Straight Arrow Connector 49"/>
            <p:cNvCxnSpPr>
              <a:stCxn id="47" idx="0"/>
            </p:cNvCxnSpPr>
            <p:nvPr/>
          </p:nvCxnSpPr>
          <p:spPr>
            <a:xfrm rot="5400000" flipH="1" flipV="1">
              <a:off x="952500" y="4229100"/>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895600" y="3429000"/>
            <a:ext cx="2590800" cy="1981200"/>
            <a:chOff x="2895600" y="3429000"/>
            <a:chExt cx="2590800" cy="1981200"/>
          </a:xfrm>
        </p:grpSpPr>
        <p:sp>
          <p:nvSpPr>
            <p:cNvPr id="48" name="Rounded Rectangle 47"/>
            <p:cNvSpPr/>
            <p:nvPr/>
          </p:nvSpPr>
          <p:spPr>
            <a:xfrm>
              <a:off x="2895600" y="4648200"/>
              <a:ext cx="1524000" cy="762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Blocking Patterns</a:t>
              </a:r>
              <a:endParaRPr lang="en-US" dirty="0"/>
            </a:p>
          </p:txBody>
        </p:sp>
        <p:sp>
          <p:nvSpPr>
            <p:cNvPr id="5" name="Rectangle 4"/>
            <p:cNvSpPr/>
            <p:nvPr/>
          </p:nvSpPr>
          <p:spPr>
            <a:xfrm>
              <a:off x="3962400" y="3429000"/>
              <a:ext cx="152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Hang Invocations</a:t>
              </a:r>
              <a:endParaRPr lang="en-US" dirty="0"/>
            </a:p>
          </p:txBody>
        </p:sp>
        <p:cxnSp>
          <p:nvCxnSpPr>
            <p:cNvPr id="19" name="Straight Arrow Connector 18"/>
            <p:cNvCxnSpPr>
              <a:stCxn id="4" idx="3"/>
              <a:endCxn id="5" idx="1"/>
            </p:cNvCxnSpPr>
            <p:nvPr/>
          </p:nvCxnSpPr>
          <p:spPr>
            <a:xfrm>
              <a:off x="3200400" y="38100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5400000" flipH="1" flipV="1">
              <a:off x="3163094" y="4228306"/>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5257800" y="1752600"/>
            <a:ext cx="2895600" cy="914400"/>
            <a:chOff x="5257800" y="1752600"/>
            <a:chExt cx="2895600" cy="914400"/>
          </a:xfrm>
        </p:grpSpPr>
        <p:sp>
          <p:nvSpPr>
            <p:cNvPr id="63" name="Cloud 62"/>
            <p:cNvSpPr/>
            <p:nvPr/>
          </p:nvSpPr>
          <p:spPr>
            <a:xfrm>
              <a:off x="5791200" y="1752600"/>
              <a:ext cx="2362200" cy="9144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All function invocations</a:t>
              </a:r>
              <a:endParaRPr lang="en-US" dirty="0"/>
            </a:p>
          </p:txBody>
        </p:sp>
        <p:cxnSp>
          <p:nvCxnSpPr>
            <p:cNvPr id="66" name="Elbow Connector 65"/>
            <p:cNvCxnSpPr>
              <a:stCxn id="7" idx="3"/>
              <a:endCxn id="63" idx="2"/>
            </p:cNvCxnSpPr>
            <p:nvPr/>
          </p:nvCxnSpPr>
          <p:spPr>
            <a:xfrm>
              <a:off x="5257800" y="2209800"/>
              <a:ext cx="540727" cy="15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5257800" y="3352800"/>
            <a:ext cx="3048000" cy="2057400"/>
            <a:chOff x="5257800" y="3352800"/>
            <a:chExt cx="3048000" cy="2057400"/>
          </a:xfrm>
        </p:grpSpPr>
        <p:sp>
          <p:nvSpPr>
            <p:cNvPr id="9" name="Cloud 8"/>
            <p:cNvSpPr/>
            <p:nvPr/>
          </p:nvSpPr>
          <p:spPr>
            <a:xfrm>
              <a:off x="6400800" y="3352800"/>
              <a:ext cx="1905000" cy="914400"/>
            </a:xfrm>
            <a:prstGeom prst="cloud">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Hang Reports</a:t>
              </a:r>
              <a:endParaRPr lang="en-US" dirty="0"/>
            </a:p>
          </p:txBody>
        </p:sp>
        <p:cxnSp>
          <p:nvCxnSpPr>
            <p:cNvPr id="40" name="Shape 39"/>
            <p:cNvCxnSpPr>
              <a:stCxn id="5" idx="3"/>
              <a:endCxn id="9" idx="2"/>
            </p:cNvCxnSpPr>
            <p:nvPr/>
          </p:nvCxnSpPr>
          <p:spPr>
            <a:xfrm>
              <a:off x="5486400" y="3810000"/>
              <a:ext cx="920309" cy="15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80" name="Rounded Rectangle 79"/>
            <p:cNvSpPr/>
            <p:nvPr/>
          </p:nvSpPr>
          <p:spPr>
            <a:xfrm>
              <a:off x="5257800" y="4648200"/>
              <a:ext cx="1524000" cy="762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Post Processing</a:t>
              </a:r>
              <a:endParaRPr lang="en-US" dirty="0"/>
            </a:p>
          </p:txBody>
        </p:sp>
        <p:cxnSp>
          <p:nvCxnSpPr>
            <p:cNvPr id="81" name="Straight Arrow Connector 80"/>
            <p:cNvCxnSpPr/>
            <p:nvPr/>
          </p:nvCxnSpPr>
          <p:spPr>
            <a:xfrm rot="5400000" flipH="1" flipV="1">
              <a:off x="5525294" y="4228306"/>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up)">
                                      <p:cBhvr>
                                        <p:cTn id="17" dur="500"/>
                                        <p:tgtEl>
                                          <p:spTgt spid="33"/>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Program analysis as database queries</a:t>
            </a:r>
            <a:endParaRPr lang="en-US" sz="3600" dirty="0"/>
          </a:p>
        </p:txBody>
      </p:sp>
      <p:sp>
        <p:nvSpPr>
          <p:cNvPr id="3" name="Content Placeholder 2"/>
          <p:cNvSpPr>
            <a:spLocks noGrp="1"/>
          </p:cNvSpPr>
          <p:nvPr>
            <p:ph idx="1"/>
          </p:nvPr>
        </p:nvSpPr>
        <p:spPr/>
        <p:txBody>
          <a:bodyPr>
            <a:normAutofit fontScale="92500" lnSpcReduction="20000"/>
          </a:bodyPr>
          <a:lstStyle/>
          <a:p>
            <a:r>
              <a:rPr lang="en-US" dirty="0" smtClean="0"/>
              <a:t>Invocations</a:t>
            </a:r>
          </a:p>
          <a:p>
            <a:pPr lvl="1"/>
            <a:r>
              <a:rPr lang="en-US" dirty="0" smtClean="0"/>
              <a:t>DB tables manipulated by queries</a:t>
            </a:r>
          </a:p>
          <a:p>
            <a:r>
              <a:rPr lang="en-US" dirty="0" smtClean="0"/>
              <a:t>Patterns</a:t>
            </a:r>
          </a:p>
          <a:p>
            <a:pPr lvl="1"/>
            <a:r>
              <a:rPr lang="en-US" dirty="0" smtClean="0"/>
              <a:t>DB queries that can be incrementally added</a:t>
            </a:r>
          </a:p>
          <a:p>
            <a:pPr lvl="1">
              <a:buNone/>
            </a:pPr>
            <a:endParaRPr lang="en-US" dirty="0" smtClean="0"/>
          </a:p>
          <a:p>
            <a:r>
              <a:rPr lang="en-US" dirty="0" smtClean="0"/>
              <a:t>Efficient implementation using Binary Decision Diagram (BDD)</a:t>
            </a:r>
          </a:p>
          <a:p>
            <a:pPr lvl="1"/>
            <a:r>
              <a:rPr lang="en-US" dirty="0" smtClean="0"/>
              <a:t>Compact and compressed format in storage</a:t>
            </a:r>
          </a:p>
          <a:p>
            <a:pPr lvl="2"/>
            <a:r>
              <a:rPr lang="en-US" dirty="0" smtClean="0"/>
              <a:t>Known to scale to analyze 10</a:t>
            </a:r>
            <a:r>
              <a:rPr lang="en-US" baseline="30000" dirty="0" smtClean="0"/>
              <a:t>23</a:t>
            </a:r>
            <a:r>
              <a:rPr lang="en-US" dirty="0" smtClean="0"/>
              <a:t> call paths</a:t>
            </a:r>
          </a:p>
          <a:p>
            <a:pPr lvl="1"/>
            <a:r>
              <a:rPr lang="en-US" dirty="0" smtClean="0"/>
              <a:t>Good performance for the operations used in our analysis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763000" cy="914400"/>
          </a:xfrm>
        </p:spPr>
        <p:txBody>
          <a:bodyPr>
            <a:noAutofit/>
          </a:bodyPr>
          <a:lstStyle/>
          <a:p>
            <a:r>
              <a:rPr lang="en-US" sz="3200" dirty="0" smtClean="0"/>
              <a:t>Generate context-sensitive function invocations</a:t>
            </a:r>
            <a:endParaRPr lang="en-US" sz="3200" dirty="0"/>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sz="2400" dirty="0" smtClean="0"/>
              <a:t>Call graph construction: call(f, g) if f calls g</a:t>
            </a:r>
          </a:p>
          <a:p>
            <a:pPr lvl="1"/>
            <a:r>
              <a:rPr lang="en-US" sz="2400" dirty="0" smtClean="0"/>
              <a:t>Direct call</a:t>
            </a:r>
          </a:p>
          <a:p>
            <a:pPr lvl="1"/>
            <a:r>
              <a:rPr lang="en-US" sz="2400" dirty="0" smtClean="0"/>
              <a:t>Indirect call (function pointers)</a:t>
            </a:r>
          </a:p>
          <a:p>
            <a:pPr lvl="1"/>
            <a:r>
              <a:rPr lang="en-US" sz="2400" dirty="0" smtClean="0"/>
              <a:t>Implicit call (OS callback)</a:t>
            </a:r>
          </a:p>
          <a:p>
            <a:pPr lvl="1">
              <a:buNone/>
            </a:pPr>
            <a:endParaRPr lang="en-US" sz="2400" dirty="0" smtClean="0"/>
          </a:p>
          <a:p>
            <a:r>
              <a:rPr lang="en-US" sz="2800" dirty="0" smtClean="0"/>
              <a:t>Clone-based context sensitive analysis</a:t>
            </a:r>
          </a:p>
          <a:p>
            <a:pPr lvl="1"/>
            <a:r>
              <a:rPr lang="en-US" sz="2400" dirty="0" smtClean="0"/>
              <a:t>Clone each function in different call paths as different invocations</a:t>
            </a:r>
          </a:p>
          <a:p>
            <a:pPr lvl="1"/>
            <a:r>
              <a:rPr lang="en-US" sz="2400" dirty="0" smtClean="0"/>
              <a:t>Evaluate blocking conditions on each cloned invocation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 Cloning</a:t>
            </a:r>
            <a:endParaRPr lang="en-US" dirty="0"/>
          </a:p>
        </p:txBody>
      </p:sp>
      <p:sp>
        <p:nvSpPr>
          <p:cNvPr id="5" name="Oval 4"/>
          <p:cNvSpPr/>
          <p:nvPr/>
        </p:nvSpPr>
        <p:spPr>
          <a:xfrm>
            <a:off x="2438400" y="36576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d</a:t>
            </a:r>
            <a:endParaRPr lang="en-US" baseline="-25000" dirty="0">
              <a:solidFill>
                <a:schemeClr val="tx1"/>
              </a:solidFill>
            </a:endParaRPr>
          </a:p>
        </p:txBody>
      </p:sp>
      <p:sp>
        <p:nvSpPr>
          <p:cNvPr id="6" name="Oval 5"/>
          <p:cNvSpPr/>
          <p:nvPr/>
        </p:nvSpPr>
        <p:spPr>
          <a:xfrm>
            <a:off x="1828800" y="29718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b</a:t>
            </a:r>
            <a:endParaRPr lang="en-US" baseline="-25000" dirty="0">
              <a:solidFill>
                <a:schemeClr val="tx1"/>
              </a:solidFill>
            </a:endParaRPr>
          </a:p>
        </p:txBody>
      </p:sp>
      <p:sp>
        <p:nvSpPr>
          <p:cNvPr id="7" name="Oval 6"/>
          <p:cNvSpPr/>
          <p:nvPr/>
        </p:nvSpPr>
        <p:spPr>
          <a:xfrm>
            <a:off x="3124200" y="29718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c</a:t>
            </a:r>
            <a:endParaRPr lang="en-US" baseline="-25000" dirty="0">
              <a:solidFill>
                <a:schemeClr val="tx1"/>
              </a:solidFill>
            </a:endParaRPr>
          </a:p>
        </p:txBody>
      </p:sp>
      <p:sp>
        <p:nvSpPr>
          <p:cNvPr id="8" name="Oval 7"/>
          <p:cNvSpPr/>
          <p:nvPr/>
        </p:nvSpPr>
        <p:spPr>
          <a:xfrm>
            <a:off x="2438400" y="2286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a</a:t>
            </a:r>
            <a:endParaRPr lang="en-US" baseline="-25000" dirty="0">
              <a:solidFill>
                <a:schemeClr val="tx1"/>
              </a:solidFill>
            </a:endParaRPr>
          </a:p>
        </p:txBody>
      </p:sp>
      <p:sp>
        <p:nvSpPr>
          <p:cNvPr id="9" name="Oval 8"/>
          <p:cNvSpPr/>
          <p:nvPr/>
        </p:nvSpPr>
        <p:spPr>
          <a:xfrm>
            <a:off x="1828800" y="4343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e</a:t>
            </a:r>
            <a:endParaRPr lang="en-US" baseline="-25000" dirty="0">
              <a:solidFill>
                <a:schemeClr val="tx1"/>
              </a:solidFill>
            </a:endParaRPr>
          </a:p>
        </p:txBody>
      </p:sp>
      <p:sp>
        <p:nvSpPr>
          <p:cNvPr id="10" name="Oval 9"/>
          <p:cNvSpPr/>
          <p:nvPr/>
        </p:nvSpPr>
        <p:spPr>
          <a:xfrm>
            <a:off x="3124200" y="4343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f</a:t>
            </a:r>
            <a:endParaRPr lang="en-US" baseline="-25000" dirty="0">
              <a:solidFill>
                <a:schemeClr val="tx1"/>
              </a:solidFill>
            </a:endParaRPr>
          </a:p>
        </p:txBody>
      </p:sp>
      <p:cxnSp>
        <p:nvCxnSpPr>
          <p:cNvPr id="11" name="Straight Arrow Connector 10"/>
          <p:cNvCxnSpPr>
            <a:stCxn id="8" idx="3"/>
            <a:endCxn id="6" idx="0"/>
          </p:cNvCxnSpPr>
          <p:nvPr/>
        </p:nvCxnSpPr>
        <p:spPr>
          <a:xfrm rot="5400000">
            <a:off x="2125710" y="2580995"/>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8" idx="5"/>
            <a:endCxn id="7" idx="0"/>
          </p:cNvCxnSpPr>
          <p:nvPr/>
        </p:nvCxnSpPr>
        <p:spPr>
          <a:xfrm rot="16200000" flipH="1">
            <a:off x="2961994" y="2542894"/>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4"/>
            <a:endCxn id="5" idx="1"/>
          </p:cNvCxnSpPr>
          <p:nvPr/>
        </p:nvCxnSpPr>
        <p:spPr>
          <a:xfrm rot="16200000" flipH="1">
            <a:off x="2125709" y="3322590"/>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4"/>
            <a:endCxn id="5" idx="7"/>
          </p:cNvCxnSpPr>
          <p:nvPr/>
        </p:nvCxnSpPr>
        <p:spPr>
          <a:xfrm rot="5400000">
            <a:off x="2961995" y="3284491"/>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5" idx="3"/>
            <a:endCxn id="9" idx="0"/>
          </p:cNvCxnSpPr>
          <p:nvPr/>
        </p:nvCxnSpPr>
        <p:spPr>
          <a:xfrm rot="5400000">
            <a:off x="2125710" y="3952595"/>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5" idx="5"/>
            <a:endCxn id="10" idx="0"/>
          </p:cNvCxnSpPr>
          <p:nvPr/>
        </p:nvCxnSpPr>
        <p:spPr>
          <a:xfrm rot="16200000" flipH="1">
            <a:off x="2961994" y="3914494"/>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 idx="4"/>
            <a:endCxn id="5" idx="0"/>
          </p:cNvCxnSpPr>
          <p:nvPr/>
        </p:nvCxnSpPr>
        <p:spPr>
          <a:xfrm rot="5400000">
            <a:off x="2209800" y="31623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438400" y="5029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endParaRPr lang="en-US" baseline="-25000" dirty="0">
              <a:solidFill>
                <a:schemeClr val="tx1"/>
              </a:solidFill>
            </a:endParaRPr>
          </a:p>
        </p:txBody>
      </p:sp>
      <p:cxnSp>
        <p:nvCxnSpPr>
          <p:cNvPr id="19" name="Straight Arrow Connector 18"/>
          <p:cNvCxnSpPr>
            <a:stCxn id="10" idx="4"/>
            <a:endCxn id="18" idx="7"/>
          </p:cNvCxnSpPr>
          <p:nvPr/>
        </p:nvCxnSpPr>
        <p:spPr>
          <a:xfrm rot="5400000">
            <a:off x="2961995" y="4656091"/>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4"/>
            <a:endCxn id="18" idx="1"/>
          </p:cNvCxnSpPr>
          <p:nvPr/>
        </p:nvCxnSpPr>
        <p:spPr>
          <a:xfrm rot="16200000" flipH="1">
            <a:off x="2125709" y="4694190"/>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057400" y="2514600"/>
            <a:ext cx="316112" cy="369332"/>
          </a:xfrm>
          <a:prstGeom prst="rect">
            <a:avLst/>
          </a:prstGeom>
          <a:noFill/>
        </p:spPr>
        <p:txBody>
          <a:bodyPr wrap="none" rtlCol="0">
            <a:spAutoFit/>
          </a:bodyPr>
          <a:lstStyle/>
          <a:p>
            <a:r>
              <a:rPr lang="en-US" i="1" dirty="0" smtClean="0"/>
              <a:t>i</a:t>
            </a:r>
            <a:r>
              <a:rPr lang="en-US" baseline="-25000" dirty="0" smtClean="0"/>
              <a:t>1</a:t>
            </a:r>
            <a:endParaRPr lang="en-US" baseline="-25000" dirty="0"/>
          </a:p>
        </p:txBody>
      </p:sp>
      <p:sp>
        <p:nvSpPr>
          <p:cNvPr id="22" name="TextBox 21"/>
          <p:cNvSpPr txBox="1"/>
          <p:nvPr/>
        </p:nvSpPr>
        <p:spPr>
          <a:xfrm>
            <a:off x="2655688" y="2971800"/>
            <a:ext cx="316112" cy="369332"/>
          </a:xfrm>
          <a:prstGeom prst="rect">
            <a:avLst/>
          </a:prstGeom>
          <a:noFill/>
        </p:spPr>
        <p:txBody>
          <a:bodyPr wrap="none" rtlCol="0">
            <a:spAutoFit/>
          </a:bodyPr>
          <a:lstStyle/>
          <a:p>
            <a:r>
              <a:rPr lang="en-US" i="1" dirty="0" smtClean="0"/>
              <a:t>i</a:t>
            </a:r>
            <a:r>
              <a:rPr lang="en-US" baseline="-25000" dirty="0" smtClean="0"/>
              <a:t>3</a:t>
            </a:r>
            <a:endParaRPr lang="en-US" baseline="-25000" dirty="0"/>
          </a:p>
        </p:txBody>
      </p:sp>
      <p:sp>
        <p:nvSpPr>
          <p:cNvPr id="23" name="TextBox 22"/>
          <p:cNvSpPr txBox="1"/>
          <p:nvPr/>
        </p:nvSpPr>
        <p:spPr>
          <a:xfrm>
            <a:off x="3048000" y="2514600"/>
            <a:ext cx="316112" cy="369332"/>
          </a:xfrm>
          <a:prstGeom prst="rect">
            <a:avLst/>
          </a:prstGeom>
          <a:noFill/>
        </p:spPr>
        <p:txBody>
          <a:bodyPr wrap="none" rtlCol="0">
            <a:spAutoFit/>
          </a:bodyPr>
          <a:lstStyle/>
          <a:p>
            <a:r>
              <a:rPr lang="en-US" i="1" dirty="0" smtClean="0"/>
              <a:t>i</a:t>
            </a:r>
            <a:r>
              <a:rPr lang="en-US" baseline="-25000" dirty="0" smtClean="0"/>
              <a:t>2</a:t>
            </a:r>
            <a:endParaRPr lang="en-US" baseline="-25000" dirty="0"/>
          </a:p>
        </p:txBody>
      </p:sp>
      <p:sp>
        <p:nvSpPr>
          <p:cNvPr id="24" name="TextBox 23"/>
          <p:cNvSpPr txBox="1"/>
          <p:nvPr/>
        </p:nvSpPr>
        <p:spPr>
          <a:xfrm>
            <a:off x="2122288" y="3429000"/>
            <a:ext cx="316112" cy="369332"/>
          </a:xfrm>
          <a:prstGeom prst="rect">
            <a:avLst/>
          </a:prstGeom>
          <a:noFill/>
        </p:spPr>
        <p:txBody>
          <a:bodyPr wrap="none" rtlCol="0">
            <a:spAutoFit/>
          </a:bodyPr>
          <a:lstStyle/>
          <a:p>
            <a:r>
              <a:rPr lang="en-US" i="1" dirty="0" smtClean="0"/>
              <a:t>i</a:t>
            </a:r>
            <a:r>
              <a:rPr lang="en-US" baseline="-25000" dirty="0" smtClean="0"/>
              <a:t>4</a:t>
            </a:r>
            <a:endParaRPr lang="en-US" baseline="-25000" dirty="0"/>
          </a:p>
        </p:txBody>
      </p:sp>
      <p:sp>
        <p:nvSpPr>
          <p:cNvPr id="25" name="TextBox 24"/>
          <p:cNvSpPr txBox="1"/>
          <p:nvPr/>
        </p:nvSpPr>
        <p:spPr>
          <a:xfrm>
            <a:off x="3048000" y="3440668"/>
            <a:ext cx="316112" cy="369332"/>
          </a:xfrm>
          <a:prstGeom prst="rect">
            <a:avLst/>
          </a:prstGeom>
          <a:noFill/>
        </p:spPr>
        <p:txBody>
          <a:bodyPr wrap="none" rtlCol="0">
            <a:spAutoFit/>
          </a:bodyPr>
          <a:lstStyle/>
          <a:p>
            <a:r>
              <a:rPr lang="en-US" i="1" dirty="0" smtClean="0"/>
              <a:t>i</a:t>
            </a:r>
            <a:r>
              <a:rPr lang="en-US" baseline="-25000" dirty="0" smtClean="0"/>
              <a:t>5</a:t>
            </a:r>
            <a:endParaRPr lang="en-US" baseline="-25000" dirty="0"/>
          </a:p>
        </p:txBody>
      </p:sp>
      <p:sp>
        <p:nvSpPr>
          <p:cNvPr id="26" name="TextBox 25"/>
          <p:cNvSpPr txBox="1"/>
          <p:nvPr/>
        </p:nvSpPr>
        <p:spPr>
          <a:xfrm>
            <a:off x="2122288" y="3886200"/>
            <a:ext cx="316112" cy="369332"/>
          </a:xfrm>
          <a:prstGeom prst="rect">
            <a:avLst/>
          </a:prstGeom>
          <a:noFill/>
        </p:spPr>
        <p:txBody>
          <a:bodyPr wrap="none" rtlCol="0">
            <a:spAutoFit/>
          </a:bodyPr>
          <a:lstStyle/>
          <a:p>
            <a:r>
              <a:rPr lang="en-US" i="1" dirty="0" smtClean="0"/>
              <a:t>i</a:t>
            </a:r>
            <a:r>
              <a:rPr lang="en-US" baseline="-25000" dirty="0" smtClean="0"/>
              <a:t>6</a:t>
            </a:r>
            <a:endParaRPr lang="en-US" baseline="-25000" dirty="0"/>
          </a:p>
        </p:txBody>
      </p:sp>
      <p:sp>
        <p:nvSpPr>
          <p:cNvPr id="27" name="TextBox 26"/>
          <p:cNvSpPr txBox="1"/>
          <p:nvPr/>
        </p:nvSpPr>
        <p:spPr>
          <a:xfrm>
            <a:off x="3048000" y="3886200"/>
            <a:ext cx="316112" cy="369332"/>
          </a:xfrm>
          <a:prstGeom prst="rect">
            <a:avLst/>
          </a:prstGeom>
          <a:noFill/>
        </p:spPr>
        <p:txBody>
          <a:bodyPr wrap="none" rtlCol="0">
            <a:spAutoFit/>
          </a:bodyPr>
          <a:lstStyle/>
          <a:p>
            <a:r>
              <a:rPr lang="en-US" i="1" dirty="0" smtClean="0"/>
              <a:t>i</a:t>
            </a:r>
            <a:r>
              <a:rPr lang="en-US" baseline="-25000" dirty="0" smtClean="0"/>
              <a:t>7</a:t>
            </a:r>
            <a:endParaRPr lang="en-US" baseline="-25000" dirty="0"/>
          </a:p>
        </p:txBody>
      </p:sp>
      <p:sp>
        <p:nvSpPr>
          <p:cNvPr id="28" name="TextBox 27"/>
          <p:cNvSpPr txBox="1"/>
          <p:nvPr/>
        </p:nvSpPr>
        <p:spPr>
          <a:xfrm>
            <a:off x="2110976" y="4724400"/>
            <a:ext cx="316112" cy="369332"/>
          </a:xfrm>
          <a:prstGeom prst="rect">
            <a:avLst/>
          </a:prstGeom>
          <a:noFill/>
        </p:spPr>
        <p:txBody>
          <a:bodyPr wrap="none" rtlCol="0">
            <a:spAutoFit/>
          </a:bodyPr>
          <a:lstStyle/>
          <a:p>
            <a:r>
              <a:rPr lang="en-US" i="1" dirty="0" smtClean="0"/>
              <a:t>i</a:t>
            </a:r>
            <a:r>
              <a:rPr lang="en-US" baseline="-25000" dirty="0" smtClean="0"/>
              <a:t>8</a:t>
            </a:r>
            <a:endParaRPr lang="en-US" baseline="-25000" dirty="0"/>
          </a:p>
        </p:txBody>
      </p:sp>
      <p:sp>
        <p:nvSpPr>
          <p:cNvPr id="29" name="TextBox 28"/>
          <p:cNvSpPr txBox="1"/>
          <p:nvPr/>
        </p:nvSpPr>
        <p:spPr>
          <a:xfrm>
            <a:off x="3036688" y="4724400"/>
            <a:ext cx="316112" cy="369332"/>
          </a:xfrm>
          <a:prstGeom prst="rect">
            <a:avLst/>
          </a:prstGeom>
          <a:noFill/>
        </p:spPr>
        <p:txBody>
          <a:bodyPr wrap="none" rtlCol="0">
            <a:spAutoFit/>
          </a:bodyPr>
          <a:lstStyle/>
          <a:p>
            <a:r>
              <a:rPr lang="en-US" i="1" dirty="0" smtClean="0"/>
              <a:t>i</a:t>
            </a:r>
            <a:r>
              <a:rPr lang="en-US" baseline="-25000" dirty="0" smtClean="0"/>
              <a:t>9</a:t>
            </a:r>
            <a:endParaRPr lang="en-US" baseline="-25000" dirty="0"/>
          </a:p>
        </p:txBody>
      </p:sp>
      <p:grpSp>
        <p:nvGrpSpPr>
          <p:cNvPr id="30" name="Group 80"/>
          <p:cNvGrpSpPr/>
          <p:nvPr/>
        </p:nvGrpSpPr>
        <p:grpSpPr>
          <a:xfrm>
            <a:off x="3962400" y="2286000"/>
            <a:ext cx="3831698" cy="3124200"/>
            <a:chOff x="3733800" y="2590800"/>
            <a:chExt cx="3831698" cy="3124200"/>
          </a:xfrm>
        </p:grpSpPr>
        <p:sp>
          <p:nvSpPr>
            <p:cNvPr id="31" name="Oval 30"/>
            <p:cNvSpPr/>
            <p:nvPr/>
          </p:nvSpPr>
          <p:spPr>
            <a:xfrm>
              <a:off x="5181600" y="3962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d</a:t>
              </a:r>
              <a:r>
                <a:rPr lang="en-US" baseline="-25000" dirty="0" smtClean="0">
                  <a:solidFill>
                    <a:schemeClr val="tx1"/>
                  </a:solidFill>
                </a:rPr>
                <a:t>1</a:t>
              </a:r>
              <a:endParaRPr lang="en-US" baseline="-25000" dirty="0">
                <a:solidFill>
                  <a:schemeClr val="tx1"/>
                </a:solidFill>
              </a:endParaRPr>
            </a:p>
          </p:txBody>
        </p:sp>
        <p:sp>
          <p:nvSpPr>
            <p:cNvPr id="32" name="Oval 31"/>
            <p:cNvSpPr/>
            <p:nvPr/>
          </p:nvSpPr>
          <p:spPr>
            <a:xfrm>
              <a:off x="4572000" y="32766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b</a:t>
              </a:r>
              <a:r>
                <a:rPr lang="en-US" baseline="-25000" dirty="0" smtClean="0">
                  <a:solidFill>
                    <a:schemeClr val="tx1"/>
                  </a:solidFill>
                </a:rPr>
                <a:t>0</a:t>
              </a:r>
              <a:endParaRPr lang="en-US" baseline="-25000" dirty="0">
                <a:solidFill>
                  <a:schemeClr val="tx1"/>
                </a:solidFill>
              </a:endParaRPr>
            </a:p>
          </p:txBody>
        </p:sp>
        <p:sp>
          <p:nvSpPr>
            <p:cNvPr id="33" name="Oval 32"/>
            <p:cNvSpPr/>
            <p:nvPr/>
          </p:nvSpPr>
          <p:spPr>
            <a:xfrm>
              <a:off x="5867400" y="32766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c</a:t>
              </a:r>
              <a:r>
                <a:rPr lang="en-US" baseline="-25000" dirty="0" smtClean="0">
                  <a:solidFill>
                    <a:schemeClr val="tx1"/>
                  </a:solidFill>
                </a:rPr>
                <a:t>0</a:t>
              </a:r>
              <a:endParaRPr lang="en-US" baseline="-25000" dirty="0">
                <a:solidFill>
                  <a:schemeClr val="tx1"/>
                </a:solidFill>
              </a:endParaRPr>
            </a:p>
          </p:txBody>
        </p:sp>
        <p:sp>
          <p:nvSpPr>
            <p:cNvPr id="34" name="Oval 33"/>
            <p:cNvSpPr/>
            <p:nvPr/>
          </p:nvSpPr>
          <p:spPr>
            <a:xfrm>
              <a:off x="5181600" y="25908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a</a:t>
              </a:r>
              <a:r>
                <a:rPr lang="en-US" baseline="-25000" dirty="0" smtClean="0">
                  <a:solidFill>
                    <a:schemeClr val="tx1"/>
                  </a:solidFill>
                </a:rPr>
                <a:t>0</a:t>
              </a:r>
              <a:endParaRPr lang="en-US" baseline="-25000" dirty="0">
                <a:solidFill>
                  <a:schemeClr val="tx1"/>
                </a:solidFill>
              </a:endParaRPr>
            </a:p>
          </p:txBody>
        </p:sp>
        <p:sp>
          <p:nvSpPr>
            <p:cNvPr id="35" name="Oval 34"/>
            <p:cNvSpPr/>
            <p:nvPr/>
          </p:nvSpPr>
          <p:spPr>
            <a:xfrm>
              <a:off x="4343400" y="4648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e</a:t>
              </a:r>
              <a:r>
                <a:rPr lang="en-US" baseline="-25000" dirty="0" smtClean="0">
                  <a:solidFill>
                    <a:schemeClr val="tx1"/>
                  </a:solidFill>
                </a:rPr>
                <a:t>1</a:t>
              </a:r>
              <a:endParaRPr lang="en-US" baseline="-25000" dirty="0">
                <a:solidFill>
                  <a:schemeClr val="tx1"/>
                </a:solidFill>
              </a:endParaRPr>
            </a:p>
          </p:txBody>
        </p:sp>
        <p:sp>
          <p:nvSpPr>
            <p:cNvPr id="36" name="Oval 35"/>
            <p:cNvSpPr/>
            <p:nvPr/>
          </p:nvSpPr>
          <p:spPr>
            <a:xfrm>
              <a:off x="6172200" y="4648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f</a:t>
              </a:r>
              <a:r>
                <a:rPr lang="en-US" baseline="-25000" dirty="0" smtClean="0">
                  <a:solidFill>
                    <a:schemeClr val="tx1"/>
                  </a:solidFill>
                </a:rPr>
                <a:t>1</a:t>
              </a:r>
              <a:endParaRPr lang="en-US" baseline="-25000" dirty="0">
                <a:solidFill>
                  <a:schemeClr val="tx1"/>
                </a:solidFill>
              </a:endParaRPr>
            </a:p>
          </p:txBody>
        </p:sp>
        <p:cxnSp>
          <p:nvCxnSpPr>
            <p:cNvPr id="37" name="Straight Arrow Connector 36"/>
            <p:cNvCxnSpPr>
              <a:stCxn id="34" idx="3"/>
              <a:endCxn id="32" idx="0"/>
            </p:cNvCxnSpPr>
            <p:nvPr/>
          </p:nvCxnSpPr>
          <p:spPr>
            <a:xfrm rot="5400000">
              <a:off x="4868910" y="2885795"/>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4" idx="5"/>
              <a:endCxn id="33" idx="0"/>
            </p:cNvCxnSpPr>
            <p:nvPr/>
          </p:nvCxnSpPr>
          <p:spPr>
            <a:xfrm rot="16200000" flipH="1">
              <a:off x="5705194" y="2847694"/>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2" idx="4"/>
              <a:endCxn id="44" idx="0"/>
            </p:cNvCxnSpPr>
            <p:nvPr/>
          </p:nvCxnSpPr>
          <p:spPr>
            <a:xfrm rot="5400000">
              <a:off x="4572000" y="36957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33" idx="4"/>
              <a:endCxn id="45" idx="0"/>
            </p:cNvCxnSpPr>
            <p:nvPr/>
          </p:nvCxnSpPr>
          <p:spPr>
            <a:xfrm rot="16200000" flipH="1">
              <a:off x="6057900" y="3733800"/>
              <a:ext cx="3048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1" idx="3"/>
              <a:endCxn id="35" idx="0"/>
            </p:cNvCxnSpPr>
            <p:nvPr/>
          </p:nvCxnSpPr>
          <p:spPr>
            <a:xfrm rot="5400000">
              <a:off x="4754610" y="4143095"/>
              <a:ext cx="360596" cy="649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27"/>
            <p:cNvCxnSpPr>
              <a:stCxn id="31" idx="5"/>
              <a:endCxn id="36" idx="0"/>
            </p:cNvCxnSpPr>
            <p:nvPr/>
          </p:nvCxnSpPr>
          <p:spPr>
            <a:xfrm rot="16200000" flipH="1">
              <a:off x="5857594" y="4066894"/>
              <a:ext cx="360596" cy="802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4" idx="4"/>
              <a:endCxn id="31" idx="0"/>
            </p:cNvCxnSpPr>
            <p:nvPr/>
          </p:nvCxnSpPr>
          <p:spPr>
            <a:xfrm rot="5400000">
              <a:off x="4953000" y="34671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4343400" y="3962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d</a:t>
              </a:r>
              <a:r>
                <a:rPr lang="en-US" baseline="-25000" dirty="0" smtClean="0">
                  <a:solidFill>
                    <a:schemeClr val="tx1"/>
                  </a:solidFill>
                </a:rPr>
                <a:t>0</a:t>
              </a:r>
              <a:endParaRPr lang="en-US" baseline="-25000" dirty="0">
                <a:solidFill>
                  <a:schemeClr val="tx1"/>
                </a:solidFill>
              </a:endParaRPr>
            </a:p>
          </p:txBody>
        </p:sp>
        <p:sp>
          <p:nvSpPr>
            <p:cNvPr id="45" name="Oval 44"/>
            <p:cNvSpPr/>
            <p:nvPr/>
          </p:nvSpPr>
          <p:spPr>
            <a:xfrm>
              <a:off x="6019800" y="3962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d</a:t>
              </a:r>
              <a:r>
                <a:rPr lang="en-US" baseline="-25000" dirty="0" smtClean="0">
                  <a:solidFill>
                    <a:schemeClr val="tx1"/>
                  </a:solidFill>
                </a:rPr>
                <a:t>2</a:t>
              </a:r>
              <a:endParaRPr lang="en-US" baseline="-25000" dirty="0">
                <a:solidFill>
                  <a:schemeClr val="tx1"/>
                </a:solidFill>
              </a:endParaRPr>
            </a:p>
          </p:txBody>
        </p:sp>
        <p:sp>
          <p:nvSpPr>
            <p:cNvPr id="46" name="Oval 45"/>
            <p:cNvSpPr/>
            <p:nvPr/>
          </p:nvSpPr>
          <p:spPr>
            <a:xfrm>
              <a:off x="4953000" y="4648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e</a:t>
              </a:r>
              <a:r>
                <a:rPr lang="en-US" baseline="-25000" dirty="0" smtClean="0">
                  <a:solidFill>
                    <a:schemeClr val="tx1"/>
                  </a:solidFill>
                </a:rPr>
                <a:t>2</a:t>
              </a:r>
              <a:endParaRPr lang="en-US" baseline="-25000" dirty="0">
                <a:solidFill>
                  <a:schemeClr val="tx1"/>
                </a:solidFill>
              </a:endParaRPr>
            </a:p>
          </p:txBody>
        </p:sp>
        <p:sp>
          <p:nvSpPr>
            <p:cNvPr id="47" name="Oval 46"/>
            <p:cNvSpPr/>
            <p:nvPr/>
          </p:nvSpPr>
          <p:spPr>
            <a:xfrm>
              <a:off x="6781800" y="4648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f</a:t>
              </a:r>
              <a:r>
                <a:rPr lang="en-US" baseline="-25000" dirty="0" smtClean="0">
                  <a:solidFill>
                    <a:schemeClr val="tx1"/>
                  </a:solidFill>
                </a:rPr>
                <a:t>2</a:t>
              </a:r>
              <a:endParaRPr lang="en-US" baseline="-25000" dirty="0">
                <a:solidFill>
                  <a:schemeClr val="tx1"/>
                </a:solidFill>
              </a:endParaRPr>
            </a:p>
          </p:txBody>
        </p:sp>
        <p:sp>
          <p:nvSpPr>
            <p:cNvPr id="48" name="Oval 47"/>
            <p:cNvSpPr/>
            <p:nvPr/>
          </p:nvSpPr>
          <p:spPr>
            <a:xfrm>
              <a:off x="3733800" y="4648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e</a:t>
              </a:r>
              <a:r>
                <a:rPr lang="en-US" baseline="-25000" dirty="0" smtClean="0">
                  <a:solidFill>
                    <a:schemeClr val="tx1"/>
                  </a:solidFill>
                </a:rPr>
                <a:t>0</a:t>
              </a:r>
              <a:endParaRPr lang="en-US" baseline="-25000" dirty="0">
                <a:solidFill>
                  <a:schemeClr val="tx1"/>
                </a:solidFill>
              </a:endParaRPr>
            </a:p>
          </p:txBody>
        </p:sp>
        <p:sp>
          <p:nvSpPr>
            <p:cNvPr id="49" name="Oval 48"/>
            <p:cNvSpPr/>
            <p:nvPr/>
          </p:nvSpPr>
          <p:spPr>
            <a:xfrm>
              <a:off x="5562600" y="46482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f</a:t>
              </a:r>
              <a:r>
                <a:rPr lang="en-US" baseline="-25000" dirty="0" smtClean="0">
                  <a:solidFill>
                    <a:schemeClr val="tx1"/>
                  </a:solidFill>
                </a:rPr>
                <a:t>0</a:t>
              </a:r>
              <a:endParaRPr lang="en-US" baseline="-25000" dirty="0">
                <a:solidFill>
                  <a:schemeClr val="tx1"/>
                </a:solidFill>
              </a:endParaRPr>
            </a:p>
          </p:txBody>
        </p:sp>
        <p:cxnSp>
          <p:nvCxnSpPr>
            <p:cNvPr id="50" name="Straight Arrow Connector 49"/>
            <p:cNvCxnSpPr>
              <a:stCxn id="44" idx="5"/>
              <a:endCxn id="49" idx="0"/>
            </p:cNvCxnSpPr>
            <p:nvPr/>
          </p:nvCxnSpPr>
          <p:spPr>
            <a:xfrm rot="16200000" flipH="1">
              <a:off x="5133694" y="3952594"/>
              <a:ext cx="360596" cy="1030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4" idx="3"/>
              <a:endCxn id="48" idx="0"/>
            </p:cNvCxnSpPr>
            <p:nvPr/>
          </p:nvCxnSpPr>
          <p:spPr>
            <a:xfrm rot="5400000">
              <a:off x="4030710" y="4257395"/>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5" idx="3"/>
              <a:endCxn id="46" idx="0"/>
            </p:cNvCxnSpPr>
            <p:nvPr/>
          </p:nvCxnSpPr>
          <p:spPr>
            <a:xfrm rot="5400000">
              <a:off x="5478510" y="4028795"/>
              <a:ext cx="360596" cy="878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45" idx="5"/>
              <a:endCxn id="47" idx="0"/>
            </p:cNvCxnSpPr>
            <p:nvPr/>
          </p:nvCxnSpPr>
          <p:spPr>
            <a:xfrm rot="16200000" flipH="1">
              <a:off x="6581494" y="4181194"/>
              <a:ext cx="360596" cy="5734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3733800" y="5334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r>
                <a:rPr lang="en-US" baseline="-25000" dirty="0" smtClean="0">
                  <a:solidFill>
                    <a:schemeClr val="tx1"/>
                  </a:solidFill>
                </a:rPr>
                <a:t>0</a:t>
              </a:r>
              <a:endParaRPr lang="en-US" baseline="-25000" dirty="0">
                <a:solidFill>
                  <a:schemeClr val="tx1"/>
                </a:solidFill>
              </a:endParaRPr>
            </a:p>
          </p:txBody>
        </p:sp>
        <p:sp>
          <p:nvSpPr>
            <p:cNvPr id="55" name="Oval 54"/>
            <p:cNvSpPr/>
            <p:nvPr/>
          </p:nvSpPr>
          <p:spPr>
            <a:xfrm>
              <a:off x="4343400" y="5334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r>
                <a:rPr lang="en-US" baseline="-25000" dirty="0" smtClean="0">
                  <a:solidFill>
                    <a:schemeClr val="tx1"/>
                  </a:solidFill>
                </a:rPr>
                <a:t>1</a:t>
              </a:r>
              <a:endParaRPr lang="en-US" baseline="-25000" dirty="0">
                <a:solidFill>
                  <a:schemeClr val="tx1"/>
                </a:solidFill>
              </a:endParaRPr>
            </a:p>
          </p:txBody>
        </p:sp>
        <p:sp>
          <p:nvSpPr>
            <p:cNvPr id="56" name="Oval 55"/>
            <p:cNvSpPr/>
            <p:nvPr/>
          </p:nvSpPr>
          <p:spPr>
            <a:xfrm>
              <a:off x="4953000" y="5334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r>
                <a:rPr lang="en-US" baseline="-25000" dirty="0" smtClean="0">
                  <a:solidFill>
                    <a:schemeClr val="tx1"/>
                  </a:solidFill>
                </a:rPr>
                <a:t>2</a:t>
              </a:r>
              <a:endParaRPr lang="en-US" baseline="-25000" dirty="0">
                <a:solidFill>
                  <a:schemeClr val="tx1"/>
                </a:solidFill>
              </a:endParaRPr>
            </a:p>
          </p:txBody>
        </p:sp>
        <p:sp>
          <p:nvSpPr>
            <p:cNvPr id="57" name="Oval 56"/>
            <p:cNvSpPr/>
            <p:nvPr/>
          </p:nvSpPr>
          <p:spPr>
            <a:xfrm>
              <a:off x="5562600" y="5334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r>
                <a:rPr lang="en-US" baseline="-25000" dirty="0" smtClean="0">
                  <a:solidFill>
                    <a:schemeClr val="tx1"/>
                  </a:solidFill>
                </a:rPr>
                <a:t>3</a:t>
              </a:r>
              <a:endParaRPr lang="en-US" baseline="-25000" dirty="0">
                <a:solidFill>
                  <a:schemeClr val="tx1"/>
                </a:solidFill>
              </a:endParaRPr>
            </a:p>
          </p:txBody>
        </p:sp>
        <p:sp>
          <p:nvSpPr>
            <p:cNvPr id="58" name="Oval 57"/>
            <p:cNvSpPr/>
            <p:nvPr/>
          </p:nvSpPr>
          <p:spPr>
            <a:xfrm>
              <a:off x="6172200" y="5334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r>
                <a:rPr lang="en-US" baseline="-25000" dirty="0" smtClean="0">
                  <a:solidFill>
                    <a:schemeClr val="tx1"/>
                  </a:solidFill>
                </a:rPr>
                <a:t>4</a:t>
              </a:r>
              <a:endParaRPr lang="en-US" baseline="-25000" dirty="0">
                <a:solidFill>
                  <a:schemeClr val="tx1"/>
                </a:solidFill>
              </a:endParaRPr>
            </a:p>
          </p:txBody>
        </p:sp>
        <p:sp>
          <p:nvSpPr>
            <p:cNvPr id="59" name="Oval 58"/>
            <p:cNvSpPr/>
            <p:nvPr/>
          </p:nvSpPr>
          <p:spPr>
            <a:xfrm>
              <a:off x="6781800" y="5334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r>
                <a:rPr lang="en-US" baseline="-25000" dirty="0" smtClean="0">
                  <a:solidFill>
                    <a:schemeClr val="tx1"/>
                  </a:solidFill>
                </a:rPr>
                <a:t>5</a:t>
              </a:r>
              <a:endParaRPr lang="en-US" baseline="-25000" dirty="0">
                <a:solidFill>
                  <a:schemeClr val="tx1"/>
                </a:solidFill>
              </a:endParaRPr>
            </a:p>
          </p:txBody>
        </p:sp>
        <p:cxnSp>
          <p:nvCxnSpPr>
            <p:cNvPr id="60" name="Straight Arrow Connector 59"/>
            <p:cNvCxnSpPr>
              <a:stCxn id="48" idx="4"/>
              <a:endCxn id="54" idx="0"/>
            </p:cNvCxnSpPr>
            <p:nvPr/>
          </p:nvCxnSpPr>
          <p:spPr>
            <a:xfrm rot="5400000">
              <a:off x="3848100" y="5181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35" idx="4"/>
              <a:endCxn id="55" idx="0"/>
            </p:cNvCxnSpPr>
            <p:nvPr/>
          </p:nvCxnSpPr>
          <p:spPr>
            <a:xfrm rot="5400000">
              <a:off x="4457700" y="5181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46" idx="4"/>
              <a:endCxn id="56" idx="0"/>
            </p:cNvCxnSpPr>
            <p:nvPr/>
          </p:nvCxnSpPr>
          <p:spPr>
            <a:xfrm rot="5400000">
              <a:off x="5067300" y="5181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49" idx="4"/>
              <a:endCxn id="57" idx="0"/>
            </p:cNvCxnSpPr>
            <p:nvPr/>
          </p:nvCxnSpPr>
          <p:spPr>
            <a:xfrm rot="5400000">
              <a:off x="5676900" y="5181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36" idx="4"/>
              <a:endCxn id="58" idx="0"/>
            </p:cNvCxnSpPr>
            <p:nvPr/>
          </p:nvCxnSpPr>
          <p:spPr>
            <a:xfrm rot="5400000">
              <a:off x="6286500" y="5181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47" idx="4"/>
              <a:endCxn id="59" idx="0"/>
            </p:cNvCxnSpPr>
            <p:nvPr/>
          </p:nvCxnSpPr>
          <p:spPr>
            <a:xfrm rot="5400000">
              <a:off x="6896100" y="51816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4609007" y="2819400"/>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1</a:t>
              </a:r>
              <a:r>
                <a:rPr lang="en-US" sz="1400" dirty="0" smtClean="0"/>
                <a:t>, 0)</a:t>
              </a:r>
              <a:endParaRPr lang="en-US" sz="1400" dirty="0"/>
            </a:p>
          </p:txBody>
        </p:sp>
        <p:sp>
          <p:nvSpPr>
            <p:cNvPr id="67" name="TextBox 66"/>
            <p:cNvSpPr txBox="1"/>
            <p:nvPr/>
          </p:nvSpPr>
          <p:spPr>
            <a:xfrm>
              <a:off x="5773705" y="2819400"/>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2</a:t>
              </a:r>
              <a:r>
                <a:rPr lang="en-US" sz="1400" dirty="0" smtClean="0"/>
                <a:t>, 0)</a:t>
              </a:r>
              <a:endParaRPr lang="en-US" sz="1400" dirty="0"/>
            </a:p>
          </p:txBody>
        </p:sp>
        <p:sp>
          <p:nvSpPr>
            <p:cNvPr id="68" name="TextBox 67"/>
            <p:cNvSpPr txBox="1"/>
            <p:nvPr/>
          </p:nvSpPr>
          <p:spPr>
            <a:xfrm>
              <a:off x="5164105" y="3352800"/>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3</a:t>
              </a:r>
              <a:r>
                <a:rPr lang="en-US" sz="1400" dirty="0" smtClean="0"/>
                <a:t>, 0)</a:t>
              </a:r>
              <a:endParaRPr lang="en-US" sz="1400" dirty="0"/>
            </a:p>
          </p:txBody>
        </p:sp>
        <p:sp>
          <p:nvSpPr>
            <p:cNvPr id="69" name="TextBox 68"/>
            <p:cNvSpPr txBox="1"/>
            <p:nvPr/>
          </p:nvSpPr>
          <p:spPr>
            <a:xfrm>
              <a:off x="4228007" y="3581400"/>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4</a:t>
              </a:r>
              <a:r>
                <a:rPr lang="en-US" sz="1400" dirty="0" smtClean="0"/>
                <a:t>, 0)</a:t>
              </a:r>
              <a:endParaRPr lang="en-US" sz="1400" dirty="0"/>
            </a:p>
          </p:txBody>
        </p:sp>
        <p:sp>
          <p:nvSpPr>
            <p:cNvPr id="70" name="TextBox 69"/>
            <p:cNvSpPr txBox="1"/>
            <p:nvPr/>
          </p:nvSpPr>
          <p:spPr>
            <a:xfrm>
              <a:off x="6172200" y="3581400"/>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5</a:t>
              </a:r>
              <a:r>
                <a:rPr lang="en-US" sz="1400" dirty="0" smtClean="0"/>
                <a:t>, 0)</a:t>
              </a:r>
              <a:endParaRPr lang="en-US" sz="1400" dirty="0"/>
            </a:p>
          </p:txBody>
        </p:sp>
        <p:sp>
          <p:nvSpPr>
            <p:cNvPr id="71" name="TextBox 70"/>
            <p:cNvSpPr txBox="1"/>
            <p:nvPr/>
          </p:nvSpPr>
          <p:spPr>
            <a:xfrm>
              <a:off x="3886200" y="43096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6</a:t>
              </a:r>
              <a:r>
                <a:rPr lang="en-US" sz="1400" dirty="0" smtClean="0"/>
                <a:t>, 0)</a:t>
              </a:r>
              <a:endParaRPr lang="en-US" sz="1400" dirty="0"/>
            </a:p>
          </p:txBody>
        </p:sp>
        <p:sp>
          <p:nvSpPr>
            <p:cNvPr id="72" name="TextBox 71"/>
            <p:cNvSpPr txBox="1"/>
            <p:nvPr/>
          </p:nvSpPr>
          <p:spPr>
            <a:xfrm>
              <a:off x="4419600" y="43096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6</a:t>
              </a:r>
              <a:r>
                <a:rPr lang="en-US" sz="1400" dirty="0" smtClean="0"/>
                <a:t>, 1)</a:t>
              </a:r>
              <a:endParaRPr lang="en-US" sz="1400" dirty="0"/>
            </a:p>
          </p:txBody>
        </p:sp>
        <p:sp>
          <p:nvSpPr>
            <p:cNvPr id="73" name="TextBox 72"/>
            <p:cNvSpPr txBox="1"/>
            <p:nvPr/>
          </p:nvSpPr>
          <p:spPr>
            <a:xfrm>
              <a:off x="4554505" y="49954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8</a:t>
              </a:r>
              <a:r>
                <a:rPr lang="en-US" sz="1400" dirty="0" smtClean="0"/>
                <a:t>, 1)</a:t>
              </a:r>
              <a:endParaRPr lang="en-US" sz="1400" dirty="0"/>
            </a:p>
          </p:txBody>
        </p:sp>
        <p:sp>
          <p:nvSpPr>
            <p:cNvPr id="74" name="TextBox 73"/>
            <p:cNvSpPr txBox="1"/>
            <p:nvPr/>
          </p:nvSpPr>
          <p:spPr>
            <a:xfrm>
              <a:off x="3944905" y="49954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8</a:t>
              </a:r>
              <a:r>
                <a:rPr lang="en-US" sz="1400" dirty="0" smtClean="0"/>
                <a:t>, 0)</a:t>
              </a:r>
              <a:endParaRPr lang="en-US" sz="1400" dirty="0"/>
            </a:p>
          </p:txBody>
        </p:sp>
        <p:sp>
          <p:nvSpPr>
            <p:cNvPr id="75" name="TextBox 74"/>
            <p:cNvSpPr txBox="1"/>
            <p:nvPr/>
          </p:nvSpPr>
          <p:spPr>
            <a:xfrm>
              <a:off x="5164105" y="49954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8</a:t>
              </a:r>
              <a:r>
                <a:rPr lang="en-US" sz="1400" dirty="0" smtClean="0"/>
                <a:t>, 2)</a:t>
              </a:r>
              <a:endParaRPr lang="en-US" sz="1400" dirty="0"/>
            </a:p>
          </p:txBody>
        </p:sp>
        <p:sp>
          <p:nvSpPr>
            <p:cNvPr id="76" name="TextBox 75"/>
            <p:cNvSpPr txBox="1"/>
            <p:nvPr/>
          </p:nvSpPr>
          <p:spPr>
            <a:xfrm>
              <a:off x="5773705" y="49954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9</a:t>
              </a:r>
              <a:r>
                <a:rPr lang="en-US" sz="1400" dirty="0" smtClean="0"/>
                <a:t>, 0)</a:t>
              </a:r>
              <a:endParaRPr lang="en-US" sz="1400" dirty="0"/>
            </a:p>
          </p:txBody>
        </p:sp>
        <p:sp>
          <p:nvSpPr>
            <p:cNvPr id="77" name="TextBox 76"/>
            <p:cNvSpPr txBox="1"/>
            <p:nvPr/>
          </p:nvSpPr>
          <p:spPr>
            <a:xfrm>
              <a:off x="6383305" y="49954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9</a:t>
              </a:r>
              <a:r>
                <a:rPr lang="en-US" sz="1400" dirty="0" smtClean="0"/>
                <a:t>, 1)</a:t>
              </a:r>
              <a:endParaRPr lang="en-US" sz="1400" dirty="0"/>
            </a:p>
          </p:txBody>
        </p:sp>
        <p:sp>
          <p:nvSpPr>
            <p:cNvPr id="78" name="TextBox 77"/>
            <p:cNvSpPr txBox="1"/>
            <p:nvPr/>
          </p:nvSpPr>
          <p:spPr>
            <a:xfrm>
              <a:off x="6992905" y="499544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9</a:t>
              </a:r>
              <a:r>
                <a:rPr lang="en-US" sz="1400" dirty="0" smtClean="0"/>
                <a:t>, 2)</a:t>
              </a:r>
              <a:endParaRPr lang="en-US" sz="1400" dirty="0"/>
            </a:p>
          </p:txBody>
        </p:sp>
        <p:sp>
          <p:nvSpPr>
            <p:cNvPr id="79" name="TextBox 78"/>
            <p:cNvSpPr txBox="1"/>
            <p:nvPr/>
          </p:nvSpPr>
          <p:spPr>
            <a:xfrm>
              <a:off x="4913807" y="431060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6</a:t>
              </a:r>
              <a:r>
                <a:rPr lang="en-US" sz="1400" dirty="0" smtClean="0"/>
                <a:t>, 2)</a:t>
              </a:r>
              <a:endParaRPr lang="en-US" sz="1400" dirty="0"/>
            </a:p>
          </p:txBody>
        </p:sp>
        <p:sp>
          <p:nvSpPr>
            <p:cNvPr id="80" name="TextBox 79"/>
            <p:cNvSpPr txBox="1"/>
            <p:nvPr/>
          </p:nvSpPr>
          <p:spPr>
            <a:xfrm>
              <a:off x="5536095" y="4313583"/>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7</a:t>
              </a:r>
              <a:r>
                <a:rPr lang="en-US" sz="1400" dirty="0" smtClean="0"/>
                <a:t>, 0)</a:t>
              </a:r>
              <a:endParaRPr lang="en-US" sz="1400" dirty="0"/>
            </a:p>
          </p:txBody>
        </p:sp>
        <p:sp>
          <p:nvSpPr>
            <p:cNvPr id="81" name="TextBox 80"/>
            <p:cNvSpPr txBox="1"/>
            <p:nvPr/>
          </p:nvSpPr>
          <p:spPr>
            <a:xfrm>
              <a:off x="6590207" y="4300667"/>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7</a:t>
              </a:r>
              <a:r>
                <a:rPr lang="en-US" sz="1400" dirty="0" smtClean="0"/>
                <a:t>, 2)</a:t>
              </a:r>
              <a:endParaRPr lang="en-US" sz="1400" dirty="0"/>
            </a:p>
          </p:txBody>
        </p:sp>
        <p:sp>
          <p:nvSpPr>
            <p:cNvPr id="82" name="TextBox 81"/>
            <p:cNvSpPr txBox="1"/>
            <p:nvPr/>
          </p:nvSpPr>
          <p:spPr>
            <a:xfrm>
              <a:off x="6066746" y="4310606"/>
              <a:ext cx="572593" cy="307777"/>
            </a:xfrm>
            <a:prstGeom prst="rect">
              <a:avLst/>
            </a:prstGeom>
            <a:noFill/>
          </p:spPr>
          <p:txBody>
            <a:bodyPr wrap="none" rtlCol="0">
              <a:spAutoFit/>
            </a:bodyPr>
            <a:lstStyle/>
            <a:p>
              <a:r>
                <a:rPr lang="en-US" sz="1400" dirty="0" smtClean="0"/>
                <a:t>(</a:t>
              </a:r>
              <a:r>
                <a:rPr lang="en-US" sz="1400" i="1" dirty="0" smtClean="0"/>
                <a:t>i</a:t>
              </a:r>
              <a:r>
                <a:rPr lang="en-US" sz="1400" baseline="-25000" dirty="0" smtClean="0"/>
                <a:t>7</a:t>
              </a:r>
              <a:r>
                <a:rPr lang="en-US" sz="1400" dirty="0" smtClean="0"/>
                <a:t>, 1)</a:t>
              </a:r>
              <a:endParaRPr lang="en-US" sz="14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Generate critical invocations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Critical entries</a:t>
            </a:r>
          </a:p>
          <a:p>
            <a:pPr lvl="1"/>
            <a:r>
              <a:rPr lang="en-US" dirty="0" smtClean="0"/>
              <a:t>UI threads function</a:t>
            </a:r>
          </a:p>
          <a:p>
            <a:pPr lvl="1"/>
            <a:r>
              <a:rPr lang="en-US" dirty="0" smtClean="0"/>
              <a:t>Event/message dispatcher</a:t>
            </a:r>
          </a:p>
          <a:p>
            <a:pPr lvl="1"/>
            <a:r>
              <a:rPr lang="en-US" dirty="0" smtClean="0"/>
              <a:t>Event/message handler</a:t>
            </a:r>
          </a:p>
          <a:p>
            <a:pPr lvl="1"/>
            <a:r>
              <a:rPr lang="en-US" dirty="0" smtClean="0"/>
              <a:t>Others (added by developers)</a:t>
            </a:r>
          </a:p>
          <a:p>
            <a:endParaRPr lang="en-US" dirty="0" smtClean="0"/>
          </a:p>
          <a:p>
            <a:r>
              <a:rPr lang="en-US" dirty="0" err="1" smtClean="0"/>
              <a:t>Reachability</a:t>
            </a:r>
            <a:r>
              <a:rPr lang="en-US" dirty="0" smtClean="0"/>
              <a:t> analysis through recursive query</a:t>
            </a:r>
          </a:p>
          <a:p>
            <a:pPr lvl="1"/>
            <a:r>
              <a:rPr lang="en-US" dirty="0" smtClean="0"/>
              <a:t>Start from a </a:t>
            </a:r>
            <a:r>
              <a:rPr lang="en-US" b="1" i="1" dirty="0" smtClean="0"/>
              <a:t>critical entry </a:t>
            </a:r>
            <a:r>
              <a:rPr lang="en-US" dirty="0" smtClean="0"/>
              <a:t>(e.g., UI thread function)</a:t>
            </a:r>
            <a:endParaRPr lang="en-US" b="1" i="1" dirty="0" smtClean="0"/>
          </a:p>
          <a:p>
            <a:pPr lvl="1"/>
            <a:r>
              <a:rPr lang="en-US" dirty="0" smtClean="0"/>
              <a:t>Reach(f) :- call(“</a:t>
            </a:r>
            <a:r>
              <a:rPr lang="en-US" dirty="0" err="1" smtClean="0"/>
              <a:t>wWainMain</a:t>
            </a:r>
            <a:r>
              <a:rPr lang="en-US" dirty="0" smtClean="0"/>
              <a:t>”, f).</a:t>
            </a:r>
          </a:p>
          <a:p>
            <a:pPr lvl="1"/>
            <a:r>
              <a:rPr lang="en-US" dirty="0" smtClean="0"/>
              <a:t>Reach(f) :- Reach(g), call(g, f).</a:t>
            </a:r>
          </a:p>
          <a:p>
            <a:pPr lvl="1">
              <a:buNone/>
            </a:pPr>
            <a:endParaRPr lang="en-US" dirty="0" smtClean="0"/>
          </a:p>
          <a:p>
            <a:r>
              <a:rPr lang="en-US" dirty="0" smtClean="0"/>
              <a:t>Automatically extract critical entries</a:t>
            </a:r>
          </a:p>
          <a:p>
            <a:pPr lvl="1"/>
            <a:r>
              <a:rPr lang="en-US" dirty="0" smtClean="0"/>
              <a:t>Use coding conventions, source code annotations</a:t>
            </a:r>
          </a:p>
          <a:p>
            <a:pPr lvl="1"/>
            <a:r>
              <a:rPr lang="en-US" dirty="0" smtClean="0"/>
              <a:t>Dynamically trace function calls and check the executing thread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a:xfrm>
            <a:off x="457200" y="1524000"/>
            <a:ext cx="8229600" cy="4800600"/>
          </a:xfrm>
        </p:spPr>
        <p:txBody>
          <a:bodyPr>
            <a:normAutofit fontScale="92500" lnSpcReduction="20000"/>
          </a:bodyPr>
          <a:lstStyle/>
          <a:p>
            <a:r>
              <a:rPr lang="en-US" dirty="0" smtClean="0"/>
              <a:t>Numerous responsiveness problems in software</a:t>
            </a:r>
          </a:p>
          <a:p>
            <a:pPr lvl="1"/>
            <a:r>
              <a:rPr lang="en-US" dirty="0" smtClean="0"/>
              <a:t>Click on something</a:t>
            </a:r>
          </a:p>
          <a:p>
            <a:pPr lvl="1"/>
            <a:r>
              <a:rPr lang="en-US" dirty="0" smtClean="0"/>
              <a:t>Load a large/remote file in editors</a:t>
            </a:r>
          </a:p>
          <a:p>
            <a:pPr lvl="1"/>
            <a:r>
              <a:rPr lang="en-US" dirty="0" smtClean="0"/>
              <a:t>Etc…</a:t>
            </a:r>
          </a:p>
          <a:p>
            <a:pPr lvl="1"/>
            <a:endParaRPr lang="en-US" dirty="0" smtClean="0"/>
          </a:p>
          <a:p>
            <a:r>
              <a:rPr lang="en-US" dirty="0" smtClean="0"/>
              <a:t>Hang</a:t>
            </a:r>
          </a:p>
          <a:p>
            <a:pPr lvl="1"/>
            <a:r>
              <a:rPr lang="en-US" dirty="0" smtClean="0"/>
              <a:t>A painfully long time before responding again</a:t>
            </a:r>
          </a:p>
          <a:p>
            <a:pPr lvl="1"/>
            <a:r>
              <a:rPr lang="en-US" dirty="0" smtClean="0"/>
              <a:t>Unable to cancel</a:t>
            </a:r>
          </a:p>
          <a:p>
            <a:endParaRPr lang="en-US" dirty="0" smtClean="0"/>
          </a:p>
          <a:p>
            <a:pPr marL="342900" lvl="1" indent="-342900">
              <a:buFont typeface="Arial" pitchFamily="34" charset="0"/>
              <a:buChar char="•"/>
            </a:pPr>
            <a:r>
              <a:rPr lang="en-US" dirty="0" smtClean="0"/>
              <a:t>Goal</a:t>
            </a:r>
          </a:p>
          <a:p>
            <a:pPr marL="742950" lvl="2" indent="-342900"/>
            <a:r>
              <a:rPr lang="en-US" dirty="0" smtClean="0"/>
              <a:t>Detect and eliminate hang bugs from complex software</a:t>
            </a:r>
          </a:p>
          <a:p>
            <a:pPr>
              <a:buNone/>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critical entries</a:t>
            </a:r>
            <a:endParaRPr lang="en-US" dirty="0"/>
          </a:p>
        </p:txBody>
      </p:sp>
      <p:sp>
        <p:nvSpPr>
          <p:cNvPr id="3" name="Content Placeholder 2"/>
          <p:cNvSpPr>
            <a:spLocks noGrp="1"/>
          </p:cNvSpPr>
          <p:nvPr>
            <p:ph idx="1"/>
          </p:nvPr>
        </p:nvSpPr>
        <p:spPr/>
        <p:txBody>
          <a:bodyPr>
            <a:normAutofit/>
          </a:bodyPr>
          <a:lstStyle/>
          <a:p>
            <a:pPr>
              <a:buNone/>
            </a:pPr>
            <a:r>
              <a:rPr lang="en-US" sz="1200" b="1" dirty="0" smtClean="0">
                <a:latin typeface="Consolas" pitchFamily="49" charset="0"/>
              </a:rPr>
              <a:t>BEGIN_MESSAGE_MAP</a:t>
            </a:r>
            <a:r>
              <a:rPr lang="en-US" sz="1200" dirty="0" smtClean="0">
                <a:latin typeface="Consolas" pitchFamily="49" charset="0"/>
              </a:rPr>
              <a:t>(</a:t>
            </a:r>
            <a:r>
              <a:rPr lang="en-US" sz="1200" dirty="0" err="1" smtClean="0">
                <a:latin typeface="Consolas" pitchFamily="49" charset="0"/>
              </a:rPr>
              <a:t>CRepositoryBrowser</a:t>
            </a:r>
            <a:r>
              <a:rPr lang="en-US" sz="1200" dirty="0" smtClean="0">
                <a:latin typeface="Consolas" pitchFamily="49" charset="0"/>
              </a:rPr>
              <a:t>, </a:t>
            </a:r>
            <a:r>
              <a:rPr lang="en-US" sz="1200" dirty="0" err="1" smtClean="0">
                <a:latin typeface="Consolas" pitchFamily="49" charset="0"/>
              </a:rPr>
              <a:t>CResizableStandAloneDialog</a:t>
            </a:r>
            <a:r>
              <a:rPr lang="en-US" sz="1200" dirty="0" smtClean="0">
                <a:latin typeface="Consolas" pitchFamily="49" charset="0"/>
              </a:rPr>
              <a:t>)</a:t>
            </a:r>
          </a:p>
          <a:p>
            <a:pPr>
              <a:buNone/>
            </a:pPr>
            <a:r>
              <a:rPr lang="en-US" sz="1200" dirty="0" smtClean="0">
                <a:latin typeface="Consolas" pitchFamily="49" charset="0"/>
              </a:rPr>
              <a:t>	ON_BN_CLICKED(IDHELP, </a:t>
            </a:r>
            <a:r>
              <a:rPr lang="en-US" sz="1200" b="1" dirty="0" err="1" smtClean="0">
                <a:solidFill>
                  <a:srgbClr val="FF0000"/>
                </a:solidFill>
                <a:latin typeface="Consolas" pitchFamily="49" charset="0"/>
              </a:rPr>
              <a:t>OnBnClickedHelp</a:t>
            </a:r>
            <a:r>
              <a:rPr lang="en-US" sz="1200" dirty="0" smtClean="0">
                <a:latin typeface="Consolas" pitchFamily="49" charset="0"/>
              </a:rPr>
              <a:t>)</a:t>
            </a:r>
          </a:p>
          <a:p>
            <a:pPr>
              <a:buNone/>
            </a:pPr>
            <a:r>
              <a:rPr lang="en-US" sz="1200" dirty="0" smtClean="0">
                <a:latin typeface="Consolas" pitchFamily="49" charset="0"/>
              </a:rPr>
              <a:t>	ON_WM_SETCURSOR()</a:t>
            </a:r>
          </a:p>
          <a:p>
            <a:pPr>
              <a:buNone/>
            </a:pPr>
            <a:r>
              <a:rPr lang="en-US" sz="1200" dirty="0" smtClean="0">
                <a:latin typeface="Consolas" pitchFamily="49" charset="0"/>
              </a:rPr>
              <a:t>	ON_REGISTERED_MESSAGE(WM_AFTERINIT, </a:t>
            </a:r>
            <a:r>
              <a:rPr lang="en-US" sz="1200" b="1" dirty="0" err="1" smtClean="0">
                <a:solidFill>
                  <a:srgbClr val="FF0000"/>
                </a:solidFill>
                <a:latin typeface="Consolas" pitchFamily="49" charset="0"/>
              </a:rPr>
              <a:t>OnAfterInitDialog</a:t>
            </a:r>
            <a:r>
              <a:rPr lang="en-US" sz="1200" dirty="0" smtClean="0">
                <a:latin typeface="Consolas" pitchFamily="49" charset="0"/>
              </a:rPr>
              <a:t>) </a:t>
            </a:r>
          </a:p>
          <a:p>
            <a:pPr>
              <a:buNone/>
            </a:pPr>
            <a:r>
              <a:rPr lang="en-US" sz="1200" dirty="0" smtClean="0">
                <a:latin typeface="Consolas" pitchFamily="49" charset="0"/>
              </a:rPr>
              <a:t>	ON_WM_MOUSEMOVE()</a:t>
            </a:r>
          </a:p>
          <a:p>
            <a:pPr>
              <a:buNone/>
            </a:pPr>
            <a:r>
              <a:rPr lang="en-US" sz="1200" dirty="0" smtClean="0">
                <a:latin typeface="Consolas" pitchFamily="49" charset="0"/>
              </a:rPr>
              <a:t>	ON_WM_LBUTTONDOWN()</a:t>
            </a:r>
          </a:p>
          <a:p>
            <a:pPr>
              <a:buNone/>
            </a:pPr>
            <a:r>
              <a:rPr lang="en-US" sz="1200" dirty="0" smtClean="0">
                <a:latin typeface="Consolas" pitchFamily="49" charset="0"/>
              </a:rPr>
              <a:t>	ON_WM_LBUTTONUP()</a:t>
            </a:r>
          </a:p>
          <a:p>
            <a:pPr>
              <a:buNone/>
            </a:pPr>
            <a:r>
              <a:rPr lang="en-US" sz="1200" dirty="0" smtClean="0">
                <a:latin typeface="Consolas" pitchFamily="49" charset="0"/>
              </a:rPr>
              <a:t>	ON_NOTIFY(TVN_SELCHANGED, IDC_REPOTREE,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OnTvnSelchangedRepotree</a:t>
            </a:r>
            <a:r>
              <a:rPr lang="en-US" sz="1200" dirty="0" smtClean="0">
                <a:latin typeface="Consolas" pitchFamily="49" charset="0"/>
              </a:rPr>
              <a:t>)</a:t>
            </a:r>
          </a:p>
          <a:p>
            <a:pPr>
              <a:buNone/>
            </a:pPr>
            <a:r>
              <a:rPr lang="en-US" sz="1200" dirty="0" smtClean="0">
                <a:latin typeface="Consolas" pitchFamily="49" charset="0"/>
              </a:rPr>
              <a:t>	ON_NOTIFY(TVN_ITEMEXPANDING, IDC_REPOTREE,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OnTvnItemexpandingRepotree</a:t>
            </a:r>
            <a:r>
              <a:rPr lang="en-US" sz="1200" dirty="0" smtClean="0">
                <a:latin typeface="Consolas" pitchFamily="49" charset="0"/>
              </a:rPr>
              <a:t>)</a:t>
            </a:r>
          </a:p>
          <a:p>
            <a:pPr>
              <a:buNone/>
            </a:pPr>
            <a:r>
              <a:rPr lang="en-US" sz="1200" dirty="0" smtClean="0">
                <a:latin typeface="Consolas" pitchFamily="49" charset="0"/>
              </a:rPr>
              <a:t>	ON_NOTIFY(NM_DBLCLK, IDC_REPOLIST,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OnNMDblclkRepolist</a:t>
            </a:r>
            <a:r>
              <a:rPr lang="en-US" sz="1200" dirty="0" smtClean="0">
                <a:latin typeface="Consolas" pitchFamily="49" charset="0"/>
              </a:rPr>
              <a:t>)</a:t>
            </a:r>
          </a:p>
          <a:p>
            <a:pPr>
              <a:buNone/>
            </a:pPr>
            <a:r>
              <a:rPr lang="en-US" sz="1200" dirty="0" smtClean="0">
                <a:latin typeface="Consolas" pitchFamily="49" charset="0"/>
              </a:rPr>
              <a:t>	ON_NOTIFY(HDN_ITEMCLICK, 0,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OnHdnItemclickRepolist</a:t>
            </a:r>
            <a:r>
              <a:rPr lang="en-US" sz="1200" dirty="0" smtClean="0">
                <a:latin typeface="Consolas" pitchFamily="49" charset="0"/>
              </a:rPr>
              <a:t>)</a:t>
            </a:r>
          </a:p>
          <a:p>
            <a:pPr>
              <a:buNone/>
            </a:pPr>
            <a:r>
              <a:rPr lang="en-US" sz="1200" dirty="0" smtClean="0">
                <a:latin typeface="Consolas" pitchFamily="49" charset="0"/>
              </a:rPr>
              <a:t>	ON_NOTIFY(LVN_ITEMCHANGED, IDC_REPOLIST,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OnLvnItemchangedRepolist</a:t>
            </a:r>
            <a:r>
              <a:rPr lang="en-US" sz="1200" dirty="0" smtClean="0">
                <a:latin typeface="Consolas" pitchFamily="49" charset="0"/>
              </a:rPr>
              <a:t>)</a:t>
            </a:r>
          </a:p>
          <a:p>
            <a:pPr>
              <a:buNone/>
            </a:pPr>
            <a:r>
              <a:rPr lang="en-US" sz="1200" dirty="0" smtClean="0">
                <a:latin typeface="Consolas" pitchFamily="49" charset="0"/>
              </a:rPr>
              <a:t>	ON_NOTIFY(LVN_BEGINDRAG, IDC_REPOLIST,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OnLvnBegindragRepolist</a:t>
            </a:r>
            <a:r>
              <a:rPr lang="en-US" sz="1200" dirty="0" smtClean="0">
                <a:latin typeface="Consolas" pitchFamily="49" charset="0"/>
              </a:rPr>
              <a:t>)</a:t>
            </a:r>
          </a:p>
          <a:p>
            <a:pPr>
              <a:buNone/>
            </a:pPr>
            <a:r>
              <a:rPr lang="en-US" sz="1200" dirty="0" smtClean="0">
                <a:latin typeface="Consolas" pitchFamily="49" charset="0"/>
              </a:rPr>
              <a:t>	ON_NOTIFY(LVN_BEGINRDRAG, IDC_REPOLIST,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OnLvnBeginrdragRepolist</a:t>
            </a:r>
            <a:r>
              <a:rPr lang="en-US" sz="1200" dirty="0" smtClean="0">
                <a:latin typeface="Consolas" pitchFamily="49" charset="0"/>
              </a:rPr>
              <a:t>)</a:t>
            </a:r>
          </a:p>
          <a:p>
            <a:pPr>
              <a:buNone/>
            </a:pPr>
            <a:r>
              <a:rPr lang="en-US" sz="1200" dirty="0" smtClean="0">
                <a:latin typeface="Consolas" pitchFamily="49" charset="0"/>
              </a:rPr>
              <a:t>	ON_WM_CONTEXTMENU()</a:t>
            </a:r>
          </a:p>
          <a:p>
            <a:pPr>
              <a:buNone/>
            </a:pPr>
            <a:r>
              <a:rPr lang="en-US" sz="1200" dirty="0" smtClean="0">
                <a:latin typeface="Consolas" pitchFamily="49" charset="0"/>
              </a:rPr>
              <a:t>	ON_NOTIFY(LVN_ENDLABELEDIT, IDC_REPOLIST,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OnLvnEndlabeleditRepolist</a:t>
            </a:r>
            <a:r>
              <a:rPr lang="en-US" sz="1200" dirty="0" smtClean="0">
                <a:latin typeface="Consolas" pitchFamily="49" charset="0"/>
              </a:rPr>
              <a:t>)</a:t>
            </a:r>
          </a:p>
          <a:p>
            <a:pPr>
              <a:buNone/>
            </a:pPr>
            <a:r>
              <a:rPr lang="en-US" sz="1200" dirty="0" smtClean="0">
                <a:latin typeface="Consolas" pitchFamily="49" charset="0"/>
              </a:rPr>
              <a:t>	ON_NOTIFY(TVN_ENDLABELEDIT, IDC_REPOTREE, </a:t>
            </a:r>
            <a:r>
              <a:rPr lang="en-US" sz="1200" b="1" dirty="0" smtClean="0">
                <a:solidFill>
                  <a:srgbClr val="FF0000"/>
                </a:solidFill>
                <a:latin typeface="Consolas" pitchFamily="49" charset="0"/>
              </a:rPr>
              <a:t>&amp;</a:t>
            </a:r>
            <a:r>
              <a:rPr lang="en-US" sz="1200" b="1" dirty="0" err="1" smtClean="0">
                <a:solidFill>
                  <a:srgbClr val="FF0000"/>
                </a:solidFill>
                <a:latin typeface="Consolas" pitchFamily="49" charset="0"/>
              </a:rPr>
              <a:t>CRepositoryBrowser</a:t>
            </a:r>
            <a:r>
              <a:rPr lang="en-US" sz="1200" b="1" dirty="0" smtClean="0">
                <a:solidFill>
                  <a:srgbClr val="FF0000"/>
                </a:solidFill>
                <a:latin typeface="Consolas" pitchFamily="49" charset="0"/>
              </a:rPr>
              <a:t>::</a:t>
            </a:r>
            <a:r>
              <a:rPr lang="en-US" sz="1200" b="1" dirty="0" err="1" smtClean="0">
                <a:solidFill>
                  <a:srgbClr val="FF0000"/>
                </a:solidFill>
                <a:latin typeface="Consolas" pitchFamily="49" charset="0"/>
              </a:rPr>
              <a:t>OnTvnEndlabeleditRepotree</a:t>
            </a:r>
            <a:r>
              <a:rPr lang="en-US" sz="1200" dirty="0" smtClean="0">
                <a:latin typeface="Consolas" pitchFamily="49" charset="0"/>
              </a:rPr>
              <a:t>)</a:t>
            </a:r>
          </a:p>
          <a:p>
            <a:pPr>
              <a:buNone/>
            </a:pPr>
            <a:r>
              <a:rPr lang="en-US" sz="1200" dirty="0" smtClean="0">
                <a:latin typeface="Consolas" pitchFamily="49" charset="0"/>
              </a:rPr>
              <a:t>	ON_WM_TIMER()</a:t>
            </a:r>
          </a:p>
          <a:p>
            <a:pPr>
              <a:buNone/>
            </a:pPr>
            <a:r>
              <a:rPr lang="en-US" sz="1200" b="1" dirty="0" smtClean="0">
                <a:latin typeface="Consolas" pitchFamily="49" charset="0"/>
              </a:rPr>
              <a:t>END_MESSAGE_MAP</a:t>
            </a:r>
            <a:r>
              <a:rPr lang="en-US" sz="1200" dirty="0" smtClean="0">
                <a:latin typeface="Consolas" pitchFamily="49" charset="0"/>
              </a:rPr>
              <a:t>()</a:t>
            </a:r>
            <a:endParaRPr lang="en-US" sz="1200" dirty="0">
              <a:latin typeface="Consolas" pitchFamily="49" charset="0"/>
            </a:endParaRPr>
          </a:p>
        </p:txBody>
      </p:sp>
      <p:cxnSp>
        <p:nvCxnSpPr>
          <p:cNvPr id="5" name="Straight Connector 4"/>
          <p:cNvCxnSpPr/>
          <p:nvPr/>
        </p:nvCxnSpPr>
        <p:spPr>
          <a:xfrm>
            <a:off x="533400" y="1828800"/>
            <a:ext cx="15240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a:off x="533400" y="5791200"/>
            <a:ext cx="1524000" cy="1588"/>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a:t>
            </a:r>
            <a:endParaRPr lang="en-US" dirty="0"/>
          </a:p>
        </p:txBody>
      </p:sp>
      <p:sp>
        <p:nvSpPr>
          <p:cNvPr id="4" name="Rectangle 3"/>
          <p:cNvSpPr/>
          <p:nvPr/>
        </p:nvSpPr>
        <p:spPr>
          <a:xfrm>
            <a:off x="1447800" y="3429000"/>
            <a:ext cx="152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Critical Invocations</a:t>
            </a:r>
            <a:endParaRPr lang="en-US" dirty="0"/>
          </a:p>
        </p:txBody>
      </p:sp>
      <p:sp>
        <p:nvSpPr>
          <p:cNvPr id="5" name="Rectangle 4"/>
          <p:cNvSpPr/>
          <p:nvPr/>
        </p:nvSpPr>
        <p:spPr>
          <a:xfrm>
            <a:off x="3581400" y="3429000"/>
            <a:ext cx="152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Hang Invocations</a:t>
            </a:r>
            <a:endParaRPr lang="en-US" dirty="0"/>
          </a:p>
        </p:txBody>
      </p:sp>
      <p:sp>
        <p:nvSpPr>
          <p:cNvPr id="7" name="Rectangle 6"/>
          <p:cNvSpPr/>
          <p:nvPr/>
        </p:nvSpPr>
        <p:spPr>
          <a:xfrm>
            <a:off x="3124200" y="1905000"/>
            <a:ext cx="1828800" cy="609600"/>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Compiler plug-in (Phoenix in VC)</a:t>
            </a:r>
            <a:endParaRPr lang="en-US" dirty="0"/>
          </a:p>
        </p:txBody>
      </p:sp>
      <p:sp>
        <p:nvSpPr>
          <p:cNvPr id="8" name="Cloud 7"/>
          <p:cNvSpPr/>
          <p:nvPr/>
        </p:nvSpPr>
        <p:spPr>
          <a:xfrm>
            <a:off x="914400" y="1752600"/>
            <a:ext cx="1752600" cy="9144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Source Code</a:t>
            </a:r>
            <a:endParaRPr lang="en-US" dirty="0"/>
          </a:p>
        </p:txBody>
      </p:sp>
      <p:sp>
        <p:nvSpPr>
          <p:cNvPr id="9" name="Cloud 8"/>
          <p:cNvSpPr/>
          <p:nvPr/>
        </p:nvSpPr>
        <p:spPr>
          <a:xfrm>
            <a:off x="6096000" y="3352800"/>
            <a:ext cx="1905000" cy="914400"/>
          </a:xfrm>
          <a:prstGeom prst="cloud">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Hang Reports</a:t>
            </a:r>
            <a:endParaRPr lang="en-US" dirty="0"/>
          </a:p>
        </p:txBody>
      </p:sp>
      <p:cxnSp>
        <p:nvCxnSpPr>
          <p:cNvPr id="12" name="Straight Arrow Connector 11"/>
          <p:cNvCxnSpPr>
            <a:stCxn id="8" idx="0"/>
            <a:endCxn id="7" idx="1"/>
          </p:cNvCxnSpPr>
          <p:nvPr/>
        </p:nvCxnSpPr>
        <p:spPr>
          <a:xfrm>
            <a:off x="2665540" y="2209800"/>
            <a:ext cx="45866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3"/>
            <a:endCxn id="5" idx="1"/>
          </p:cNvCxnSpPr>
          <p:nvPr/>
        </p:nvCxnSpPr>
        <p:spPr>
          <a:xfrm>
            <a:off x="2971800" y="38100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63" idx="0"/>
            <a:endCxn id="4" idx="1"/>
          </p:cNvCxnSpPr>
          <p:nvPr/>
        </p:nvCxnSpPr>
        <p:spPr>
          <a:xfrm flipH="1">
            <a:off x="1447800" y="2209800"/>
            <a:ext cx="6398832" cy="1600200"/>
          </a:xfrm>
          <a:prstGeom prst="bentConnector5">
            <a:avLst>
              <a:gd name="adj1" fmla="val -3573"/>
              <a:gd name="adj2" fmla="val 52381"/>
              <a:gd name="adj3" fmla="val 11079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hape 39"/>
          <p:cNvCxnSpPr>
            <a:stCxn id="5" idx="3"/>
            <a:endCxn id="9" idx="2"/>
          </p:cNvCxnSpPr>
          <p:nvPr/>
        </p:nvCxnSpPr>
        <p:spPr>
          <a:xfrm>
            <a:off x="5105400" y="3810000"/>
            <a:ext cx="996509" cy="15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Rounded Rectangle 46"/>
          <p:cNvSpPr/>
          <p:nvPr/>
        </p:nvSpPr>
        <p:spPr>
          <a:xfrm>
            <a:off x="609600" y="4648200"/>
            <a:ext cx="1524000" cy="762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Critical Patterns</a:t>
            </a:r>
            <a:endParaRPr lang="en-US" dirty="0"/>
          </a:p>
        </p:txBody>
      </p:sp>
      <p:sp>
        <p:nvSpPr>
          <p:cNvPr id="48" name="Rounded Rectangle 47"/>
          <p:cNvSpPr/>
          <p:nvPr/>
        </p:nvSpPr>
        <p:spPr>
          <a:xfrm>
            <a:off x="2590800" y="4648200"/>
            <a:ext cx="1524000" cy="762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Blocking Patterns</a:t>
            </a:r>
            <a:endParaRPr lang="en-US" dirty="0"/>
          </a:p>
        </p:txBody>
      </p:sp>
      <p:cxnSp>
        <p:nvCxnSpPr>
          <p:cNvPr id="50" name="Straight Arrow Connector 49"/>
          <p:cNvCxnSpPr/>
          <p:nvPr/>
        </p:nvCxnSpPr>
        <p:spPr>
          <a:xfrm rot="5400000" flipH="1" flipV="1">
            <a:off x="800894" y="4228306"/>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5400000" flipH="1" flipV="1">
            <a:off x="2858294" y="4228306"/>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3" name="Cloud 62"/>
          <p:cNvSpPr/>
          <p:nvPr/>
        </p:nvSpPr>
        <p:spPr>
          <a:xfrm>
            <a:off x="5486400" y="1752600"/>
            <a:ext cx="2362200" cy="9144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Call graph, variable tables</a:t>
            </a:r>
            <a:endParaRPr lang="en-US" dirty="0"/>
          </a:p>
        </p:txBody>
      </p:sp>
      <p:cxnSp>
        <p:nvCxnSpPr>
          <p:cNvPr id="66" name="Elbow Connector 65"/>
          <p:cNvCxnSpPr>
            <a:stCxn id="7" idx="3"/>
            <a:endCxn id="63" idx="2"/>
          </p:cNvCxnSpPr>
          <p:nvPr/>
        </p:nvCxnSpPr>
        <p:spPr>
          <a:xfrm>
            <a:off x="4953000" y="2209800"/>
            <a:ext cx="540727" cy="15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80" name="Rounded Rectangle 79"/>
          <p:cNvSpPr/>
          <p:nvPr/>
        </p:nvSpPr>
        <p:spPr>
          <a:xfrm>
            <a:off x="4876800" y="4648200"/>
            <a:ext cx="1524000" cy="762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Post Processing</a:t>
            </a:r>
            <a:endParaRPr lang="en-US" dirty="0"/>
          </a:p>
        </p:txBody>
      </p:sp>
      <p:cxnSp>
        <p:nvCxnSpPr>
          <p:cNvPr id="81" name="Straight Arrow Connector 80"/>
          <p:cNvCxnSpPr/>
          <p:nvPr/>
        </p:nvCxnSpPr>
        <p:spPr>
          <a:xfrm rot="5400000" flipH="1" flipV="1">
            <a:off x="5144294" y="4228306"/>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2362200" y="4419600"/>
            <a:ext cx="2057400" cy="1371600"/>
          </a:xfrm>
          <a:prstGeom prst="rect">
            <a:avLst/>
          </a:prstGeom>
          <a:noFill/>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checkerboard(across)">
                                      <p:cBhvr>
                                        <p:cTn id="7"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Blocking patterns</a:t>
            </a:r>
            <a:endParaRPr lang="en-US" dirty="0"/>
          </a:p>
        </p:txBody>
      </p:sp>
      <p:sp>
        <p:nvSpPr>
          <p:cNvPr id="3" name="Content Placeholder 2"/>
          <p:cNvSpPr>
            <a:spLocks noGrp="1"/>
          </p:cNvSpPr>
          <p:nvPr>
            <p:ph idx="1"/>
          </p:nvPr>
        </p:nvSpPr>
        <p:spPr/>
        <p:txBody>
          <a:bodyPr>
            <a:normAutofit/>
          </a:bodyPr>
          <a:lstStyle/>
          <a:p>
            <a:r>
              <a:rPr lang="en-US" dirty="0" smtClean="0"/>
              <a:t>Blocking </a:t>
            </a:r>
            <a:r>
              <a:rPr lang="en-US" dirty="0" err="1" smtClean="0"/>
              <a:t>syscalls</a:t>
            </a:r>
            <a:endParaRPr lang="en-US" dirty="0" smtClean="0"/>
          </a:p>
          <a:p>
            <a:pPr lvl="1"/>
            <a:r>
              <a:rPr lang="en-US" dirty="0" smtClean="0"/>
              <a:t>Synchronous network operations</a:t>
            </a:r>
          </a:p>
          <a:p>
            <a:pPr lvl="1"/>
            <a:endParaRPr lang="en-US" dirty="0" smtClean="0"/>
          </a:p>
          <a:p>
            <a:r>
              <a:rPr lang="en-US" dirty="0" smtClean="0"/>
              <a:t>Conditional blocking functions</a:t>
            </a:r>
          </a:p>
          <a:p>
            <a:pPr lvl="1"/>
            <a:r>
              <a:rPr lang="en-US" dirty="0" smtClean="0"/>
              <a:t>File operations: file name may-remote</a:t>
            </a:r>
          </a:p>
          <a:p>
            <a:pPr lvl="1"/>
            <a:r>
              <a:rPr lang="en-US" dirty="0" smtClean="0"/>
              <a:t>Sleep as “yield”: the sleeping time may-zero</a:t>
            </a:r>
          </a:p>
          <a:p>
            <a:pPr lvl="1"/>
            <a:r>
              <a:rPr lang="en-US" dirty="0" smtClean="0"/>
              <a:t>Socket API: synchronous or asynchronous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Conditional Blocking Patterns</a:t>
            </a:r>
            <a:endParaRPr lang="en-US" dirty="0"/>
          </a:p>
        </p:txBody>
      </p:sp>
      <p:graphicFrame>
        <p:nvGraphicFramePr>
          <p:cNvPr id="4" name="Table 3"/>
          <p:cNvGraphicFramePr>
            <a:graphicFrameLocks noGrp="1"/>
          </p:cNvGraphicFramePr>
          <p:nvPr/>
        </p:nvGraphicFramePr>
        <p:xfrm>
          <a:off x="304800" y="2133600"/>
          <a:ext cx="8534400" cy="3058160"/>
        </p:xfrm>
        <a:graphic>
          <a:graphicData uri="http://schemas.openxmlformats.org/drawingml/2006/table">
            <a:tbl>
              <a:tblPr firstRow="1" bandRow="1">
                <a:tableStyleId>{5C22544A-7EE6-4342-B048-85BDC9FD1C3A}</a:tableStyleId>
              </a:tblPr>
              <a:tblGrid>
                <a:gridCol w="1434987"/>
                <a:gridCol w="2416821"/>
                <a:gridCol w="2341296"/>
                <a:gridCol w="2341296"/>
              </a:tblGrid>
              <a:tr h="370840">
                <a:tc>
                  <a:txBody>
                    <a:bodyPr/>
                    <a:lstStyle/>
                    <a:p>
                      <a:r>
                        <a:rPr lang="en-US" dirty="0" smtClean="0"/>
                        <a:t>property</a:t>
                      </a:r>
                      <a:endParaRPr lang="en-US" dirty="0"/>
                    </a:p>
                  </a:txBody>
                  <a:tcPr/>
                </a:tc>
                <a:tc>
                  <a:txBody>
                    <a:bodyPr/>
                    <a:lstStyle/>
                    <a:p>
                      <a:r>
                        <a:rPr lang="en-US" dirty="0" smtClean="0"/>
                        <a:t>example</a:t>
                      </a:r>
                      <a:endParaRPr lang="en-US" dirty="0"/>
                    </a:p>
                  </a:txBody>
                  <a:tcPr/>
                </a:tc>
                <a:tc>
                  <a:txBody>
                    <a:bodyPr/>
                    <a:lstStyle/>
                    <a:p>
                      <a:r>
                        <a:rPr lang="en-US" dirty="0" smtClean="0"/>
                        <a:t>description</a:t>
                      </a:r>
                      <a:endParaRPr lang="en-US" dirty="0"/>
                    </a:p>
                  </a:txBody>
                  <a:tcPr/>
                </a:tc>
                <a:tc>
                  <a:txBody>
                    <a:bodyPr/>
                    <a:lstStyle/>
                    <a:p>
                      <a:r>
                        <a:rPr lang="en-US" dirty="0" smtClean="0"/>
                        <a:t>condition</a:t>
                      </a:r>
                      <a:endParaRPr lang="en-US" dirty="0"/>
                    </a:p>
                  </a:txBody>
                  <a:tcPr/>
                </a:tc>
              </a:tr>
              <a:tr h="370840">
                <a:tc>
                  <a:txBody>
                    <a:bodyPr/>
                    <a:lstStyle/>
                    <a:p>
                      <a:r>
                        <a:rPr lang="en-US" sz="1800" kern="1200" baseline="0" dirty="0" smtClean="0">
                          <a:solidFill>
                            <a:schemeClr val="dk1"/>
                          </a:solidFill>
                          <a:latin typeface="+mn-lt"/>
                          <a:ea typeface="+mn-ea"/>
                          <a:cs typeface="+mn-cs"/>
                        </a:rPr>
                        <a:t>may-remote</a:t>
                      </a:r>
                      <a:endParaRPr lang="en-US" dirty="0"/>
                    </a:p>
                  </a:txBody>
                  <a:tcPr/>
                </a:tc>
                <a:tc>
                  <a:txBody>
                    <a:bodyPr/>
                    <a:lstStyle/>
                    <a:p>
                      <a:r>
                        <a:rPr lang="en-US" sz="1800" kern="1200" baseline="0" dirty="0" err="1" smtClean="0">
                          <a:solidFill>
                            <a:schemeClr val="dk1"/>
                          </a:solidFill>
                          <a:latin typeface="+mn-lt"/>
                          <a:ea typeface="+mn-ea"/>
                          <a:cs typeface="+mn-cs"/>
                        </a:rPr>
                        <a:t>GetFileAttributesW</a:t>
                      </a:r>
                      <a:r>
                        <a:rPr lang="en-US" sz="1800" kern="1200" baseline="0" dirty="0" smtClean="0">
                          <a:solidFill>
                            <a:schemeClr val="dk1"/>
                          </a:solidFill>
                          <a:latin typeface="+mn-lt"/>
                          <a:ea typeface="+mn-ea"/>
                          <a:cs typeface="+mn-cs"/>
                        </a:rPr>
                        <a:t>(</a:t>
                      </a:r>
                    </a:p>
                    <a:p>
                      <a:r>
                        <a:rPr lang="en-US" sz="1800" kern="1200" baseline="0" dirty="0" smtClean="0">
                          <a:solidFill>
                            <a:schemeClr val="dk1"/>
                          </a:solidFill>
                          <a:latin typeface="+mn-lt"/>
                          <a:ea typeface="+mn-ea"/>
                          <a:cs typeface="+mn-cs"/>
                        </a:rPr>
                        <a:t>    </a:t>
                      </a:r>
                      <a:r>
                        <a:rPr lang="en-US" sz="1800" kern="1200" baseline="0" dirty="0" err="1" smtClean="0">
                          <a:solidFill>
                            <a:schemeClr val="dk1"/>
                          </a:solidFill>
                          <a:latin typeface="Consolas" pitchFamily="49" charset="0"/>
                          <a:ea typeface="+mn-ea"/>
                          <a:cs typeface="+mn-cs"/>
                        </a:rPr>
                        <a:t>lpFileName</a:t>
                      </a:r>
                      <a:r>
                        <a:rPr lang="en-US" sz="1800" kern="1200" baseline="0" dirty="0" smtClean="0">
                          <a:solidFill>
                            <a:schemeClr val="dk1"/>
                          </a:solidFill>
                          <a:latin typeface="+mn-lt"/>
                          <a:ea typeface="+mn-ea"/>
                          <a:cs typeface="+mn-cs"/>
                        </a:rPr>
                        <a:t>)</a:t>
                      </a:r>
                      <a:endParaRPr lang="en-US" dirty="0"/>
                    </a:p>
                  </a:txBody>
                  <a:tcPr/>
                </a:tc>
                <a:tc>
                  <a:txBody>
                    <a:bodyPr/>
                    <a:lstStyle/>
                    <a:p>
                      <a:r>
                        <a:rPr lang="en-US" sz="1800" kern="1200" baseline="0" dirty="0" smtClean="0">
                          <a:solidFill>
                            <a:schemeClr val="dk1"/>
                          </a:solidFill>
                          <a:latin typeface="+mn-lt"/>
                          <a:ea typeface="+mn-ea"/>
                          <a:cs typeface="+mn-cs"/>
                        </a:rPr>
                        <a:t>get file information</a:t>
                      </a:r>
                      <a:endParaRPr lang="en-US" dirty="0"/>
                    </a:p>
                  </a:txBody>
                  <a:tcPr/>
                </a:tc>
                <a:tc>
                  <a:txBody>
                    <a:bodyPr/>
                    <a:lstStyle/>
                    <a:p>
                      <a:r>
                        <a:rPr lang="en-US" sz="1800" kern="1200" baseline="0" dirty="0" err="1" smtClean="0">
                          <a:solidFill>
                            <a:schemeClr val="dk1"/>
                          </a:solidFill>
                          <a:latin typeface="Consolas" pitchFamily="49" charset="0"/>
                          <a:ea typeface="+mn-ea"/>
                          <a:cs typeface="+mn-cs"/>
                        </a:rPr>
                        <a:t>lpFileName</a:t>
                      </a:r>
                      <a:r>
                        <a:rPr lang="en-US" sz="1800" kern="1200" baseline="0" dirty="0" smtClean="0">
                          <a:solidFill>
                            <a:schemeClr val="dk1"/>
                          </a:solidFill>
                          <a:latin typeface="+mn-lt"/>
                          <a:ea typeface="+mn-ea"/>
                          <a:cs typeface="+mn-cs"/>
                        </a:rPr>
                        <a:t> is remote</a:t>
                      </a:r>
                      <a:endParaRPr lang="en-US" dirty="0"/>
                    </a:p>
                  </a:txBody>
                  <a:tcPr/>
                </a:tc>
              </a:tr>
              <a:tr h="370840">
                <a:tc>
                  <a:txBody>
                    <a:bodyPr/>
                    <a:lstStyle/>
                    <a:p>
                      <a:r>
                        <a:rPr lang="en-US" sz="1800" kern="1200" baseline="0" dirty="0" smtClean="0">
                          <a:solidFill>
                            <a:schemeClr val="dk1"/>
                          </a:solidFill>
                          <a:latin typeface="+mn-lt"/>
                          <a:ea typeface="+mn-ea"/>
                          <a:cs typeface="+mn-cs"/>
                        </a:rPr>
                        <a:t>may-nonzero</a:t>
                      </a:r>
                      <a:endParaRPr lang="en-US" dirty="0"/>
                    </a:p>
                  </a:txBody>
                  <a:tcPr/>
                </a:tc>
                <a:tc>
                  <a:txBody>
                    <a:bodyPr/>
                    <a:lstStyle/>
                    <a:p>
                      <a:r>
                        <a:rPr lang="en-US" sz="1800" kern="1200" baseline="0" dirty="0" smtClean="0">
                          <a:solidFill>
                            <a:schemeClr val="dk1"/>
                          </a:solidFill>
                          <a:latin typeface="+mn-lt"/>
                          <a:ea typeface="+mn-ea"/>
                          <a:cs typeface="+mn-cs"/>
                        </a:rPr>
                        <a:t>Sleep(</a:t>
                      </a:r>
                    </a:p>
                    <a:p>
                      <a:r>
                        <a:rPr lang="en-US" sz="1800" kern="1200" baseline="0" dirty="0" smtClean="0">
                          <a:solidFill>
                            <a:schemeClr val="dk1"/>
                          </a:solidFill>
                          <a:latin typeface="+mn-lt"/>
                          <a:ea typeface="+mn-ea"/>
                          <a:cs typeface="+mn-cs"/>
                        </a:rPr>
                        <a:t>    </a:t>
                      </a:r>
                      <a:r>
                        <a:rPr lang="en-US" sz="1800" kern="1200" baseline="0" dirty="0" err="1" smtClean="0">
                          <a:solidFill>
                            <a:schemeClr val="dk1"/>
                          </a:solidFill>
                          <a:latin typeface="Consolas" pitchFamily="49" charset="0"/>
                          <a:ea typeface="+mn-ea"/>
                          <a:cs typeface="+mn-cs"/>
                        </a:rPr>
                        <a:t>dwMilliseconds</a:t>
                      </a:r>
                      <a:r>
                        <a:rPr lang="en-US" sz="1800" kern="1200" baseline="0" dirty="0" smtClean="0">
                          <a:solidFill>
                            <a:schemeClr val="dk1"/>
                          </a:solidFill>
                          <a:latin typeface="+mn-lt"/>
                          <a:ea typeface="+mn-ea"/>
                          <a:cs typeface="+mn-cs"/>
                        </a:rPr>
                        <a:t>)</a:t>
                      </a:r>
                      <a:endParaRPr lang="en-US" dirty="0"/>
                    </a:p>
                  </a:txBody>
                  <a:tcPr/>
                </a:tc>
                <a:tc>
                  <a:txBody>
                    <a:bodyPr/>
                    <a:lstStyle/>
                    <a:p>
                      <a:r>
                        <a:rPr lang="en-US" sz="1800" kern="1200" baseline="0" dirty="0" smtClean="0">
                          <a:solidFill>
                            <a:schemeClr val="dk1"/>
                          </a:solidFill>
                          <a:latin typeface="+mn-lt"/>
                          <a:ea typeface="+mn-ea"/>
                          <a:cs typeface="+mn-cs"/>
                        </a:rPr>
                        <a:t>sleep for an interval</a:t>
                      </a:r>
                      <a:endParaRPr lang="en-US" dirty="0"/>
                    </a:p>
                  </a:txBody>
                  <a:tcPr/>
                </a:tc>
                <a:tc>
                  <a:txBody>
                    <a:bodyPr/>
                    <a:lstStyle/>
                    <a:p>
                      <a:r>
                        <a:rPr lang="en-US" sz="1800" kern="1200" baseline="0" dirty="0" err="1" smtClean="0">
                          <a:solidFill>
                            <a:schemeClr val="dk1"/>
                          </a:solidFill>
                          <a:latin typeface="Consolas" pitchFamily="49" charset="0"/>
                          <a:ea typeface="+mn-ea"/>
                          <a:cs typeface="+mn-cs"/>
                        </a:rPr>
                        <a:t>dwMilliseconds</a:t>
                      </a:r>
                      <a:r>
                        <a:rPr lang="en-US" sz="1800" kern="1200" baseline="0" dirty="0" smtClean="0">
                          <a:solidFill>
                            <a:schemeClr val="dk1"/>
                          </a:solidFill>
                          <a:latin typeface="+mn-lt"/>
                          <a:ea typeface="+mn-ea"/>
                          <a:cs typeface="+mn-cs"/>
                        </a:rPr>
                        <a:t> is nonzero</a:t>
                      </a:r>
                      <a:endParaRPr lang="en-US" dirty="0"/>
                    </a:p>
                  </a:txBody>
                  <a:tcPr/>
                </a:tc>
              </a:tr>
              <a:tr h="370840">
                <a:tc>
                  <a:txBody>
                    <a:bodyPr/>
                    <a:lstStyle/>
                    <a:p>
                      <a:r>
                        <a:rPr lang="en-US" sz="1800" kern="1200" baseline="0" dirty="0" smtClean="0">
                          <a:solidFill>
                            <a:schemeClr val="dk1"/>
                          </a:solidFill>
                          <a:latin typeface="+mn-lt"/>
                          <a:ea typeface="+mn-ea"/>
                          <a:cs typeface="+mn-cs"/>
                        </a:rPr>
                        <a:t>may-null</a:t>
                      </a:r>
                      <a:endParaRPr lang="en-US" dirty="0"/>
                    </a:p>
                  </a:txBody>
                  <a:tcPr/>
                </a:tc>
                <a:tc>
                  <a:txBody>
                    <a:bodyPr/>
                    <a:lstStyle/>
                    <a:p>
                      <a:r>
                        <a:rPr lang="en-US" sz="1800" kern="1200" baseline="0" dirty="0" err="1" smtClean="0">
                          <a:solidFill>
                            <a:schemeClr val="dk1"/>
                          </a:solidFill>
                          <a:latin typeface="+mn-lt"/>
                          <a:ea typeface="+mn-ea"/>
                          <a:cs typeface="+mn-cs"/>
                        </a:rPr>
                        <a:t>TransmitFile</a:t>
                      </a:r>
                      <a:r>
                        <a:rPr lang="en-US" sz="1800" kern="1200" baseline="0" dirty="0" smtClean="0">
                          <a:solidFill>
                            <a:schemeClr val="dk1"/>
                          </a:solidFill>
                          <a:latin typeface="+mn-lt"/>
                          <a:ea typeface="+mn-ea"/>
                          <a:cs typeface="+mn-cs"/>
                        </a:rPr>
                        <a:t>(</a:t>
                      </a:r>
                    </a:p>
                    <a:p>
                      <a:r>
                        <a:rPr lang="en-US" sz="1800" kern="1200" baseline="0" dirty="0" smtClean="0">
                          <a:solidFill>
                            <a:schemeClr val="dk1"/>
                          </a:solidFill>
                          <a:latin typeface="+mn-lt"/>
                          <a:ea typeface="+mn-ea"/>
                          <a:cs typeface="+mn-cs"/>
                        </a:rPr>
                        <a:t>  …, </a:t>
                      </a:r>
                      <a:r>
                        <a:rPr lang="en-US" sz="1800" kern="1200" baseline="0" dirty="0" err="1" smtClean="0">
                          <a:solidFill>
                            <a:schemeClr val="dk1"/>
                          </a:solidFill>
                          <a:latin typeface="Consolas" pitchFamily="49" charset="0"/>
                          <a:ea typeface="+mn-ea"/>
                          <a:cs typeface="+mn-cs"/>
                        </a:rPr>
                        <a:t>lpOverlapped</a:t>
                      </a:r>
                      <a:r>
                        <a:rPr lang="en-US" sz="1800" kern="1200" baseline="0" dirty="0" smtClean="0">
                          <a:solidFill>
                            <a:schemeClr val="dk1"/>
                          </a:solidFill>
                          <a:latin typeface="+mn-lt"/>
                          <a:ea typeface="+mn-ea"/>
                          <a:cs typeface="+mn-cs"/>
                        </a:rPr>
                        <a:t>, …)</a:t>
                      </a:r>
                      <a:endParaRPr lang="en-US" dirty="0"/>
                    </a:p>
                  </a:txBody>
                  <a:tcPr/>
                </a:tc>
                <a:tc>
                  <a:txBody>
                    <a:bodyPr/>
                    <a:lstStyle/>
                    <a:p>
                      <a:r>
                        <a:rPr lang="en-US" sz="1800" kern="1200" baseline="0" dirty="0" smtClean="0">
                          <a:solidFill>
                            <a:schemeClr val="dk1"/>
                          </a:solidFill>
                          <a:latin typeface="+mn-lt"/>
                          <a:ea typeface="+mn-ea"/>
                          <a:cs typeface="+mn-cs"/>
                        </a:rPr>
                        <a:t>send file data over a socket asynchronously,</a:t>
                      </a:r>
                    </a:p>
                    <a:p>
                      <a:r>
                        <a:rPr lang="en-US" sz="1800" kern="1200" baseline="0" dirty="0" smtClean="0">
                          <a:solidFill>
                            <a:schemeClr val="dk1"/>
                          </a:solidFill>
                          <a:latin typeface="+mn-lt"/>
                          <a:ea typeface="+mn-ea"/>
                          <a:cs typeface="+mn-cs"/>
                        </a:rPr>
                        <a:t>or synchronously if </a:t>
                      </a:r>
                      <a:r>
                        <a:rPr lang="en-US" sz="1800" kern="1200" baseline="0" dirty="0" err="1" smtClean="0">
                          <a:solidFill>
                            <a:schemeClr val="dk1"/>
                          </a:solidFill>
                          <a:latin typeface="Consolas" pitchFamily="49" charset="0"/>
                          <a:ea typeface="+mn-ea"/>
                          <a:cs typeface="+mn-cs"/>
                        </a:rPr>
                        <a:t>lpOverlapped</a:t>
                      </a:r>
                      <a:r>
                        <a:rPr lang="en-US" sz="1800" kern="1200" baseline="0" dirty="0" smtClean="0">
                          <a:solidFill>
                            <a:schemeClr val="dk1"/>
                          </a:solidFill>
                          <a:latin typeface="+mn-lt"/>
                          <a:ea typeface="+mn-ea"/>
                          <a:cs typeface="+mn-cs"/>
                        </a:rPr>
                        <a:t> is null</a:t>
                      </a:r>
                      <a:endParaRPr lang="en-US" dirty="0"/>
                    </a:p>
                  </a:txBody>
                  <a:tcPr/>
                </a:tc>
                <a:tc>
                  <a:txBody>
                    <a:bodyPr/>
                    <a:lstStyle/>
                    <a:p>
                      <a:r>
                        <a:rPr lang="en-US" sz="1800" kern="1200" baseline="0" dirty="0" err="1" smtClean="0">
                          <a:solidFill>
                            <a:schemeClr val="dk1"/>
                          </a:solidFill>
                          <a:latin typeface="Consolas" pitchFamily="49" charset="0"/>
                          <a:ea typeface="+mn-ea"/>
                          <a:cs typeface="+mn-cs"/>
                        </a:rPr>
                        <a:t>lpOverlapped</a:t>
                      </a:r>
                      <a:r>
                        <a:rPr lang="en-US" sz="1800" kern="1200" baseline="0" dirty="0" smtClean="0">
                          <a:solidFill>
                            <a:schemeClr val="dk1"/>
                          </a:solidFill>
                          <a:latin typeface="+mn-lt"/>
                          <a:ea typeface="+mn-ea"/>
                          <a:cs typeface="+mn-cs"/>
                        </a:rPr>
                        <a:t> is null</a:t>
                      </a:r>
                      <a:endParaRPr lang="en-US" dirty="0"/>
                    </a:p>
                  </a:txBody>
                  <a:tcPr/>
                </a:tc>
              </a:tr>
            </a:tbl>
          </a:graphicData>
        </a:graphic>
      </p:graphicFrame>
      <p:sp>
        <p:nvSpPr>
          <p:cNvPr id="5" name="TextBox 4"/>
          <p:cNvSpPr txBox="1"/>
          <p:nvPr/>
        </p:nvSpPr>
        <p:spPr>
          <a:xfrm>
            <a:off x="457200" y="5410200"/>
            <a:ext cx="7656263" cy="1200329"/>
          </a:xfrm>
          <a:prstGeom prst="rect">
            <a:avLst/>
          </a:prstGeom>
          <a:noFill/>
        </p:spPr>
        <p:txBody>
          <a:bodyPr wrap="none" rtlCol="0">
            <a:spAutoFit/>
          </a:bodyPr>
          <a:lstStyle/>
          <a:p>
            <a:pPr>
              <a:buNone/>
            </a:pPr>
            <a:r>
              <a:rPr lang="en-US" dirty="0" smtClean="0">
                <a:latin typeface="Consolas" pitchFamily="49" charset="0"/>
              </a:rPr>
              <a:t>blocking(</a:t>
            </a:r>
            <a:r>
              <a:rPr lang="en-US" dirty="0" err="1" smtClean="0">
                <a:latin typeface="Consolas" pitchFamily="49" charset="0"/>
              </a:rPr>
              <a:t>invk</a:t>
            </a:r>
            <a:r>
              <a:rPr lang="en-US" dirty="0" smtClean="0">
                <a:latin typeface="Consolas" pitchFamily="49" charset="0"/>
              </a:rPr>
              <a:t>) :- call(</a:t>
            </a:r>
            <a:r>
              <a:rPr lang="en-US" dirty="0" err="1" smtClean="0">
                <a:latin typeface="Consolas" pitchFamily="49" charset="0"/>
              </a:rPr>
              <a:t>invk</a:t>
            </a:r>
            <a:r>
              <a:rPr lang="en-US" dirty="0" smtClean="0">
                <a:latin typeface="Consolas" pitchFamily="49" charset="0"/>
              </a:rPr>
              <a:t>, "</a:t>
            </a:r>
            <a:r>
              <a:rPr lang="en-US" dirty="0" err="1" smtClean="0">
                <a:latin typeface="Consolas" pitchFamily="49" charset="0"/>
              </a:rPr>
              <a:t>GetFileAttributesW</a:t>
            </a:r>
            <a:r>
              <a:rPr lang="en-US" dirty="0" smtClean="0">
                <a:latin typeface="Consolas" pitchFamily="49" charset="0"/>
              </a:rPr>
              <a:t>"),</a:t>
            </a:r>
          </a:p>
          <a:p>
            <a:pPr>
              <a:buNone/>
            </a:pPr>
            <a:r>
              <a:rPr lang="en-US" dirty="0" smtClean="0">
                <a:latin typeface="Consolas" pitchFamily="49" charset="0"/>
              </a:rPr>
              <a:t>	            </a:t>
            </a:r>
            <a:r>
              <a:rPr lang="en-US" dirty="0" err="1" smtClean="0">
                <a:latin typeface="Consolas" pitchFamily="49" charset="0"/>
              </a:rPr>
              <a:t>param</a:t>
            </a:r>
            <a:r>
              <a:rPr lang="en-US" dirty="0" smtClean="0">
                <a:latin typeface="Consolas" pitchFamily="49" charset="0"/>
              </a:rPr>
              <a:t>(</a:t>
            </a:r>
            <a:r>
              <a:rPr lang="en-US" dirty="0" err="1" smtClean="0">
                <a:latin typeface="Consolas" pitchFamily="49" charset="0"/>
              </a:rPr>
              <a:t>invk</a:t>
            </a:r>
            <a:r>
              <a:rPr lang="en-US" dirty="0" smtClean="0">
                <a:latin typeface="Consolas" pitchFamily="49" charset="0"/>
              </a:rPr>
              <a:t>, 1, v), </a:t>
            </a:r>
            <a:r>
              <a:rPr lang="en-US" dirty="0" err="1" smtClean="0">
                <a:latin typeface="Consolas" pitchFamily="49" charset="0"/>
              </a:rPr>
              <a:t>may_remote</a:t>
            </a:r>
            <a:r>
              <a:rPr lang="en-US" dirty="0" smtClean="0">
                <a:latin typeface="Consolas" pitchFamily="49" charset="0"/>
              </a:rPr>
              <a:t>(v).</a:t>
            </a:r>
            <a:br>
              <a:rPr lang="en-US" dirty="0" smtClean="0">
                <a:latin typeface="Consolas" pitchFamily="49" charset="0"/>
              </a:rPr>
            </a:br>
            <a:r>
              <a:rPr lang="en-US" dirty="0" smtClean="0">
                <a:latin typeface="Consolas" pitchFamily="49" charset="0"/>
              </a:rPr>
              <a:t/>
            </a:r>
            <a:br>
              <a:rPr lang="en-US" dirty="0" smtClean="0">
                <a:latin typeface="Consolas" pitchFamily="49" charset="0"/>
              </a:rPr>
            </a:br>
            <a:r>
              <a:rPr lang="en-US" dirty="0" err="1" smtClean="0">
                <a:latin typeface="Consolas" pitchFamily="49" charset="0"/>
              </a:rPr>
              <a:t>may_remote</a:t>
            </a:r>
            <a:r>
              <a:rPr lang="en-US" dirty="0" smtClean="0">
                <a:latin typeface="Consolas" pitchFamily="49" charset="0"/>
              </a:rPr>
              <a:t> stores all may-remote parameters in all contexts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Post processing</a:t>
            </a:r>
            <a:endParaRPr lang="en-US" dirty="0"/>
          </a:p>
        </p:txBody>
      </p:sp>
      <p:sp>
        <p:nvSpPr>
          <p:cNvPr id="3" name="Content Placeholder 2"/>
          <p:cNvSpPr>
            <a:spLocks noGrp="1"/>
          </p:cNvSpPr>
          <p:nvPr>
            <p:ph idx="1"/>
          </p:nvPr>
        </p:nvSpPr>
        <p:spPr>
          <a:xfrm>
            <a:off x="533400" y="1219200"/>
            <a:ext cx="8229600" cy="4525963"/>
          </a:xfrm>
        </p:spPr>
        <p:txBody>
          <a:bodyPr/>
          <a:lstStyle/>
          <a:p>
            <a:r>
              <a:rPr lang="en-US" sz="2400" dirty="0" smtClean="0"/>
              <a:t>Merge common hang path</a:t>
            </a:r>
          </a:p>
          <a:p>
            <a:r>
              <a:rPr lang="en-US" sz="2400" dirty="0" smtClean="0"/>
              <a:t>Rank bugs</a:t>
            </a:r>
          </a:p>
          <a:p>
            <a:pPr lvl="1"/>
            <a:r>
              <a:rPr lang="en-US" sz="2000" dirty="0" smtClean="0"/>
              <a:t>Hang gates: first external (library) function</a:t>
            </a:r>
          </a:p>
          <a:p>
            <a:endParaRPr lang="en-US" dirty="0"/>
          </a:p>
        </p:txBody>
      </p:sp>
      <p:sp>
        <p:nvSpPr>
          <p:cNvPr id="4" name="TextBox 3"/>
          <p:cNvSpPr txBox="1"/>
          <p:nvPr/>
        </p:nvSpPr>
        <p:spPr>
          <a:xfrm>
            <a:off x="1818068" y="2971800"/>
            <a:ext cx="6030531" cy="646331"/>
          </a:xfrm>
          <a:prstGeom prst="rect">
            <a:avLst/>
          </a:prstGeom>
          <a:noFill/>
          <a:ln>
            <a:solidFill>
              <a:schemeClr val="accent1"/>
            </a:solidFill>
          </a:ln>
        </p:spPr>
        <p:txBody>
          <a:bodyPr wrap="square" rtlCol="0">
            <a:spAutoFit/>
          </a:bodyPr>
          <a:lstStyle/>
          <a:p>
            <a:r>
              <a:rPr lang="en-US" sz="1200" dirty="0" err="1" smtClean="0">
                <a:latin typeface="Consolas" pitchFamily="49" charset="0"/>
              </a:rPr>
              <a:t>CRepositoryBrowser</a:t>
            </a:r>
            <a:r>
              <a:rPr lang="en-US" sz="1200" dirty="0" smtClean="0">
                <a:latin typeface="Consolas" pitchFamily="49" charset="0"/>
              </a:rPr>
              <a:t>::</a:t>
            </a:r>
            <a:r>
              <a:rPr lang="en-US" sz="1200" dirty="0" err="1" smtClean="0">
                <a:latin typeface="Consolas" pitchFamily="49" charset="0"/>
              </a:rPr>
              <a:t>OnTvnItemexpandingRepotree</a:t>
            </a:r>
            <a:r>
              <a:rPr lang="en-US" sz="1200" dirty="0" smtClean="0">
                <a:latin typeface="Consolas" pitchFamily="49" charset="0"/>
              </a:rPr>
              <a:t> </a:t>
            </a:r>
            <a:r>
              <a:rPr lang="en-US" sz="1200" dirty="0" smtClean="0"/>
              <a:t>(RepositoryBrowser.cpp:1170)</a:t>
            </a:r>
          </a:p>
          <a:p>
            <a:r>
              <a:rPr lang="en-US" sz="1200" dirty="0" err="1" smtClean="0">
                <a:latin typeface="Consolas" pitchFamily="49" charset="0"/>
              </a:rPr>
              <a:t>CRepositoryBrowser</a:t>
            </a:r>
            <a:r>
              <a:rPr lang="en-US" sz="1200" dirty="0" smtClean="0">
                <a:latin typeface="Consolas" pitchFamily="49" charset="0"/>
              </a:rPr>
              <a:t>::</a:t>
            </a:r>
            <a:r>
              <a:rPr lang="en-US" sz="1200" dirty="0" err="1" smtClean="0">
                <a:latin typeface="Consolas" pitchFamily="49" charset="0"/>
              </a:rPr>
              <a:t>RefreshNode</a:t>
            </a:r>
            <a:r>
              <a:rPr lang="en-US" sz="1200" dirty="0" smtClean="0">
                <a:latin typeface="Consolas" pitchFamily="49" charset="0"/>
              </a:rPr>
              <a:t> </a:t>
            </a:r>
            <a:r>
              <a:rPr lang="en-US" sz="1200" dirty="0" smtClean="0"/>
              <a:t>(RepositoryBrowser.cpp:1012)</a:t>
            </a:r>
          </a:p>
          <a:p>
            <a:r>
              <a:rPr lang="en-US" sz="1200" dirty="0" smtClean="0">
                <a:latin typeface="Consolas" pitchFamily="49" charset="0"/>
              </a:rPr>
              <a:t>SVN::List </a:t>
            </a:r>
            <a:r>
              <a:rPr lang="en-US" sz="1200" dirty="0" smtClean="0"/>
              <a:t>(SVN.cpp:1608)</a:t>
            </a:r>
          </a:p>
        </p:txBody>
      </p:sp>
      <p:sp>
        <p:nvSpPr>
          <p:cNvPr id="5" name="TextBox 4"/>
          <p:cNvSpPr txBox="1"/>
          <p:nvPr/>
        </p:nvSpPr>
        <p:spPr>
          <a:xfrm>
            <a:off x="876918" y="2971800"/>
            <a:ext cx="941155" cy="276999"/>
          </a:xfrm>
          <a:prstGeom prst="rect">
            <a:avLst/>
          </a:prstGeom>
          <a:solidFill>
            <a:schemeClr val="accent1">
              <a:lumMod val="40000"/>
              <a:lumOff val="60000"/>
            </a:schemeClr>
          </a:solidFill>
          <a:ln>
            <a:solidFill>
              <a:schemeClr val="accent1"/>
            </a:solidFill>
          </a:ln>
        </p:spPr>
        <p:txBody>
          <a:bodyPr wrap="none" rtlCol="0">
            <a:spAutoFit/>
          </a:bodyPr>
          <a:lstStyle/>
          <a:p>
            <a:pPr algn="r"/>
            <a:r>
              <a:rPr lang="en-US" sz="1200" dirty="0" err="1" smtClean="0"/>
              <a:t>TortoiseSVN</a:t>
            </a:r>
            <a:endParaRPr lang="en-US" sz="1200" dirty="0"/>
          </a:p>
        </p:txBody>
      </p:sp>
      <p:sp>
        <p:nvSpPr>
          <p:cNvPr id="6" name="TextBox 5"/>
          <p:cNvSpPr txBox="1"/>
          <p:nvPr/>
        </p:nvSpPr>
        <p:spPr>
          <a:xfrm>
            <a:off x="914399" y="3676471"/>
            <a:ext cx="9144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subversion</a:t>
            </a:r>
            <a:endParaRPr lang="en-US" sz="1200" dirty="0"/>
          </a:p>
        </p:txBody>
      </p:sp>
      <p:sp>
        <p:nvSpPr>
          <p:cNvPr id="7" name="TextBox 6"/>
          <p:cNvSpPr txBox="1"/>
          <p:nvPr/>
        </p:nvSpPr>
        <p:spPr>
          <a:xfrm>
            <a:off x="990599" y="4953000"/>
            <a:ext cx="8382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neon</a:t>
            </a:r>
            <a:endParaRPr lang="en-US" sz="1200" dirty="0"/>
          </a:p>
        </p:txBody>
      </p:sp>
      <p:sp>
        <p:nvSpPr>
          <p:cNvPr id="8" name="TextBox 7"/>
          <p:cNvSpPr txBox="1"/>
          <p:nvPr/>
        </p:nvSpPr>
        <p:spPr>
          <a:xfrm>
            <a:off x="979868" y="5666601"/>
            <a:ext cx="8382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OS</a:t>
            </a:r>
            <a:endParaRPr lang="en-US" sz="1200" dirty="0"/>
          </a:p>
        </p:txBody>
      </p:sp>
      <p:sp>
        <p:nvSpPr>
          <p:cNvPr id="9" name="TextBox 8"/>
          <p:cNvSpPr txBox="1"/>
          <p:nvPr/>
        </p:nvSpPr>
        <p:spPr>
          <a:xfrm>
            <a:off x="1828799" y="3676471"/>
            <a:ext cx="6019801" cy="1200329"/>
          </a:xfrm>
          <a:prstGeom prst="rect">
            <a:avLst/>
          </a:prstGeom>
          <a:noFill/>
          <a:ln>
            <a:solidFill>
              <a:schemeClr val="accent1"/>
            </a:solidFill>
          </a:ln>
        </p:spPr>
        <p:txBody>
          <a:bodyPr wrap="square" rtlCol="0">
            <a:spAutoFit/>
          </a:bodyPr>
          <a:lstStyle/>
          <a:p>
            <a:r>
              <a:rPr lang="en-US" sz="1200" b="1" dirty="0" smtClean="0">
                <a:solidFill>
                  <a:srgbClr val="FF0000"/>
                </a:solidFill>
                <a:latin typeface="Consolas" pitchFamily="49" charset="0"/>
              </a:rPr>
              <a:t>svn_client_list2 </a:t>
            </a:r>
            <a:r>
              <a:rPr lang="en-US" sz="1200" b="1" dirty="0" smtClean="0">
                <a:solidFill>
                  <a:srgbClr val="FF0000"/>
                </a:solidFill>
              </a:rPr>
              <a:t>(libsvn_client:list.c:110)</a:t>
            </a:r>
          </a:p>
          <a:p>
            <a:r>
              <a:rPr lang="en-US" sz="1200" dirty="0" smtClean="0">
                <a:latin typeface="Consolas" pitchFamily="49" charset="0"/>
              </a:rPr>
              <a:t>svn_ra_get_dir2 </a:t>
            </a:r>
            <a:r>
              <a:rPr lang="en-US" sz="1200" dirty="0" smtClean="0"/>
              <a:t>(libsvn_ra:ra_loader.c:576)</a:t>
            </a:r>
          </a:p>
          <a:p>
            <a:r>
              <a:rPr lang="en-US" sz="1200" dirty="0" err="1" smtClean="0">
                <a:latin typeface="Consolas" pitchFamily="49" charset="0"/>
              </a:rPr>
              <a:t>svn_ra_dav__get_dir</a:t>
            </a:r>
            <a:r>
              <a:rPr lang="en-US" sz="1200" dirty="0" smtClean="0">
                <a:latin typeface="Consolas" pitchFamily="49" charset="0"/>
              </a:rPr>
              <a:t> </a:t>
            </a:r>
            <a:r>
              <a:rPr lang="en-US" sz="1200" dirty="0" smtClean="0"/>
              <a:t>(libsvn_ra_dav:fetch.c:808)</a:t>
            </a:r>
          </a:p>
          <a:p>
            <a:r>
              <a:rPr lang="en-US" sz="1200" dirty="0" err="1" smtClean="0">
                <a:latin typeface="Consolas" pitchFamily="49" charset="0"/>
              </a:rPr>
              <a:t>svn_ra_dav__get_props</a:t>
            </a:r>
            <a:r>
              <a:rPr lang="en-US" sz="1200" dirty="0" smtClean="0">
                <a:latin typeface="Consolas" pitchFamily="49" charset="0"/>
              </a:rPr>
              <a:t> </a:t>
            </a:r>
            <a:r>
              <a:rPr lang="en-US" sz="1200" dirty="0" smtClean="0"/>
              <a:t>(libsvn_ra_dav:props.c:481)</a:t>
            </a:r>
          </a:p>
          <a:p>
            <a:r>
              <a:rPr lang="en-US" sz="1200" dirty="0" err="1" smtClean="0">
                <a:latin typeface="Consolas" pitchFamily="49" charset="0"/>
              </a:rPr>
              <a:t>svn_ra_dav__parsed_request</a:t>
            </a:r>
            <a:r>
              <a:rPr lang="en-US" sz="1200" dirty="0" smtClean="0">
                <a:latin typeface="Consolas" pitchFamily="49" charset="0"/>
              </a:rPr>
              <a:t> </a:t>
            </a:r>
            <a:r>
              <a:rPr lang="en-US" sz="1200" dirty="0" smtClean="0"/>
              <a:t>(libsvn_ra_dav:util.c:1176)</a:t>
            </a:r>
          </a:p>
          <a:p>
            <a:r>
              <a:rPr lang="en-US" sz="1200" dirty="0" err="1" smtClean="0">
                <a:latin typeface="Consolas" pitchFamily="49" charset="0"/>
              </a:rPr>
              <a:t>svn_ra_dav__request_dispatch</a:t>
            </a:r>
            <a:r>
              <a:rPr lang="en-US" sz="1200" dirty="0" smtClean="0">
                <a:latin typeface="Consolas" pitchFamily="49" charset="0"/>
              </a:rPr>
              <a:t> </a:t>
            </a:r>
            <a:r>
              <a:rPr lang="en-US" sz="1200" dirty="0" smtClean="0"/>
              <a:t>(libsvn_ra_dav:util.c:1306)</a:t>
            </a:r>
          </a:p>
        </p:txBody>
      </p:sp>
      <p:sp>
        <p:nvSpPr>
          <p:cNvPr id="10" name="TextBox 9"/>
          <p:cNvSpPr txBox="1"/>
          <p:nvPr/>
        </p:nvSpPr>
        <p:spPr>
          <a:xfrm>
            <a:off x="1828799" y="4953000"/>
            <a:ext cx="6019800" cy="646331"/>
          </a:xfrm>
          <a:prstGeom prst="rect">
            <a:avLst/>
          </a:prstGeom>
          <a:noFill/>
          <a:ln>
            <a:solidFill>
              <a:schemeClr val="accent1"/>
            </a:solidFill>
          </a:ln>
        </p:spPr>
        <p:txBody>
          <a:bodyPr wrap="square" rtlCol="0">
            <a:spAutoFit/>
          </a:bodyPr>
          <a:lstStyle/>
          <a:p>
            <a:r>
              <a:rPr lang="en-US" sz="1200" dirty="0" err="1" smtClean="0">
                <a:latin typeface="Consolas" pitchFamily="49" charset="0"/>
              </a:rPr>
              <a:t>ne_request_dispatch</a:t>
            </a:r>
            <a:r>
              <a:rPr lang="en-US" sz="1200" dirty="0" smtClean="0">
                <a:latin typeface="Consolas" pitchFamily="49" charset="0"/>
              </a:rPr>
              <a:t> </a:t>
            </a:r>
            <a:r>
              <a:rPr lang="en-US" sz="1200" dirty="0" smtClean="0"/>
              <a:t>(ne_request.c:1394)</a:t>
            </a:r>
          </a:p>
          <a:p>
            <a:r>
              <a:rPr lang="en-US" sz="1200" dirty="0" err="1" smtClean="0">
                <a:latin typeface="Consolas" pitchFamily="49" charset="0"/>
              </a:rPr>
              <a:t>ne_begin_request</a:t>
            </a:r>
            <a:r>
              <a:rPr lang="en-US" sz="1200" dirty="0" smtClean="0">
                <a:latin typeface="Consolas" pitchFamily="49" charset="0"/>
              </a:rPr>
              <a:t> </a:t>
            </a:r>
            <a:r>
              <a:rPr lang="en-US" sz="1200" dirty="0" smtClean="0"/>
              <a:t>(ne_request.c:1200)</a:t>
            </a:r>
          </a:p>
          <a:p>
            <a:r>
              <a:rPr lang="en-US" sz="1200" dirty="0" err="1" smtClean="0">
                <a:latin typeface="Consolas" pitchFamily="49" charset="0"/>
              </a:rPr>
              <a:t>ne_sock_fullwrite</a:t>
            </a:r>
            <a:r>
              <a:rPr lang="en-US" sz="1200" dirty="0" smtClean="0">
                <a:latin typeface="Consolas" pitchFamily="49" charset="0"/>
              </a:rPr>
              <a:t> </a:t>
            </a:r>
            <a:r>
              <a:rPr lang="en-US" sz="1200" dirty="0" smtClean="0"/>
              <a:t>(ne_socket.c:699)</a:t>
            </a:r>
            <a:endParaRPr lang="en-US" sz="1200" dirty="0"/>
          </a:p>
        </p:txBody>
      </p:sp>
      <p:sp>
        <p:nvSpPr>
          <p:cNvPr id="11" name="TextBox 10"/>
          <p:cNvSpPr txBox="1"/>
          <p:nvPr/>
        </p:nvSpPr>
        <p:spPr>
          <a:xfrm>
            <a:off x="1818067" y="5666601"/>
            <a:ext cx="6030531" cy="276999"/>
          </a:xfrm>
          <a:prstGeom prst="rect">
            <a:avLst/>
          </a:prstGeom>
          <a:noFill/>
          <a:ln>
            <a:solidFill>
              <a:schemeClr val="accent1"/>
            </a:solidFill>
          </a:ln>
        </p:spPr>
        <p:txBody>
          <a:bodyPr wrap="square" rtlCol="0">
            <a:spAutoFit/>
          </a:bodyPr>
          <a:lstStyle/>
          <a:p>
            <a:r>
              <a:rPr lang="en-US" sz="1200" b="1" dirty="0" smtClean="0">
                <a:solidFill>
                  <a:srgbClr val="C00000"/>
                </a:solidFill>
                <a:latin typeface="Consolas" pitchFamily="49" charset="0"/>
              </a:rPr>
              <a:t>send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9">
                                            <p:bg/>
                                          </p:spTgt>
                                        </p:tgtEl>
                                        <p:attrNameLst>
                                          <p:attrName>style.visibility</p:attrName>
                                        </p:attrNameLst>
                                      </p:cBhvr>
                                      <p:to>
                                        <p:strVal val="visible"/>
                                      </p:to>
                                    </p:set>
                                    <p:animEffect transition="in" filter="wipe(up)">
                                      <p:cBhvr>
                                        <p:cTn id="22" dur="500"/>
                                        <p:tgtEl>
                                          <p:spTgt spid="9">
                                            <p:bg/>
                                          </p:spTgt>
                                        </p:tgtEl>
                                      </p:cBhvr>
                                    </p:animEffect>
                                  </p:childTnLst>
                                </p:cTn>
                              </p:par>
                              <p:par>
                                <p:cTn id="23" presetID="22" presetClass="entr" presetSubtype="1" fill="hold" grpId="0" nodeType="withEffect">
                                  <p:stCondLst>
                                    <p:cond delay="0"/>
                                  </p:stCondLst>
                                  <p:iterate type="lt">
                                    <p:tmPct val="0"/>
                                  </p:iterate>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up)">
                                      <p:cBhvr>
                                        <p:cTn id="25" dur="500"/>
                                        <p:tgtEl>
                                          <p:spTgt spid="9">
                                            <p:txEl>
                                              <p:pRg st="0" end="0"/>
                                            </p:tx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wipe(up)">
                                      <p:cBhvr>
                                        <p:cTn id="28" dur="500"/>
                                        <p:tgtEl>
                                          <p:spTgt spid="9">
                                            <p:txEl>
                                              <p:pRg st="1" end="1"/>
                                            </p:tx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Effect transition="in" filter="wipe(up)">
                                      <p:cBhvr>
                                        <p:cTn id="31" dur="500"/>
                                        <p:tgtEl>
                                          <p:spTgt spid="9">
                                            <p:txEl>
                                              <p:pRg st="2" end="2"/>
                                            </p:tx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wipe(up)">
                                      <p:cBhvr>
                                        <p:cTn id="34" dur="500"/>
                                        <p:tgtEl>
                                          <p:spTgt spid="9">
                                            <p:txEl>
                                              <p:pRg st="3" end="3"/>
                                            </p:txEl>
                                          </p:spTgt>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Effect transition="in" filter="wipe(up)">
                                      <p:cBhvr>
                                        <p:cTn id="37" dur="500"/>
                                        <p:tgtEl>
                                          <p:spTgt spid="9">
                                            <p:txEl>
                                              <p:pRg st="4" end="4"/>
                                            </p:txEl>
                                          </p:spTgt>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wipe(up)">
                                      <p:cBhvr>
                                        <p:cTn id="40" dur="500"/>
                                        <p:tgtEl>
                                          <p:spTgt spid="9">
                                            <p:txEl>
                                              <p:pRg st="5" end="5"/>
                                            </p:txEl>
                                          </p:spTgt>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up)">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34" presetClass="emph" presetSubtype="0" fill="hold" nodeType="clickEffect">
                                  <p:stCondLst>
                                    <p:cond delay="0"/>
                                  </p:stCondLst>
                                  <p:iterate type="lt">
                                    <p:tmPct val="10000"/>
                                  </p:iterate>
                                  <p:childTnLst>
                                    <p:animMotion origin="layout" path="M 0.0 0.0 L 0.0 -0.07213" pathEditMode="relative" ptsTypes="">
                                      <p:cBhvr>
                                        <p:cTn id="50" dur="250" accel="50000" decel="50000" autoRev="1" fill="hold">
                                          <p:stCondLst>
                                            <p:cond delay="0"/>
                                          </p:stCondLst>
                                        </p:cTn>
                                        <p:tgtEl>
                                          <p:spTgt spid="9">
                                            <p:txEl>
                                              <p:pRg st="0" end="0"/>
                                            </p:txEl>
                                          </p:spTgt>
                                        </p:tgtEl>
                                        <p:attrNameLst>
                                          <p:attrName>ppt_x</p:attrName>
                                          <p:attrName>ppt_y</p:attrName>
                                        </p:attrNameLst>
                                      </p:cBhvr>
                                    </p:animMotion>
                                    <p:animRot by="1500000">
                                      <p:cBhvr>
                                        <p:cTn id="51" dur="125" fill="hold">
                                          <p:stCondLst>
                                            <p:cond delay="0"/>
                                          </p:stCondLst>
                                        </p:cTn>
                                        <p:tgtEl>
                                          <p:spTgt spid="9">
                                            <p:txEl>
                                              <p:pRg st="0" end="0"/>
                                            </p:txEl>
                                          </p:spTgt>
                                        </p:tgtEl>
                                        <p:attrNameLst>
                                          <p:attrName>r</p:attrName>
                                        </p:attrNameLst>
                                      </p:cBhvr>
                                    </p:animRot>
                                    <p:animRot by="-1500000">
                                      <p:cBhvr>
                                        <p:cTn id="52" dur="125" fill="hold">
                                          <p:stCondLst>
                                            <p:cond delay="125"/>
                                          </p:stCondLst>
                                        </p:cTn>
                                        <p:tgtEl>
                                          <p:spTgt spid="9">
                                            <p:txEl>
                                              <p:pRg st="0" end="0"/>
                                            </p:txEl>
                                          </p:spTgt>
                                        </p:tgtEl>
                                        <p:attrNameLst>
                                          <p:attrName>r</p:attrName>
                                        </p:attrNameLst>
                                      </p:cBhvr>
                                    </p:animRot>
                                    <p:animRot by="-1500000">
                                      <p:cBhvr>
                                        <p:cTn id="53" dur="125" fill="hold">
                                          <p:stCondLst>
                                            <p:cond delay="250"/>
                                          </p:stCondLst>
                                        </p:cTn>
                                        <p:tgtEl>
                                          <p:spTgt spid="9">
                                            <p:txEl>
                                              <p:pRg st="0" end="0"/>
                                            </p:txEl>
                                          </p:spTgt>
                                        </p:tgtEl>
                                        <p:attrNameLst>
                                          <p:attrName>r</p:attrName>
                                        </p:attrNameLst>
                                      </p:cBhvr>
                                    </p:animRot>
                                    <p:animRot by="1500000">
                                      <p:cBhvr>
                                        <p:cTn id="54" dur="125" fill="hold">
                                          <p:stCondLst>
                                            <p:cond delay="375"/>
                                          </p:stCondLst>
                                        </p:cTn>
                                        <p:tgtEl>
                                          <p:spTgt spid="9">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build="allAtOnce" animBg="1"/>
      <p:bldP spid="10" grpId="0" animBg="1"/>
      <p:bldP spid="11" grpId="0" animBg="1"/>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Content Placeholder 3"/>
          <p:cNvGraphicFramePr>
            <a:graphicFrameLocks/>
          </p:cNvGraphicFramePr>
          <p:nvPr/>
        </p:nvGraphicFramePr>
        <p:xfrm>
          <a:off x="457200" y="1737360"/>
          <a:ext cx="8153400" cy="3048000"/>
        </p:xfrm>
        <a:graphic>
          <a:graphicData uri="http://schemas.openxmlformats.org/drawingml/2006/table">
            <a:tbl>
              <a:tblPr firstRow="1" firstCol="1" lastRow="1" bandRow="1">
                <a:tableStyleId>{5C22544A-7EE6-4342-B048-85BDC9FD1C3A}</a:tableStyleId>
              </a:tblPr>
              <a:tblGrid>
                <a:gridCol w="1447800"/>
                <a:gridCol w="1066800"/>
                <a:gridCol w="1143000"/>
                <a:gridCol w="762000"/>
                <a:gridCol w="847725"/>
                <a:gridCol w="1285875"/>
                <a:gridCol w="1600200"/>
              </a:tblGrid>
              <a:tr h="457200">
                <a:tc rowSpan="2">
                  <a:txBody>
                    <a:bodyPr/>
                    <a:lstStyle/>
                    <a:p>
                      <a:pPr algn="ctr"/>
                      <a:endParaRPr lang="en-US" dirty="0"/>
                    </a:p>
                  </a:txBody>
                  <a:tcPr anchor="ctr"/>
                </a:tc>
                <a:tc gridSpan="3">
                  <a:txBody>
                    <a:bodyPr/>
                    <a:lstStyle/>
                    <a:p>
                      <a:pPr algn="ctr"/>
                      <a:r>
                        <a:rPr lang="en-US" dirty="0" err="1" smtClean="0"/>
                        <a:t>LoC</a:t>
                      </a:r>
                      <a:r>
                        <a:rPr lang="en-US" dirty="0" smtClean="0"/>
                        <a:t> (K)</a:t>
                      </a:r>
                      <a:endParaRPr lang="en-US" dirty="0"/>
                    </a:p>
                  </a:txBody>
                  <a:tcPr anchor="ctr"/>
                </a:tc>
                <a:tc hMerge="1">
                  <a:txBody>
                    <a:bodyPr/>
                    <a:lstStyle/>
                    <a:p>
                      <a:pPr algn="ctr"/>
                      <a:endParaRPr lang="en-US" dirty="0"/>
                    </a:p>
                  </a:txBody>
                  <a:tcPr anchor="ctr"/>
                </a:tc>
                <a:tc hMerge="1">
                  <a:txBody>
                    <a:bodyPr/>
                    <a:lstStyle/>
                    <a:p>
                      <a:pPr algn="ctr"/>
                      <a:endParaRPr lang="en-US" dirty="0"/>
                    </a:p>
                  </a:txBody>
                  <a:tcPr anchor="ctr"/>
                </a:tc>
                <a:tc gridSpan="2">
                  <a:txBody>
                    <a:bodyPr/>
                    <a:lstStyle/>
                    <a:p>
                      <a:pPr algn="ctr"/>
                      <a:r>
                        <a:rPr lang="en-US" dirty="0" smtClean="0"/>
                        <a:t>Modules</a:t>
                      </a:r>
                      <a:endParaRPr lang="en-US" dirty="0"/>
                    </a:p>
                  </a:txBody>
                  <a:tcPr anchor="ctr"/>
                </a:tc>
                <a:tc hMerge="1">
                  <a:txBody>
                    <a:bodyPr/>
                    <a:lstStyle/>
                    <a:p>
                      <a:endParaRPr lang="en-US"/>
                    </a:p>
                  </a:txBody>
                  <a:tcPr/>
                </a:tc>
                <a:tc rowSpan="2">
                  <a:txBody>
                    <a:bodyPr/>
                    <a:lstStyle/>
                    <a:p>
                      <a:pPr algn="ctr"/>
                      <a:r>
                        <a:rPr lang="en-US" dirty="0" smtClean="0"/>
                        <a:t>Description</a:t>
                      </a:r>
                      <a:endParaRPr lang="en-US" dirty="0"/>
                    </a:p>
                  </a:txBody>
                  <a:tcPr anchor="ctr"/>
                </a:tc>
              </a:tr>
              <a:tr h="502920">
                <a:tc vMerge="1">
                  <a:txBody>
                    <a:bodyPr/>
                    <a:lstStyle/>
                    <a:p>
                      <a:endParaRPr lang="en-US"/>
                    </a:p>
                  </a:txBody>
                  <a:tcPr/>
                </a:tc>
                <a:tc>
                  <a:txBody>
                    <a:bodyPr/>
                    <a:lstStyle/>
                    <a:p>
                      <a:pPr algn="ctr"/>
                      <a:r>
                        <a:rPr lang="en-US" dirty="0" smtClean="0"/>
                        <a:t>Internal</a:t>
                      </a:r>
                      <a:endParaRPr lang="en-US" dirty="0"/>
                    </a:p>
                  </a:txBody>
                  <a:tcPr anchor="ctr"/>
                </a:tc>
                <a:tc>
                  <a:txBody>
                    <a:bodyPr/>
                    <a:lstStyle/>
                    <a:p>
                      <a:pPr algn="ctr"/>
                      <a:r>
                        <a:rPr lang="en-US" dirty="0" smtClean="0"/>
                        <a:t>External</a:t>
                      </a:r>
                      <a:endParaRPr lang="en-US" dirty="0"/>
                    </a:p>
                  </a:txBody>
                  <a:tcPr anchor="ctr"/>
                </a:tc>
                <a:tc>
                  <a:txBody>
                    <a:bodyPr/>
                    <a:lstStyle/>
                    <a:p>
                      <a:pPr algn="ctr"/>
                      <a:r>
                        <a:rPr lang="en-US" dirty="0" smtClean="0"/>
                        <a:t>total</a:t>
                      </a:r>
                      <a:endParaRPr lang="en-US" dirty="0"/>
                    </a:p>
                  </a:txBody>
                  <a:tcPr anchor="ctr"/>
                </a:tc>
                <a:tc>
                  <a:txBody>
                    <a:bodyPr/>
                    <a:lstStyle/>
                    <a:p>
                      <a:pPr algn="ctr"/>
                      <a:r>
                        <a:rPr lang="en-US" dirty="0" smtClean="0"/>
                        <a:t>Main</a:t>
                      </a:r>
                      <a:endParaRPr lang="en-US" dirty="0"/>
                    </a:p>
                  </a:txBody>
                  <a:tcPr anchor="ctr"/>
                </a:tc>
                <a:tc>
                  <a:txBody>
                    <a:bodyPr/>
                    <a:lstStyle/>
                    <a:p>
                      <a:pPr algn="ctr"/>
                      <a:r>
                        <a:rPr lang="en-US" dirty="0" smtClean="0"/>
                        <a:t>Plug-ins</a:t>
                      </a:r>
                      <a:endParaRPr lang="en-US" dirty="0"/>
                    </a:p>
                  </a:txBody>
                  <a:tcPr anchor="ctr"/>
                </a:tc>
                <a:tc vMerge="1">
                  <a:txBody>
                    <a:bodyPr/>
                    <a:lstStyle/>
                    <a:p>
                      <a:endParaRPr lang="en-US"/>
                    </a:p>
                  </a:txBody>
                  <a:tcPr/>
                </a:tc>
              </a:tr>
              <a:tr h="640080">
                <a:tc>
                  <a:txBody>
                    <a:bodyPr/>
                    <a:lstStyle/>
                    <a:p>
                      <a:pPr algn="ctr"/>
                      <a:r>
                        <a:rPr lang="en-US" dirty="0" err="1" smtClean="0"/>
                        <a:t>TortoiseSVN</a:t>
                      </a:r>
                      <a:endParaRPr lang="en-US" dirty="0" smtClean="0"/>
                    </a:p>
                    <a:p>
                      <a:pPr algn="ctr"/>
                      <a:r>
                        <a:rPr lang="en-US" dirty="0" smtClean="0"/>
                        <a:t>(1.4.5)</a:t>
                      </a:r>
                      <a:endParaRPr lang="en-US" dirty="0"/>
                    </a:p>
                  </a:txBody>
                  <a:tcPr anchor="ctr"/>
                </a:tc>
                <a:tc>
                  <a:txBody>
                    <a:bodyPr/>
                    <a:lstStyle/>
                    <a:p>
                      <a:pPr algn="r"/>
                      <a:r>
                        <a:rPr lang="en-US" dirty="0" smtClean="0"/>
                        <a:t>254</a:t>
                      </a:r>
                      <a:endParaRPr lang="en-US" dirty="0"/>
                    </a:p>
                  </a:txBody>
                  <a:tcPr anchor="ctr"/>
                </a:tc>
                <a:tc>
                  <a:txBody>
                    <a:bodyPr/>
                    <a:lstStyle/>
                    <a:p>
                      <a:pPr algn="r"/>
                      <a:r>
                        <a:rPr lang="en-US" dirty="0" smtClean="0"/>
                        <a:t>918</a:t>
                      </a:r>
                      <a:endParaRPr lang="en-US" dirty="0"/>
                    </a:p>
                  </a:txBody>
                  <a:tcPr anchor="ctr"/>
                </a:tc>
                <a:tc>
                  <a:txBody>
                    <a:bodyPr/>
                    <a:lstStyle/>
                    <a:p>
                      <a:pPr algn="r"/>
                      <a:r>
                        <a:rPr lang="en-US" dirty="0" smtClean="0"/>
                        <a:t>1,172</a:t>
                      </a:r>
                      <a:endParaRPr lang="en-US" dirty="0"/>
                    </a:p>
                  </a:txBody>
                  <a:tcPr anchor="ctr"/>
                </a:tc>
                <a:tc>
                  <a:txBody>
                    <a:bodyPr/>
                    <a:lstStyle/>
                    <a:p>
                      <a:pPr algn="r"/>
                      <a:r>
                        <a:rPr lang="en-US" dirty="0" smtClean="0"/>
                        <a:t>5</a:t>
                      </a:r>
                      <a:endParaRPr lang="en-US" dirty="0"/>
                    </a:p>
                  </a:txBody>
                  <a:tcPr anchor="ctr"/>
                </a:tc>
                <a:tc>
                  <a:txBody>
                    <a:bodyPr/>
                    <a:lstStyle/>
                    <a:p>
                      <a:pPr algn="r"/>
                      <a:r>
                        <a:rPr lang="en-US" dirty="0" smtClean="0"/>
                        <a:t>1</a:t>
                      </a:r>
                      <a:endParaRPr lang="en-US" dirty="0"/>
                    </a:p>
                  </a:txBody>
                  <a:tcPr anchor="ctr"/>
                </a:tc>
                <a:tc>
                  <a:txBody>
                    <a:bodyPr/>
                    <a:lstStyle/>
                    <a:p>
                      <a:pPr algn="r"/>
                      <a:r>
                        <a:rPr lang="en-US" dirty="0" smtClean="0"/>
                        <a:t>Network client</a:t>
                      </a:r>
                      <a:endParaRPr lang="en-US" dirty="0"/>
                    </a:p>
                  </a:txBody>
                  <a:tcPr anchor="ctr"/>
                </a:tc>
              </a:tr>
              <a:tr h="640080">
                <a:tc>
                  <a:txBody>
                    <a:bodyPr/>
                    <a:lstStyle/>
                    <a:p>
                      <a:pPr algn="ctr"/>
                      <a:r>
                        <a:rPr lang="en-US" dirty="0" smtClean="0"/>
                        <a:t>GIMP</a:t>
                      </a:r>
                    </a:p>
                    <a:p>
                      <a:pPr algn="ctr"/>
                      <a:r>
                        <a:rPr lang="en-US" dirty="0" smtClean="0"/>
                        <a:t>(2.4.0)</a:t>
                      </a:r>
                      <a:endParaRPr lang="en-US" dirty="0"/>
                    </a:p>
                  </a:txBody>
                  <a:tcPr anchor="ctr"/>
                </a:tc>
                <a:tc>
                  <a:txBody>
                    <a:bodyPr/>
                    <a:lstStyle/>
                    <a:p>
                      <a:pPr algn="r"/>
                      <a:r>
                        <a:rPr lang="en-US" dirty="0" smtClean="0"/>
                        <a:t>864</a:t>
                      </a:r>
                      <a:endParaRPr lang="en-US" dirty="0"/>
                    </a:p>
                  </a:txBody>
                  <a:tcPr anchor="ctr"/>
                </a:tc>
                <a:tc>
                  <a:txBody>
                    <a:bodyPr/>
                    <a:lstStyle/>
                    <a:p>
                      <a:pPr algn="r"/>
                      <a:r>
                        <a:rPr lang="en-US" dirty="0" smtClean="0"/>
                        <a:t>198</a:t>
                      </a:r>
                      <a:endParaRPr lang="en-US" dirty="0"/>
                    </a:p>
                  </a:txBody>
                  <a:tcPr anchor="ctr"/>
                </a:tc>
                <a:tc>
                  <a:txBody>
                    <a:bodyPr/>
                    <a:lstStyle/>
                    <a:p>
                      <a:pPr algn="r"/>
                      <a:r>
                        <a:rPr lang="en-US" dirty="0" smtClean="0"/>
                        <a:t>1,062</a:t>
                      </a:r>
                      <a:endParaRPr lang="en-US" dirty="0"/>
                    </a:p>
                  </a:txBody>
                  <a:tcPr anchor="ctr"/>
                </a:tc>
                <a:tc>
                  <a:txBody>
                    <a:bodyPr/>
                    <a:lstStyle/>
                    <a:p>
                      <a:pPr algn="r"/>
                      <a:r>
                        <a:rPr lang="en-US" dirty="0" smtClean="0"/>
                        <a:t>1</a:t>
                      </a:r>
                      <a:endParaRPr lang="en-US" dirty="0"/>
                    </a:p>
                  </a:txBody>
                  <a:tcPr anchor="ctr"/>
                </a:tc>
                <a:tc>
                  <a:txBody>
                    <a:bodyPr/>
                    <a:lstStyle/>
                    <a:p>
                      <a:pPr algn="r"/>
                      <a:r>
                        <a:rPr lang="en-US" dirty="0" smtClean="0"/>
                        <a:t>167</a:t>
                      </a:r>
                      <a:endParaRPr lang="en-US" dirty="0"/>
                    </a:p>
                  </a:txBody>
                  <a:tcPr anchor="ctr"/>
                </a:tc>
                <a:tc>
                  <a:txBody>
                    <a:bodyPr/>
                    <a:lstStyle/>
                    <a:p>
                      <a:pPr algn="r"/>
                      <a:r>
                        <a:rPr lang="en-US" dirty="0" smtClean="0"/>
                        <a:t>Graphics</a:t>
                      </a:r>
                      <a:r>
                        <a:rPr lang="en-US" baseline="0" dirty="0" smtClean="0"/>
                        <a:t> editor</a:t>
                      </a:r>
                      <a:endParaRPr lang="en-US" dirty="0"/>
                    </a:p>
                  </a:txBody>
                  <a:tcPr anchor="ctr"/>
                </a:tc>
              </a:tr>
              <a:tr h="640080">
                <a:tc>
                  <a:txBody>
                    <a:bodyPr/>
                    <a:lstStyle/>
                    <a:p>
                      <a:pPr algn="ctr"/>
                      <a:r>
                        <a:rPr lang="en-US" dirty="0" err="1" smtClean="0"/>
                        <a:t>Lighttpd</a:t>
                      </a:r>
                      <a:r>
                        <a:rPr lang="en-US" dirty="0" smtClean="0"/>
                        <a:t/>
                      </a:r>
                      <a:br>
                        <a:rPr lang="en-US" dirty="0" smtClean="0"/>
                      </a:br>
                      <a:r>
                        <a:rPr lang="en-US" dirty="0" smtClean="0"/>
                        <a:t>(1.5.0)</a:t>
                      </a:r>
                      <a:endParaRPr lang="en-US" dirty="0"/>
                    </a:p>
                  </a:txBody>
                  <a:tcPr anchor="ctr"/>
                </a:tc>
                <a:tc>
                  <a:txBody>
                    <a:bodyPr/>
                    <a:lstStyle/>
                    <a:p>
                      <a:pPr algn="r"/>
                      <a:r>
                        <a:rPr lang="en-US" dirty="0" smtClean="0"/>
                        <a:t>62</a:t>
                      </a:r>
                      <a:endParaRPr lang="en-US" dirty="0"/>
                    </a:p>
                  </a:txBody>
                  <a:tcPr anchor="ctr"/>
                </a:tc>
                <a:tc>
                  <a:txBody>
                    <a:bodyPr/>
                    <a:lstStyle/>
                    <a:p>
                      <a:pPr algn="r"/>
                      <a:r>
                        <a:rPr lang="en-US" dirty="0" smtClean="0"/>
                        <a:t>311</a:t>
                      </a:r>
                      <a:endParaRPr lang="en-US" dirty="0"/>
                    </a:p>
                  </a:txBody>
                  <a:tcPr anchor="ctr"/>
                </a:tc>
                <a:tc>
                  <a:txBody>
                    <a:bodyPr/>
                    <a:lstStyle/>
                    <a:p>
                      <a:pPr algn="r"/>
                      <a:r>
                        <a:rPr lang="en-US" dirty="0" smtClean="0"/>
                        <a:t>373</a:t>
                      </a:r>
                      <a:endParaRPr lang="en-US" dirty="0"/>
                    </a:p>
                  </a:txBody>
                  <a:tcPr anchor="ctr"/>
                </a:tc>
                <a:tc>
                  <a:txBody>
                    <a:bodyPr/>
                    <a:lstStyle/>
                    <a:p>
                      <a:pPr algn="r"/>
                      <a:r>
                        <a:rPr lang="en-US" dirty="0" smtClean="0"/>
                        <a:t>1</a:t>
                      </a:r>
                      <a:endParaRPr lang="en-US" dirty="0"/>
                    </a:p>
                  </a:txBody>
                  <a:tcPr anchor="ctr"/>
                </a:tc>
                <a:tc>
                  <a:txBody>
                    <a:bodyPr/>
                    <a:lstStyle/>
                    <a:p>
                      <a:pPr algn="r"/>
                      <a:r>
                        <a:rPr lang="en-US" dirty="0" smtClean="0"/>
                        <a:t>42</a:t>
                      </a:r>
                      <a:endParaRPr lang="en-US" dirty="0"/>
                    </a:p>
                  </a:txBody>
                  <a:tcPr anchor="ctr"/>
                </a:tc>
                <a:tc>
                  <a:txBody>
                    <a:bodyPr/>
                    <a:lstStyle/>
                    <a:p>
                      <a:pPr algn="r"/>
                      <a:r>
                        <a:rPr lang="en-US" dirty="0" smtClean="0"/>
                        <a:t>Web</a:t>
                      </a:r>
                      <a:r>
                        <a:rPr lang="en-US" baseline="0" dirty="0" smtClean="0"/>
                        <a:t> server</a:t>
                      </a:r>
                      <a:endParaRPr lang="en-US" dirty="0"/>
                    </a:p>
                  </a:txBody>
                  <a:tcPr anchor="ct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ontent Placeholder 3"/>
          <p:cNvGraphicFramePr>
            <a:graphicFrameLocks noGrp="1"/>
          </p:cNvGraphicFramePr>
          <p:nvPr>
            <p:ph idx="1"/>
          </p:nvPr>
        </p:nvGraphicFramePr>
        <p:xfrm>
          <a:off x="457200" y="1737360"/>
          <a:ext cx="8229600" cy="3365500"/>
        </p:xfrm>
        <a:graphic>
          <a:graphicData uri="http://schemas.openxmlformats.org/drawingml/2006/table">
            <a:tbl>
              <a:tblPr firstRow="1" firstCol="1" lastRow="1" bandRow="1">
                <a:tableStyleId>{5C22544A-7EE6-4342-B048-85BDC9FD1C3A}</a:tableStyleId>
              </a:tblPr>
              <a:tblGrid>
                <a:gridCol w="1645920"/>
                <a:gridCol w="1645920"/>
                <a:gridCol w="1645920"/>
                <a:gridCol w="1645920"/>
                <a:gridCol w="822960"/>
                <a:gridCol w="822960"/>
              </a:tblGrid>
              <a:tr h="320040">
                <a:tc rowSpan="2">
                  <a:txBody>
                    <a:bodyPr/>
                    <a:lstStyle/>
                    <a:p>
                      <a:pPr algn="ctr"/>
                      <a:endParaRPr lang="en-US" dirty="0"/>
                    </a:p>
                  </a:txBody>
                  <a:tcPr anchor="ctr"/>
                </a:tc>
                <a:tc rowSpan="2">
                  <a:txBody>
                    <a:bodyPr/>
                    <a:lstStyle/>
                    <a:p>
                      <a:pPr algn="ctr"/>
                      <a:r>
                        <a:rPr lang="en-US" dirty="0" smtClean="0"/>
                        <a:t>Analysis</a:t>
                      </a:r>
                      <a:r>
                        <a:rPr lang="en-US" baseline="0" dirty="0" smtClean="0"/>
                        <a:t> time</a:t>
                      </a:r>
                      <a:endParaRPr lang="en-US" dirty="0"/>
                    </a:p>
                  </a:txBody>
                  <a:tcPr anchor="ctr"/>
                </a:tc>
                <a:tc rowSpan="2">
                  <a:txBody>
                    <a:bodyPr/>
                    <a:lstStyle/>
                    <a:p>
                      <a:pPr algn="ctr"/>
                      <a:r>
                        <a:rPr lang="en-US" dirty="0" smtClean="0"/>
                        <a:t>Hang</a:t>
                      </a:r>
                      <a:r>
                        <a:rPr lang="en-US" baseline="0" dirty="0" smtClean="0"/>
                        <a:t> paths</a:t>
                      </a:r>
                      <a:endParaRPr lang="en-US" dirty="0"/>
                    </a:p>
                  </a:txBody>
                  <a:tcPr anchor="ctr"/>
                </a:tc>
                <a:tc rowSpan="2">
                  <a:txBody>
                    <a:bodyPr/>
                    <a:lstStyle/>
                    <a:p>
                      <a:pPr algn="ctr"/>
                      <a:r>
                        <a:rPr lang="en-US" dirty="0" smtClean="0"/>
                        <a:t>False Warnings</a:t>
                      </a:r>
                      <a:endParaRPr lang="en-US" dirty="0"/>
                    </a:p>
                  </a:txBody>
                  <a:tcPr anchor="ctr"/>
                </a:tc>
                <a:tc gridSpan="2">
                  <a:txBody>
                    <a:bodyPr/>
                    <a:lstStyle/>
                    <a:p>
                      <a:pPr algn="ctr"/>
                      <a:r>
                        <a:rPr lang="en-US" dirty="0" smtClean="0"/>
                        <a:t>Hang</a:t>
                      </a:r>
                      <a:endParaRPr lang="en-US" dirty="0"/>
                    </a:p>
                  </a:txBody>
                  <a:tcPr/>
                </a:tc>
                <a:tc hMerge="1">
                  <a:txBody>
                    <a:bodyPr/>
                    <a:lstStyle/>
                    <a:p>
                      <a:endParaRPr lang="en-US" dirty="0"/>
                    </a:p>
                  </a:txBody>
                  <a:tcPr/>
                </a:tc>
              </a:tr>
              <a:tr h="32004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dirty="0" smtClean="0"/>
                        <a:t>path</a:t>
                      </a:r>
                      <a:endParaRPr lang="en-US" dirty="0"/>
                    </a:p>
                  </a:txBody>
                  <a:tcPr anchor="ctr"/>
                </a:tc>
                <a:tc>
                  <a:txBody>
                    <a:bodyPr/>
                    <a:lstStyle/>
                    <a:p>
                      <a:pPr algn="ctr"/>
                      <a:r>
                        <a:rPr lang="en-US" dirty="0" smtClean="0"/>
                        <a:t>Gate</a:t>
                      </a:r>
                      <a:endParaRPr lang="en-US" dirty="0"/>
                    </a:p>
                  </a:txBody>
                  <a:tcPr anchor="ctr"/>
                </a:tc>
              </a:tr>
              <a:tr h="640080">
                <a:tc>
                  <a:txBody>
                    <a:bodyPr/>
                    <a:lstStyle/>
                    <a:p>
                      <a:pPr algn="ctr"/>
                      <a:r>
                        <a:rPr lang="en-US" dirty="0" err="1" smtClean="0"/>
                        <a:t>TortoiseSVN</a:t>
                      </a:r>
                      <a:endParaRPr lang="en-US" dirty="0"/>
                    </a:p>
                  </a:txBody>
                  <a:tcPr anchor="ctr"/>
                </a:tc>
                <a:tc>
                  <a:txBody>
                    <a:bodyPr/>
                    <a:lstStyle/>
                    <a:p>
                      <a:pPr algn="r"/>
                      <a:r>
                        <a:rPr lang="en-US" dirty="0" smtClean="0"/>
                        <a:t>17m30s</a:t>
                      </a:r>
                      <a:endParaRPr lang="en-US" dirty="0"/>
                    </a:p>
                  </a:txBody>
                  <a:tcPr anchor="ctr"/>
                </a:tc>
                <a:tc>
                  <a:txBody>
                    <a:bodyPr/>
                    <a:lstStyle/>
                    <a:p>
                      <a:pPr algn="r"/>
                      <a:r>
                        <a:rPr lang="en-US" dirty="0" smtClean="0"/>
                        <a:t>229</a:t>
                      </a:r>
                      <a:endParaRPr lang="en-US" dirty="0"/>
                    </a:p>
                  </a:txBody>
                  <a:tcPr anchor="ctr"/>
                </a:tc>
                <a:tc>
                  <a:txBody>
                    <a:bodyPr/>
                    <a:lstStyle/>
                    <a:p>
                      <a:pPr algn="r"/>
                      <a:r>
                        <a:rPr lang="en-US" dirty="0" smtClean="0"/>
                        <a:t>77</a:t>
                      </a:r>
                      <a:endParaRPr lang="en-US" dirty="0"/>
                    </a:p>
                  </a:txBody>
                  <a:tcPr anchor="ctr"/>
                </a:tc>
                <a:tc>
                  <a:txBody>
                    <a:bodyPr/>
                    <a:lstStyle/>
                    <a:p>
                      <a:pPr algn="r"/>
                      <a:r>
                        <a:rPr lang="en-US" dirty="0" smtClean="0"/>
                        <a:t>152</a:t>
                      </a:r>
                      <a:endParaRPr lang="en-US" dirty="0"/>
                    </a:p>
                  </a:txBody>
                  <a:tcPr anchor="ctr"/>
                </a:tc>
                <a:tc>
                  <a:txBody>
                    <a:bodyPr/>
                    <a:lstStyle/>
                    <a:p>
                      <a:pPr algn="r"/>
                      <a:r>
                        <a:rPr lang="en-US" dirty="0" smtClean="0"/>
                        <a:t>26</a:t>
                      </a:r>
                      <a:endParaRPr lang="en-US" dirty="0"/>
                    </a:p>
                  </a:txBody>
                  <a:tcPr anchor="ctr"/>
                </a:tc>
              </a:tr>
              <a:tr h="640080">
                <a:tc>
                  <a:txBody>
                    <a:bodyPr/>
                    <a:lstStyle/>
                    <a:p>
                      <a:pPr algn="ctr"/>
                      <a:r>
                        <a:rPr lang="en-US" dirty="0" smtClean="0"/>
                        <a:t>GIMP</a:t>
                      </a:r>
                      <a:endParaRPr lang="en-US" dirty="0"/>
                    </a:p>
                  </a:txBody>
                  <a:tcPr anchor="ctr"/>
                </a:tc>
                <a:tc>
                  <a:txBody>
                    <a:bodyPr/>
                    <a:lstStyle/>
                    <a:p>
                      <a:pPr algn="r"/>
                      <a:r>
                        <a:rPr lang="en-US" dirty="0" smtClean="0"/>
                        <a:t>1h29m57s</a:t>
                      </a:r>
                      <a:endParaRPr lang="en-US" dirty="0"/>
                    </a:p>
                  </a:txBody>
                  <a:tcPr anchor="ctr"/>
                </a:tc>
                <a:tc>
                  <a:txBody>
                    <a:bodyPr/>
                    <a:lstStyle/>
                    <a:p>
                      <a:pPr algn="r"/>
                      <a:r>
                        <a:rPr lang="en-US" dirty="0" smtClean="0"/>
                        <a:t>69</a:t>
                      </a:r>
                      <a:endParaRPr lang="en-US" dirty="0"/>
                    </a:p>
                  </a:txBody>
                  <a:tcPr anchor="ctr"/>
                </a:tc>
                <a:tc>
                  <a:txBody>
                    <a:bodyPr/>
                    <a:lstStyle/>
                    <a:p>
                      <a:pPr algn="r"/>
                      <a:r>
                        <a:rPr lang="en-US" dirty="0" smtClean="0"/>
                        <a:t>35</a:t>
                      </a:r>
                      <a:endParaRPr lang="en-US" dirty="0"/>
                    </a:p>
                  </a:txBody>
                  <a:tcPr anchor="ctr"/>
                </a:tc>
                <a:tc>
                  <a:txBody>
                    <a:bodyPr/>
                    <a:lstStyle/>
                    <a:p>
                      <a:pPr algn="r"/>
                      <a:r>
                        <a:rPr lang="en-US" dirty="0" smtClean="0"/>
                        <a:t>34</a:t>
                      </a:r>
                      <a:endParaRPr lang="en-US" dirty="0"/>
                    </a:p>
                  </a:txBody>
                  <a:tcPr anchor="ctr"/>
                </a:tc>
                <a:tc>
                  <a:txBody>
                    <a:bodyPr/>
                    <a:lstStyle/>
                    <a:p>
                      <a:pPr algn="r"/>
                      <a:r>
                        <a:rPr lang="en-US" dirty="0" smtClean="0"/>
                        <a:t>10</a:t>
                      </a:r>
                      <a:endParaRPr lang="en-US" dirty="0"/>
                    </a:p>
                  </a:txBody>
                  <a:tcPr anchor="ctr"/>
                </a:tc>
              </a:tr>
              <a:tr h="640080">
                <a:tc>
                  <a:txBody>
                    <a:bodyPr/>
                    <a:lstStyle/>
                    <a:p>
                      <a:pPr algn="ctr"/>
                      <a:r>
                        <a:rPr lang="en-US" dirty="0" err="1" smtClean="0"/>
                        <a:t>lighttpd</a:t>
                      </a:r>
                      <a:endParaRPr lang="en-US" dirty="0"/>
                    </a:p>
                  </a:txBody>
                  <a:tcPr anchor="ctr"/>
                </a:tc>
                <a:tc>
                  <a:txBody>
                    <a:bodyPr/>
                    <a:lstStyle/>
                    <a:p>
                      <a:pPr algn="r"/>
                      <a:r>
                        <a:rPr lang="en-US" dirty="0" smtClean="0"/>
                        <a:t>3m19s</a:t>
                      </a:r>
                      <a:endParaRPr lang="en-US" dirty="0"/>
                    </a:p>
                  </a:txBody>
                  <a:tcPr anchor="ctr"/>
                </a:tc>
                <a:tc>
                  <a:txBody>
                    <a:bodyPr/>
                    <a:lstStyle/>
                    <a:p>
                      <a:pPr algn="r"/>
                      <a:r>
                        <a:rPr lang="en-US" dirty="0" smtClean="0"/>
                        <a:t>33</a:t>
                      </a:r>
                      <a:endParaRPr lang="en-US" dirty="0"/>
                    </a:p>
                  </a:txBody>
                  <a:tcPr anchor="ctr"/>
                </a:tc>
                <a:tc>
                  <a:txBody>
                    <a:bodyPr/>
                    <a:lstStyle/>
                    <a:p>
                      <a:pPr algn="r"/>
                      <a:r>
                        <a:rPr lang="en-US" dirty="0" smtClean="0"/>
                        <a:t>9</a:t>
                      </a:r>
                      <a:endParaRPr lang="en-US" dirty="0"/>
                    </a:p>
                  </a:txBody>
                  <a:tcPr anchor="ctr"/>
                </a:tc>
                <a:tc>
                  <a:txBody>
                    <a:bodyPr/>
                    <a:lstStyle/>
                    <a:p>
                      <a:pPr algn="r"/>
                      <a:r>
                        <a:rPr lang="en-US" dirty="0" smtClean="0"/>
                        <a:t>24</a:t>
                      </a:r>
                      <a:endParaRPr lang="en-US" dirty="0"/>
                    </a:p>
                  </a:txBody>
                  <a:tcPr anchor="ctr"/>
                </a:tc>
                <a:tc>
                  <a:txBody>
                    <a:bodyPr/>
                    <a:lstStyle/>
                    <a:p>
                      <a:pPr algn="r"/>
                      <a:r>
                        <a:rPr lang="en-US" dirty="0" smtClean="0"/>
                        <a:t>10</a:t>
                      </a:r>
                      <a:endParaRPr lang="en-US" dirty="0"/>
                    </a:p>
                  </a:txBody>
                  <a:tcPr anchor="ctr"/>
                </a:tc>
              </a:tr>
              <a:tr h="640080">
                <a:tc>
                  <a:txBody>
                    <a:bodyPr/>
                    <a:lstStyle/>
                    <a:p>
                      <a:pPr algn="ctr"/>
                      <a:r>
                        <a:rPr lang="en-US" dirty="0" smtClean="0"/>
                        <a:t>Total</a:t>
                      </a:r>
                      <a:endParaRPr lang="en-US" dirty="0"/>
                    </a:p>
                  </a:txBody>
                  <a:tcPr anchor="ctr"/>
                </a:tc>
                <a:tc>
                  <a:txBody>
                    <a:bodyPr/>
                    <a:lstStyle/>
                    <a:p>
                      <a:pPr algn="r"/>
                      <a:r>
                        <a:rPr lang="en-US" dirty="0" smtClean="0"/>
                        <a:t>-</a:t>
                      </a:r>
                      <a:endParaRPr lang="en-US" dirty="0"/>
                    </a:p>
                  </a:txBody>
                  <a:tcPr anchor="ctr"/>
                </a:tc>
                <a:tc>
                  <a:txBody>
                    <a:bodyPr/>
                    <a:lstStyle/>
                    <a:p>
                      <a:pPr algn="r"/>
                      <a:r>
                        <a:rPr lang="en-US" dirty="0" smtClean="0"/>
                        <a:t>331</a:t>
                      </a:r>
                      <a:endParaRPr lang="en-US" dirty="0"/>
                    </a:p>
                  </a:txBody>
                  <a:tcPr anchor="ctr"/>
                </a:tc>
                <a:tc>
                  <a:txBody>
                    <a:bodyPr/>
                    <a:lstStyle/>
                    <a:p>
                      <a:pPr algn="r"/>
                      <a:r>
                        <a:rPr lang="en-US" dirty="0" smtClean="0"/>
                        <a:t>121</a:t>
                      </a:r>
                      <a:endParaRPr lang="en-US" dirty="0"/>
                    </a:p>
                  </a:txBody>
                  <a:tcPr anchor="ctr"/>
                </a:tc>
                <a:tc>
                  <a:txBody>
                    <a:bodyPr/>
                    <a:lstStyle/>
                    <a:p>
                      <a:pPr algn="r"/>
                      <a:r>
                        <a:rPr lang="en-US" dirty="0" smtClean="0"/>
                        <a:t>210</a:t>
                      </a:r>
                      <a:endParaRPr lang="en-US" dirty="0"/>
                    </a:p>
                  </a:txBody>
                  <a:tcPr anchor="ctr"/>
                </a:tc>
                <a:tc>
                  <a:txBody>
                    <a:bodyPr/>
                    <a:lstStyle/>
                    <a:p>
                      <a:pPr algn="r"/>
                      <a:r>
                        <a:rPr lang="en-US" dirty="0" smtClean="0"/>
                        <a:t>46</a:t>
                      </a:r>
                      <a:endParaRPr lang="en-US" dirty="0"/>
                    </a:p>
                  </a:txBody>
                  <a:tcPr anchor="ctr"/>
                </a:tc>
              </a:tr>
            </a:tbl>
          </a:graphicData>
        </a:graphic>
      </p:graphicFrame>
      <p:sp>
        <p:nvSpPr>
          <p:cNvPr id="6" name="TextBox 5"/>
          <p:cNvSpPr txBox="1"/>
          <p:nvPr/>
        </p:nvSpPr>
        <p:spPr>
          <a:xfrm>
            <a:off x="1524000" y="5486400"/>
            <a:ext cx="2980624" cy="923330"/>
          </a:xfrm>
          <a:prstGeom prst="rect">
            <a:avLst/>
          </a:prstGeom>
          <a:noFill/>
        </p:spPr>
        <p:txBody>
          <a:bodyPr wrap="none" rtlCol="0">
            <a:spAutoFit/>
          </a:bodyPr>
          <a:lstStyle/>
          <a:p>
            <a:pPr>
              <a:buFont typeface="Arial" pitchFamily="34" charset="0"/>
              <a:buChar char="•"/>
            </a:pPr>
            <a:r>
              <a:rPr lang="en-US" dirty="0" smtClean="0"/>
              <a:t>    Annotation on Win32 APIs</a:t>
            </a:r>
          </a:p>
          <a:p>
            <a:pPr>
              <a:buFont typeface="Arial" pitchFamily="34" charset="0"/>
              <a:buChar char="•"/>
            </a:pPr>
            <a:r>
              <a:rPr lang="en-US" dirty="0" smtClean="0"/>
              <a:t>    Scale to 1M+ lines of code</a:t>
            </a:r>
          </a:p>
          <a:p>
            <a:pPr>
              <a:buFont typeface="Arial" pitchFamily="34" charset="0"/>
              <a:buChar char="•"/>
            </a:pPr>
            <a:r>
              <a:rPr lang="en-US" dirty="0" smtClean="0"/>
              <a:t>    Average precision: &gt; 60%</a:t>
            </a:r>
            <a:endParaRPr lang="en-US" dirty="0"/>
          </a:p>
        </p:txBody>
      </p:sp>
      <p:sp>
        <p:nvSpPr>
          <p:cNvPr id="7" name="Rectangle 6"/>
          <p:cNvSpPr/>
          <p:nvPr/>
        </p:nvSpPr>
        <p:spPr>
          <a:xfrm>
            <a:off x="3733800" y="1752600"/>
            <a:ext cx="3276600" cy="32766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7" grpId="1" animBg="1"/>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Case study: </a:t>
            </a:r>
            <a:r>
              <a:rPr lang="en-US" dirty="0" err="1" smtClean="0"/>
              <a:t>TortoseSVN</a:t>
            </a:r>
            <a:endParaRPr lang="en-US" dirty="0">
              <a:solidFill>
                <a:srgbClr val="FF0000"/>
              </a:solidFill>
            </a:endParaRPr>
          </a:p>
        </p:txBody>
      </p:sp>
      <p:graphicFrame>
        <p:nvGraphicFramePr>
          <p:cNvPr id="4" name="Content Placeholder 3"/>
          <p:cNvGraphicFramePr>
            <a:graphicFrameLocks noGrp="1"/>
          </p:cNvGraphicFramePr>
          <p:nvPr>
            <p:ph idx="1"/>
          </p:nvPr>
        </p:nvGraphicFramePr>
        <p:xfrm>
          <a:off x="838200" y="3810000"/>
          <a:ext cx="7315200" cy="1686560"/>
        </p:xfrm>
        <a:graphic>
          <a:graphicData uri="http://schemas.openxmlformats.org/drawingml/2006/table">
            <a:tbl>
              <a:tblPr firstRow="1" bandRow="1">
                <a:tableStyleId>{5C22544A-7EE6-4342-B048-85BDC9FD1C3A}</a:tableStyleId>
              </a:tblPr>
              <a:tblGrid>
                <a:gridCol w="796705"/>
                <a:gridCol w="4108781"/>
                <a:gridCol w="1463040"/>
                <a:gridCol w="946674"/>
              </a:tblGrid>
              <a:tr h="370840">
                <a:tc>
                  <a:txBody>
                    <a:bodyPr/>
                    <a:lstStyle/>
                    <a:p>
                      <a:r>
                        <a:rPr lang="en-US" dirty="0" smtClean="0"/>
                        <a:t>Hit</a:t>
                      </a:r>
                      <a:endParaRPr lang="en-US" dirty="0"/>
                    </a:p>
                  </a:txBody>
                  <a:tcPr/>
                </a:tc>
                <a:tc>
                  <a:txBody>
                    <a:bodyPr/>
                    <a:lstStyle/>
                    <a:p>
                      <a:r>
                        <a:rPr lang="en-US" dirty="0" smtClean="0"/>
                        <a:t>Gate</a:t>
                      </a:r>
                      <a:endParaRPr lang="en-US" dirty="0"/>
                    </a:p>
                  </a:txBody>
                  <a:tcPr/>
                </a:tc>
                <a:tc>
                  <a:txBody>
                    <a:bodyPr/>
                    <a:lstStyle/>
                    <a:p>
                      <a:r>
                        <a:rPr lang="en-US" dirty="0" smtClean="0"/>
                        <a:t>Bottom</a:t>
                      </a:r>
                      <a:endParaRPr lang="en-US" dirty="0"/>
                    </a:p>
                  </a:txBody>
                  <a:tcPr/>
                </a:tc>
                <a:tc>
                  <a:txBody>
                    <a:bodyPr/>
                    <a:lstStyle/>
                    <a:p>
                      <a:r>
                        <a:rPr lang="en-US" sz="1800" b="1" kern="1200" baseline="0" dirty="0" smtClean="0">
                          <a:solidFill>
                            <a:schemeClr val="lt1"/>
                          </a:solidFill>
                          <a:latin typeface="+mn-lt"/>
                          <a:ea typeface="+mn-ea"/>
                          <a:cs typeface="+mn-cs"/>
                        </a:rPr>
                        <a:t>⊤/⊥</a:t>
                      </a:r>
                      <a:endParaRPr lang="en-US" dirty="0"/>
                    </a:p>
                  </a:txBody>
                  <a:tcPr/>
                </a:tc>
              </a:tr>
              <a:tr h="370840">
                <a:tc>
                  <a:txBody>
                    <a:bodyPr/>
                    <a:lstStyle/>
                    <a:p>
                      <a:r>
                        <a:rPr lang="en-US" dirty="0" smtClean="0"/>
                        <a:t>24</a:t>
                      </a:r>
                      <a:endParaRPr lang="en-US" dirty="0"/>
                    </a:p>
                  </a:txBody>
                  <a:tcPr/>
                </a:tc>
                <a:tc>
                  <a:txBody>
                    <a:bodyPr/>
                    <a:lstStyle/>
                    <a:p>
                      <a:r>
                        <a:rPr lang="en-US" sz="1800" kern="1200" baseline="0" dirty="0" err="1" smtClean="0">
                          <a:solidFill>
                            <a:schemeClr val="dk1"/>
                          </a:solidFill>
                          <a:latin typeface="Consolas" pitchFamily="49" charset="0"/>
                          <a:ea typeface="+mn-ea"/>
                          <a:cs typeface="+mn-cs"/>
                        </a:rPr>
                        <a:t>svn_client_open_ra_session</a:t>
                      </a:r>
                      <a:endParaRPr lang="en-US" dirty="0">
                        <a:latin typeface="Consolas" pitchFamily="49" charset="0"/>
                      </a:endParaRPr>
                    </a:p>
                  </a:txBody>
                  <a:tcPr/>
                </a:tc>
                <a:tc>
                  <a:txBody>
                    <a:bodyPr/>
                    <a:lstStyle/>
                    <a:p>
                      <a:r>
                        <a:rPr lang="en-US" sz="1800" kern="1200" baseline="0" dirty="0" smtClean="0">
                          <a:solidFill>
                            <a:schemeClr val="dk1"/>
                          </a:solidFill>
                          <a:latin typeface="Consolas" pitchFamily="49" charset="0"/>
                          <a:ea typeface="+mn-ea"/>
                          <a:cs typeface="+mn-cs"/>
                        </a:rPr>
                        <a:t>connect</a:t>
                      </a:r>
                      <a:endParaRPr lang="en-US" dirty="0">
                        <a:latin typeface="Consolas" pitchFamily="49" charset="0"/>
                      </a:endParaRPr>
                    </a:p>
                  </a:txBody>
                  <a:tcPr/>
                </a:tc>
                <a:tc>
                  <a:txBody>
                    <a:bodyPr/>
                    <a:lstStyle/>
                    <a:p>
                      <a:r>
                        <a:rPr lang="en-US" sz="1800" kern="1200" baseline="0" dirty="0" smtClean="0">
                          <a:solidFill>
                            <a:schemeClr val="dk1"/>
                          </a:solidFill>
                          <a:latin typeface="+mn-lt"/>
                          <a:ea typeface="+mn-ea"/>
                          <a:cs typeface="+mn-cs"/>
                        </a:rPr>
                        <a:t>3/7</a:t>
                      </a:r>
                      <a:endParaRPr lang="en-US" dirty="0"/>
                    </a:p>
                  </a:txBody>
                  <a:tcPr/>
                </a:tc>
              </a:tr>
              <a:tr h="370840">
                <a:tc>
                  <a:txBody>
                    <a:bodyPr/>
                    <a:lstStyle/>
                    <a:p>
                      <a:r>
                        <a:rPr lang="en-US" dirty="0" smtClean="0"/>
                        <a:t>17</a:t>
                      </a:r>
                      <a:endParaRPr lang="en-US" dirty="0"/>
                    </a:p>
                  </a:txBody>
                  <a:tcPr/>
                </a:tc>
                <a:tc>
                  <a:txBody>
                    <a:bodyPr/>
                    <a:lstStyle/>
                    <a:p>
                      <a:r>
                        <a:rPr lang="en-US" sz="1800" kern="1200" baseline="0" dirty="0" smtClean="0">
                          <a:solidFill>
                            <a:schemeClr val="dk1"/>
                          </a:solidFill>
                          <a:latin typeface="Consolas" pitchFamily="49" charset="0"/>
                          <a:ea typeface="+mn-ea"/>
                          <a:cs typeface="+mn-cs"/>
                        </a:rPr>
                        <a:t>svn_client_proplist2</a:t>
                      </a:r>
                      <a:endParaRPr lang="en-US" dirty="0">
                        <a:latin typeface="Consolas" pitchFamily="49" charset="0"/>
                      </a:endParaRPr>
                    </a:p>
                  </a:txBody>
                  <a:tcPr/>
                </a:tc>
                <a:tc>
                  <a:txBody>
                    <a:bodyPr/>
                    <a:lstStyle/>
                    <a:p>
                      <a:r>
                        <a:rPr lang="en-US" sz="1800" kern="1200" baseline="0" dirty="0" smtClean="0">
                          <a:solidFill>
                            <a:schemeClr val="dk1"/>
                          </a:solidFill>
                          <a:latin typeface="Consolas" pitchFamily="49" charset="0"/>
                          <a:ea typeface="+mn-ea"/>
                          <a:cs typeface="+mn-cs"/>
                        </a:rPr>
                        <a:t>connect</a:t>
                      </a:r>
                      <a:endParaRPr lang="en-US" dirty="0">
                        <a:latin typeface="Consolas" pitchFamily="49" charset="0"/>
                      </a:endParaRPr>
                    </a:p>
                  </a:txBody>
                  <a:tcPr/>
                </a:tc>
                <a:tc>
                  <a:txBody>
                    <a:bodyPr/>
                    <a:lstStyle/>
                    <a:p>
                      <a:r>
                        <a:rPr lang="en-US" sz="1800" kern="1200" baseline="0" dirty="0" smtClean="0">
                          <a:solidFill>
                            <a:schemeClr val="dk1"/>
                          </a:solidFill>
                          <a:latin typeface="+mn-lt"/>
                          <a:ea typeface="+mn-ea"/>
                          <a:cs typeface="+mn-cs"/>
                        </a:rPr>
                        <a:t>3/8</a:t>
                      </a:r>
                      <a:endParaRPr lang="en-US" dirty="0"/>
                    </a:p>
                  </a:txBody>
                  <a:tcPr/>
                </a:tc>
              </a:tr>
              <a:tr h="370840">
                <a:tc>
                  <a:txBody>
                    <a:bodyPr/>
                    <a:lstStyle/>
                    <a:p>
                      <a:r>
                        <a:rPr lang="en-US" dirty="0" smtClean="0"/>
                        <a:t>15</a:t>
                      </a:r>
                      <a:endParaRPr lang="en-US" dirty="0"/>
                    </a:p>
                  </a:txBody>
                  <a:tcPr/>
                </a:tc>
                <a:tc>
                  <a:txBody>
                    <a:bodyPr/>
                    <a:lstStyle/>
                    <a:p>
                      <a:r>
                        <a:rPr lang="en-US" sz="1800" kern="1200" baseline="0" dirty="0" smtClean="0">
                          <a:solidFill>
                            <a:schemeClr val="dk1"/>
                          </a:solidFill>
                          <a:latin typeface="Consolas" pitchFamily="49" charset="0"/>
                          <a:ea typeface="+mn-ea"/>
                          <a:cs typeface="+mn-cs"/>
                        </a:rPr>
                        <a:t>svn_client_cat2</a:t>
                      </a:r>
                      <a:endParaRPr lang="en-US" dirty="0">
                        <a:latin typeface="Consolas" pitchFamily="49" charset="0"/>
                      </a:endParaRPr>
                    </a:p>
                  </a:txBody>
                  <a:tcPr/>
                </a:tc>
                <a:tc>
                  <a:txBody>
                    <a:bodyPr/>
                    <a:lstStyle/>
                    <a:p>
                      <a:r>
                        <a:rPr lang="en-US" sz="1800" kern="1200" baseline="0" dirty="0" smtClean="0">
                          <a:solidFill>
                            <a:schemeClr val="dk1"/>
                          </a:solidFill>
                          <a:latin typeface="Consolas" pitchFamily="49" charset="0"/>
                          <a:ea typeface="+mn-ea"/>
                          <a:cs typeface="+mn-cs"/>
                        </a:rPr>
                        <a:t>connect</a:t>
                      </a:r>
                      <a:endParaRPr lang="en-US" dirty="0">
                        <a:latin typeface="Consolas" pitchFamily="49" charset="0"/>
                      </a:endParaRPr>
                    </a:p>
                  </a:txBody>
                  <a:tcPr/>
                </a:tc>
                <a:tc>
                  <a:txBody>
                    <a:bodyPr/>
                    <a:lstStyle/>
                    <a:p>
                      <a:r>
                        <a:rPr lang="en-US" sz="1800" kern="1200" baseline="0" dirty="0" smtClean="0">
                          <a:solidFill>
                            <a:schemeClr val="dk1"/>
                          </a:solidFill>
                          <a:latin typeface="+mn-lt"/>
                          <a:ea typeface="+mn-ea"/>
                          <a:cs typeface="+mn-cs"/>
                        </a:rPr>
                        <a:t>5/8</a:t>
                      </a:r>
                      <a:endParaRPr lang="en-US" dirty="0"/>
                    </a:p>
                  </a:txBody>
                  <a:tcPr/>
                </a:tc>
              </a:tr>
            </a:tbl>
          </a:graphicData>
        </a:graphic>
      </p:graphicFrame>
      <p:sp>
        <p:nvSpPr>
          <p:cNvPr id="5"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Network I/O in UI threads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Implicit specification (subversion API)</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Deep on call</a:t>
            </a:r>
            <a:r>
              <a:rPr kumimoji="0" lang="en-US" sz="3200" b="0" i="0" u="none" strike="noStrike" kern="1200" cap="none" spc="0" normalizeH="0" noProof="0" dirty="0" smtClean="0">
                <a:ln>
                  <a:noFill/>
                </a:ln>
                <a:solidFill>
                  <a:schemeClr val="tx1"/>
                </a:solidFill>
                <a:effectLst/>
                <a:uLnTx/>
                <a:uFillTx/>
                <a:latin typeface="+mn-lt"/>
                <a:ea typeface="+mn-ea"/>
                <a:cs typeface="+mn-cs"/>
              </a:rPr>
              <a:t> paths (~8)</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3" name="Content Placeholder 2"/>
          <p:cNvSpPr>
            <a:spLocks noGrp="1"/>
          </p:cNvSpPr>
          <p:nvPr>
            <p:ph idx="1"/>
          </p:nvPr>
        </p:nvSpPr>
        <p:spPr>
          <a:xfrm>
            <a:off x="457200" y="1371600"/>
            <a:ext cx="8229600" cy="4754563"/>
          </a:xfrm>
        </p:spPr>
        <p:txBody>
          <a:bodyPr>
            <a:normAutofit fontScale="70000" lnSpcReduction="20000"/>
          </a:bodyPr>
          <a:lstStyle/>
          <a:p>
            <a:r>
              <a:rPr lang="en-US" dirty="0" smtClean="0"/>
              <a:t>Implicit blocking functions deep in call paths</a:t>
            </a:r>
          </a:p>
          <a:p>
            <a:pPr lvl="1"/>
            <a:r>
              <a:rPr lang="en-US" dirty="0" smtClean="0"/>
              <a:t>Network I/O: connect</a:t>
            </a:r>
          </a:p>
          <a:p>
            <a:pPr lvl="1"/>
            <a:r>
              <a:rPr lang="en-US" dirty="0" smtClean="0"/>
              <a:t>Sleep for several seconds in product code</a:t>
            </a:r>
          </a:p>
          <a:p>
            <a:pPr lvl="1"/>
            <a:endParaRPr lang="en-US" dirty="0" smtClean="0"/>
          </a:p>
          <a:p>
            <a:r>
              <a:rPr lang="en-US" dirty="0" smtClean="0"/>
              <a:t>Evolving design</a:t>
            </a:r>
          </a:p>
          <a:p>
            <a:pPr lvl="1"/>
            <a:r>
              <a:rPr lang="en-US" dirty="0" err="1" smtClean="0">
                <a:latin typeface="Consolas" pitchFamily="49" charset="0"/>
              </a:rPr>
              <a:t>GetFileAttributesW</a:t>
            </a:r>
            <a:r>
              <a:rPr lang="en-US" dirty="0" smtClean="0"/>
              <a:t>/</a:t>
            </a:r>
            <a:r>
              <a:rPr lang="en-US" dirty="0" smtClean="0">
                <a:latin typeface="Consolas" pitchFamily="49" charset="0"/>
              </a:rPr>
              <a:t>stat</a:t>
            </a:r>
            <a:r>
              <a:rPr lang="en-US" dirty="0" smtClean="0"/>
              <a:t> for testing a path</a:t>
            </a:r>
          </a:p>
          <a:p>
            <a:pPr lvl="1"/>
            <a:r>
              <a:rPr lang="en-US" dirty="0" smtClean="0"/>
              <a:t>Should have a timeout in API</a:t>
            </a:r>
          </a:p>
          <a:p>
            <a:pPr lvl="1"/>
            <a:r>
              <a:rPr lang="en-US" dirty="0" smtClean="0"/>
              <a:t>Remote access to printers block system print dialogs</a:t>
            </a:r>
            <a:endParaRPr lang="en-US" dirty="0" smtClean="0">
              <a:latin typeface="Consolas" pitchFamily="49" charset="0"/>
            </a:endParaRPr>
          </a:p>
          <a:p>
            <a:pPr lvl="1"/>
            <a:endParaRPr lang="en-US" dirty="0" smtClean="0">
              <a:latin typeface="Consolas" pitchFamily="49" charset="0"/>
            </a:endParaRPr>
          </a:p>
          <a:p>
            <a:r>
              <a:rPr lang="en-US" dirty="0" smtClean="0"/>
              <a:t>Load complex files in UI threads</a:t>
            </a:r>
          </a:p>
          <a:p>
            <a:pPr lvl="1"/>
            <a:r>
              <a:rPr lang="en-US" dirty="0" smtClean="0"/>
              <a:t>Most editors</a:t>
            </a:r>
            <a:endParaRPr lang="en-US" dirty="0" smtClean="0">
              <a:sym typeface="Wingdings" pitchFamily="2" charset="2"/>
            </a:endParaRPr>
          </a:p>
          <a:p>
            <a:pPr lvl="1"/>
            <a:r>
              <a:rPr lang="en-US" dirty="0" smtClean="0"/>
              <a:t>Especially in plug-in based design</a:t>
            </a:r>
          </a:p>
          <a:p>
            <a:pPr lvl="1"/>
            <a:endParaRPr lang="en-US" dirty="0" smtClean="0"/>
          </a:p>
          <a:p>
            <a:r>
              <a:rPr lang="en-US" dirty="0" smtClean="0"/>
              <a:t>Other experience (in the paper)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and possible extensions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smtClean="0"/>
              <a:t>Nonblocking</a:t>
            </a:r>
            <a:r>
              <a:rPr lang="en-US" dirty="0" smtClean="0"/>
              <a:t> I/O</a:t>
            </a:r>
          </a:p>
          <a:p>
            <a:pPr lvl="1"/>
            <a:r>
              <a:rPr lang="en-US" dirty="0" smtClean="0"/>
              <a:t>Track creation parameters</a:t>
            </a:r>
          </a:p>
          <a:p>
            <a:pPr lvl="1"/>
            <a:r>
              <a:rPr lang="en-US" dirty="0" smtClean="0"/>
              <a:t>But the usage can be very complicated</a:t>
            </a:r>
          </a:p>
          <a:p>
            <a:pPr lvl="1"/>
            <a:endParaRPr lang="en-US" dirty="0" smtClean="0"/>
          </a:p>
          <a:p>
            <a:r>
              <a:rPr lang="en-US" dirty="0" smtClean="0"/>
              <a:t>Lock contention</a:t>
            </a:r>
          </a:p>
          <a:p>
            <a:pPr lvl="1"/>
            <a:r>
              <a:rPr lang="en-US" dirty="0" smtClean="0"/>
              <a:t>Propagate critical invocations to other threads</a:t>
            </a:r>
          </a:p>
          <a:p>
            <a:pPr lvl="1"/>
            <a:endParaRPr lang="en-US" dirty="0" smtClean="0"/>
          </a:p>
          <a:p>
            <a:r>
              <a:rPr lang="en-US" dirty="0" smtClean="0"/>
              <a:t>Signal-Wait</a:t>
            </a:r>
          </a:p>
          <a:p>
            <a:pPr lvl="1"/>
            <a:r>
              <a:rPr lang="en-US" dirty="0" smtClean="0"/>
              <a:t>Propagate critical invocations to triggers</a:t>
            </a:r>
          </a:p>
          <a:p>
            <a:pPr lvl="1"/>
            <a:r>
              <a:rPr lang="en-US" dirty="0" smtClean="0"/>
              <a:t>Use dynamic tracing to extract relationship between triggers and wait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a:t>
            </a:r>
            <a:r>
              <a:rPr lang="en-US" dirty="0" err="1" smtClean="0"/>
              <a:t>TortoiseSVN</a:t>
            </a:r>
            <a:endParaRPr lang="en-US" dirty="0"/>
          </a:p>
        </p:txBody>
      </p:sp>
      <p:pic>
        <p:nvPicPr>
          <p:cNvPr id="2059" name="Picture 11"/>
          <p:cNvPicPr>
            <a:picLocks noChangeAspect="1" noChangeArrowheads="1"/>
          </p:cNvPicPr>
          <p:nvPr/>
        </p:nvPicPr>
        <p:blipFill>
          <a:blip r:embed="rId3"/>
          <a:srcRect/>
          <a:stretch>
            <a:fillRect/>
          </a:stretch>
        </p:blipFill>
        <p:spPr bwMode="auto">
          <a:xfrm>
            <a:off x="1523251" y="1589177"/>
            <a:ext cx="6076950" cy="4638675"/>
          </a:xfrm>
          <a:prstGeom prst="rect">
            <a:avLst/>
          </a:prstGeom>
          <a:noFill/>
          <a:ln w="9525">
            <a:noFill/>
            <a:miter lim="800000"/>
            <a:headEnd/>
            <a:tailEnd/>
          </a:ln>
          <a:effectLst/>
        </p:spPr>
      </p:pic>
      <p:pic>
        <p:nvPicPr>
          <p:cNvPr id="5" name="Picture 2" descr="C:\Users\boost\AppData\Local\Microsoft\Windows\Temporary Internet Files\Content.IE5\SG7BVRMH\MCj03970180000[1].wmf"/>
          <p:cNvPicPr>
            <a:picLocks noChangeAspect="1" noChangeArrowheads="1"/>
          </p:cNvPicPr>
          <p:nvPr/>
        </p:nvPicPr>
        <p:blipFill>
          <a:blip r:embed="rId4"/>
          <a:srcRect/>
          <a:stretch>
            <a:fillRect/>
          </a:stretch>
        </p:blipFill>
        <p:spPr bwMode="auto">
          <a:xfrm>
            <a:off x="1295400" y="2724150"/>
            <a:ext cx="857250" cy="857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p:txBody>
          <a:bodyPr/>
          <a:lstStyle/>
          <a:p>
            <a:r>
              <a:rPr lang="en-US" dirty="0" smtClean="0"/>
              <a:t>Interactive performance measurement (TPIME)</a:t>
            </a:r>
          </a:p>
          <a:p>
            <a:r>
              <a:rPr lang="en-US" dirty="0" smtClean="0"/>
              <a:t>Termination verification / halting problem (Terminator)</a:t>
            </a:r>
          </a:p>
          <a:p>
            <a:r>
              <a:rPr lang="en-US" dirty="0" smtClean="0"/>
              <a:t>Web server design</a:t>
            </a:r>
          </a:p>
          <a:p>
            <a:pPr lvl="1"/>
            <a:r>
              <a:rPr lang="en-US" dirty="0" smtClean="0"/>
              <a:t>Avoid blocking calls in event loops</a:t>
            </a:r>
          </a:p>
          <a:p>
            <a:r>
              <a:rPr lang="en-US" dirty="0" smtClean="0"/>
              <a:t>SQL injection</a:t>
            </a:r>
          </a:p>
          <a:p>
            <a:pPr lvl="1"/>
            <a:r>
              <a:rPr lang="en-US" dirty="0" smtClean="0"/>
              <a:t>Similar analysis approach</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Conclusions</a:t>
            </a:r>
            <a:endParaRPr lang="en-US" dirty="0"/>
          </a:p>
        </p:txBody>
      </p:sp>
      <p:sp>
        <p:nvSpPr>
          <p:cNvPr id="3" name="Content Placeholder 2"/>
          <p:cNvSpPr>
            <a:spLocks noGrp="1"/>
          </p:cNvSpPr>
          <p:nvPr>
            <p:ph idx="1"/>
          </p:nvPr>
        </p:nvSpPr>
        <p:spPr>
          <a:xfrm>
            <a:off x="457200" y="1524000"/>
            <a:ext cx="8229600" cy="4525963"/>
          </a:xfrm>
        </p:spPr>
        <p:txBody>
          <a:bodyPr>
            <a:normAutofit fontScale="92500"/>
          </a:bodyPr>
          <a:lstStyle/>
          <a:p>
            <a:r>
              <a:rPr lang="en-US" dirty="0" smtClean="0"/>
              <a:t>Hang problems are pervasive in complex software</a:t>
            </a:r>
          </a:p>
          <a:p>
            <a:pPr lvl="1"/>
            <a:r>
              <a:rPr lang="en-US" dirty="0" smtClean="0"/>
              <a:t>Implicit blocking call in external library</a:t>
            </a:r>
          </a:p>
          <a:p>
            <a:pPr lvl="1"/>
            <a:r>
              <a:rPr lang="en-US" dirty="0" smtClean="0"/>
              <a:t>Unclear API spec</a:t>
            </a:r>
          </a:p>
          <a:p>
            <a:pPr lvl="1"/>
            <a:r>
              <a:rPr lang="en-US" dirty="0" smtClean="0"/>
              <a:t>Plug-ins for </a:t>
            </a:r>
            <a:r>
              <a:rPr lang="en-US" dirty="0" err="1" smtClean="0"/>
              <a:t>composability</a:t>
            </a:r>
            <a:endParaRPr lang="en-US" dirty="0" smtClean="0"/>
          </a:p>
          <a:p>
            <a:pPr lvl="1"/>
            <a:r>
              <a:rPr lang="en-US" dirty="0" smtClean="0"/>
              <a:t>Evolving design</a:t>
            </a:r>
          </a:p>
          <a:p>
            <a:pPr lvl="1"/>
            <a:endParaRPr lang="en-US" dirty="0" smtClean="0"/>
          </a:p>
          <a:p>
            <a:r>
              <a:rPr lang="en-US" dirty="0" smtClean="0"/>
              <a:t>Static analysis is useful for hang problems</a:t>
            </a:r>
          </a:p>
          <a:p>
            <a:pPr lvl="1"/>
            <a:r>
              <a:rPr lang="en-US" dirty="0" smtClean="0"/>
              <a:t>Find needles in a haystack</a:t>
            </a:r>
          </a:p>
          <a:p>
            <a:pPr lvl="1"/>
            <a:r>
              <a:rPr lang="en-US" dirty="0" smtClean="0"/>
              <a:t>Call for API timing spec</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dirty="0" smtClean="0"/>
              <a:t>Lock contentions</a:t>
            </a:r>
          </a:p>
          <a:p>
            <a:r>
              <a:rPr lang="en-US" dirty="0" smtClean="0"/>
              <a:t>Automatically extract blocking conditions</a:t>
            </a:r>
          </a:p>
          <a:p>
            <a:r>
              <a:rPr lang="en-US" dirty="0" smtClean="0"/>
              <a:t>Feasibility testing</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Thanks!</a:t>
            </a:r>
            <a:endParaRPr lang="en-US" dirty="0"/>
          </a:p>
        </p:txBody>
      </p:sp>
      <p:sp>
        <p:nvSpPr>
          <p:cNvPr id="5" name="Subtitle 4"/>
          <p:cNvSpPr>
            <a:spLocks noGrp="1"/>
          </p:cNvSpPr>
          <p:nvPr>
            <p:ph type="subTitle" idx="1"/>
          </p:nvPr>
        </p:nvSpPr>
        <p:spPr/>
        <p:txBody>
          <a:bodyPr/>
          <a:lstStyle/>
          <a:p>
            <a:r>
              <a:rPr lang="en-US" dirty="0" smtClean="0"/>
              <a:t>Questions?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Comparison</a:t>
            </a:r>
            <a:endParaRPr lang="en-US" dirty="0"/>
          </a:p>
        </p:txBody>
      </p:sp>
      <p:graphicFrame>
        <p:nvGraphicFramePr>
          <p:cNvPr id="5" name="Content Placeholder 4"/>
          <p:cNvGraphicFramePr>
            <a:graphicFrameLocks noGrp="1"/>
          </p:cNvGraphicFramePr>
          <p:nvPr>
            <p:ph idx="1"/>
          </p:nvPr>
        </p:nvGraphicFramePr>
        <p:xfrm>
          <a:off x="457200" y="1600200"/>
          <a:ext cx="8229600" cy="4246880"/>
        </p:xfrm>
        <a:graphic>
          <a:graphicData uri="http://schemas.openxmlformats.org/drawingml/2006/table">
            <a:tbl>
              <a:tblPr firstRow="1" firstCol="1" bandRow="1">
                <a:tableStyleId>{5C22544A-7EE6-4342-B048-85BDC9FD1C3A}</a:tableStyleId>
              </a:tblPr>
              <a:tblGrid>
                <a:gridCol w="2057400"/>
                <a:gridCol w="2057400"/>
                <a:gridCol w="2057400"/>
                <a:gridCol w="2057400"/>
              </a:tblGrid>
              <a:tr h="370840">
                <a:tc>
                  <a:txBody>
                    <a:bodyPr/>
                    <a:lstStyle/>
                    <a:p>
                      <a:endParaRPr lang="en-US" dirty="0"/>
                    </a:p>
                  </a:txBody>
                  <a:tcPr/>
                </a:tc>
                <a:tc>
                  <a:txBody>
                    <a:bodyPr/>
                    <a:lstStyle/>
                    <a:p>
                      <a:r>
                        <a:rPr lang="en-US" dirty="0" smtClean="0"/>
                        <a:t>Code Discipline</a:t>
                      </a:r>
                      <a:endParaRPr lang="en-US" dirty="0"/>
                    </a:p>
                  </a:txBody>
                  <a:tcPr/>
                </a:tc>
                <a:tc>
                  <a:txBody>
                    <a:bodyPr/>
                    <a:lstStyle/>
                    <a:p>
                      <a:r>
                        <a:rPr lang="en-US" dirty="0" smtClean="0"/>
                        <a:t>Runtime Detector</a:t>
                      </a:r>
                      <a:endParaRPr lang="en-US" dirty="0"/>
                    </a:p>
                  </a:txBody>
                  <a:tcPr/>
                </a:tc>
                <a:tc>
                  <a:txBody>
                    <a:bodyPr/>
                    <a:lstStyle/>
                    <a:p>
                      <a:r>
                        <a:rPr lang="en-US" dirty="0" smtClean="0"/>
                        <a:t>Hang Analysis</a:t>
                      </a:r>
                      <a:endParaRPr lang="en-US" dirty="0"/>
                    </a:p>
                  </a:txBody>
                  <a:tcPr/>
                </a:tc>
              </a:tr>
              <a:tr h="370840">
                <a:tc>
                  <a:txBody>
                    <a:bodyPr/>
                    <a:lstStyle/>
                    <a:p>
                      <a:r>
                        <a:rPr lang="en-US" dirty="0" smtClean="0"/>
                        <a:t>Functionality</a:t>
                      </a:r>
                      <a:endParaRPr lang="en-US" dirty="0"/>
                    </a:p>
                  </a:txBody>
                  <a:tcPr/>
                </a:tc>
                <a:tc>
                  <a:txBody>
                    <a:bodyPr/>
                    <a:lstStyle/>
                    <a:p>
                      <a:r>
                        <a:rPr lang="en-US" dirty="0" smtClean="0"/>
                        <a:t>Detection</a:t>
                      </a:r>
                      <a:endParaRPr lang="en-US" dirty="0"/>
                    </a:p>
                  </a:txBody>
                  <a:tcPr/>
                </a:tc>
                <a:tc>
                  <a:txBody>
                    <a:bodyPr/>
                    <a:lstStyle/>
                    <a:p>
                      <a:r>
                        <a:rPr lang="en-US" dirty="0" smtClean="0"/>
                        <a:t>Detection</a:t>
                      </a:r>
                      <a:endParaRPr lang="en-US" dirty="0"/>
                    </a:p>
                  </a:txBody>
                  <a:tcPr/>
                </a:tc>
                <a:tc>
                  <a:txBody>
                    <a:bodyPr/>
                    <a:lstStyle/>
                    <a:p>
                      <a:r>
                        <a:rPr lang="en-US" dirty="0" smtClean="0"/>
                        <a:t>Detection</a:t>
                      </a:r>
                      <a:r>
                        <a:rPr lang="en-US" baseline="0" dirty="0" smtClean="0"/>
                        <a:t> &amp; root cause</a:t>
                      </a:r>
                      <a:endParaRPr lang="en-US" dirty="0"/>
                    </a:p>
                  </a:txBody>
                  <a:tcPr/>
                </a:tc>
              </a:tr>
              <a:tr h="370840">
                <a:tc>
                  <a:txBody>
                    <a:bodyPr/>
                    <a:lstStyle/>
                    <a:p>
                      <a:r>
                        <a:rPr lang="en-US" dirty="0" smtClean="0"/>
                        <a:t>Coverage</a:t>
                      </a:r>
                      <a:endParaRPr lang="en-US" dirty="0"/>
                    </a:p>
                  </a:txBody>
                  <a:tcPr/>
                </a:tc>
                <a:tc>
                  <a:txBody>
                    <a:bodyPr/>
                    <a:lstStyle/>
                    <a:p>
                      <a:r>
                        <a:rPr lang="en-US" dirty="0" smtClean="0"/>
                        <a:t>Low (dynamic)</a:t>
                      </a:r>
                      <a:endParaRPr lang="en-US" dirty="0"/>
                    </a:p>
                  </a:txBody>
                  <a:tcPr/>
                </a:tc>
                <a:tc>
                  <a:txBody>
                    <a:bodyPr/>
                    <a:lstStyle/>
                    <a:p>
                      <a:r>
                        <a:rPr lang="en-US" dirty="0" smtClean="0"/>
                        <a:t>Low (dynamic)</a:t>
                      </a:r>
                      <a:endParaRPr lang="en-US" dirty="0"/>
                    </a:p>
                  </a:txBody>
                  <a:tcPr/>
                </a:tc>
                <a:tc>
                  <a:txBody>
                    <a:bodyPr/>
                    <a:lstStyle/>
                    <a:p>
                      <a:r>
                        <a:rPr lang="en-US" dirty="0" smtClean="0"/>
                        <a:t>High</a:t>
                      </a:r>
                      <a:r>
                        <a:rPr lang="en-US" baseline="0" dirty="0" smtClean="0"/>
                        <a:t> (static)</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False positive (over-report)</a:t>
                      </a:r>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Yes/Low (multi-stage</a:t>
                      </a:r>
                      <a:r>
                        <a:rPr lang="en-US" baseline="0" dirty="0" smtClean="0"/>
                        <a:t> for pruning</a:t>
                      </a:r>
                      <a:r>
                        <a:rPr lang="en-US" dirty="0" smtClean="0"/>
                        <a:t>)</a:t>
                      </a:r>
                      <a:endParaRPr lang="en-US" dirty="0"/>
                    </a:p>
                  </a:txBody>
                  <a:tcPr/>
                </a:tc>
              </a:tr>
              <a:tr h="370840">
                <a:tc>
                  <a:txBody>
                    <a:bodyPr/>
                    <a:lstStyle/>
                    <a:p>
                      <a:r>
                        <a:rPr lang="en-US" dirty="0" smtClean="0"/>
                        <a:t>False negative (miss)</a:t>
                      </a:r>
                      <a:endParaRPr lang="en-US" dirty="0"/>
                    </a:p>
                  </a:txBody>
                  <a:tcPr/>
                </a:tc>
                <a:tc>
                  <a:txBody>
                    <a:bodyPr/>
                    <a:lstStyle/>
                    <a:p>
                      <a:r>
                        <a:rPr lang="en-US" dirty="0" smtClean="0"/>
                        <a:t>Yes</a:t>
                      </a:r>
                      <a:endParaRPr lang="en-US" dirty="0"/>
                    </a:p>
                  </a:txBody>
                  <a:tcPr/>
                </a:tc>
                <a:tc>
                  <a:txBody>
                    <a:bodyPr/>
                    <a:lstStyle/>
                    <a:p>
                      <a:r>
                        <a:rPr lang="en-US" dirty="0" smtClean="0"/>
                        <a:t>Yes</a:t>
                      </a:r>
                      <a:endParaRPr lang="en-US" dirty="0"/>
                    </a:p>
                  </a:txBody>
                  <a:tcPr/>
                </a:tc>
                <a:tc>
                  <a:txBody>
                    <a:bodyPr/>
                    <a:lstStyle/>
                    <a:p>
                      <a:r>
                        <a:rPr lang="en-US" dirty="0" smtClean="0"/>
                        <a:t>Yes/Low</a:t>
                      </a:r>
                      <a:endParaRPr lang="en-US" dirty="0"/>
                    </a:p>
                  </a:txBody>
                  <a:tcPr/>
                </a:tc>
              </a:tr>
              <a:tr h="370840">
                <a:tc>
                  <a:txBody>
                    <a:bodyPr/>
                    <a:lstStyle/>
                    <a:p>
                      <a:r>
                        <a:rPr lang="en-US" dirty="0" smtClean="0"/>
                        <a:t>Source</a:t>
                      </a:r>
                      <a:r>
                        <a:rPr lang="en-US" baseline="0" dirty="0" smtClean="0"/>
                        <a:t> code modification</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r>
              <a:tr h="370840">
                <a:tc>
                  <a:txBody>
                    <a:bodyPr/>
                    <a:lstStyle/>
                    <a:p>
                      <a:r>
                        <a:rPr lang="en-US" dirty="0" smtClean="0"/>
                        <a:t>Extensibility</a:t>
                      </a:r>
                      <a:endParaRPr lang="en-US" dirty="0"/>
                    </a:p>
                  </a:txBody>
                  <a:tcPr/>
                </a:tc>
                <a:tc>
                  <a:txBody>
                    <a:bodyPr/>
                    <a:lstStyle/>
                    <a:p>
                      <a:r>
                        <a:rPr lang="en-US" dirty="0" smtClean="0"/>
                        <a:t>Yes, add code</a:t>
                      </a:r>
                      <a:endParaRPr lang="en-US" dirty="0"/>
                    </a:p>
                  </a:txBody>
                  <a:tcPr/>
                </a:tc>
                <a:tc>
                  <a:txBody>
                    <a:bodyPr/>
                    <a:lstStyle/>
                    <a:p>
                      <a:r>
                        <a:rPr lang="en-US" dirty="0" smtClean="0"/>
                        <a:t>Yes, add code</a:t>
                      </a:r>
                      <a:endParaRPr lang="en-US" dirty="0"/>
                    </a:p>
                  </a:txBody>
                  <a:tcPr/>
                </a:tc>
                <a:tc>
                  <a:txBody>
                    <a:bodyPr/>
                    <a:lstStyle/>
                    <a:p>
                      <a:r>
                        <a:rPr lang="en-US" dirty="0" smtClean="0"/>
                        <a:t>Yes,</a:t>
                      </a:r>
                      <a:r>
                        <a:rPr lang="en-US" baseline="0" dirty="0" smtClean="0"/>
                        <a:t> add patterns (much easier)</a:t>
                      </a:r>
                      <a:endParaRPr lang="en-US" dirty="0"/>
                    </a:p>
                  </a:txBody>
                  <a:tcPr/>
                </a:tc>
              </a:tr>
            </a:tbl>
          </a:graphicData>
        </a:graphic>
      </p:graphicFrame>
      <p:sp>
        <p:nvSpPr>
          <p:cNvPr id="4" name="Rectangle 3"/>
          <p:cNvSpPr/>
          <p:nvPr/>
        </p:nvSpPr>
        <p:spPr>
          <a:xfrm>
            <a:off x="228600" y="1905000"/>
            <a:ext cx="86868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3.33333E-6 L 0 0.07778 " pathEditMode="relative" rAng="0" ptsTypes="AA">
                                      <p:cBhvr>
                                        <p:cTn id="6" dur="2000" fill="hold"/>
                                        <p:tgtEl>
                                          <p:spTgt spid="4"/>
                                        </p:tgtEl>
                                        <p:attrNameLst>
                                          <p:attrName>ppt_x</p:attrName>
                                          <p:attrName>ppt_y</p:attrName>
                                        </p:attrNameLst>
                                      </p:cBhvr>
                                      <p:rCtr x="0" y="3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1" nodeType="clickEffect">
                                  <p:stCondLst>
                                    <p:cond delay="0"/>
                                  </p:stCondLst>
                                  <p:childTnLst>
                                    <p:animMotion origin="layout" path="M 0 0.07778 L 0 0.14445 " pathEditMode="relative" rAng="0" ptsTypes="AA">
                                      <p:cBhvr>
                                        <p:cTn id="10" dur="2000" fill="hold"/>
                                        <p:tgtEl>
                                          <p:spTgt spid="4"/>
                                        </p:tgtEl>
                                        <p:attrNameLst>
                                          <p:attrName>ppt_x</p:attrName>
                                          <p:attrName>ppt_y</p:attrName>
                                        </p:attrNameLst>
                                      </p:cBhvr>
                                      <p:rCtr x="0" y="33"/>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2" nodeType="clickEffect">
                                  <p:stCondLst>
                                    <p:cond delay="0"/>
                                  </p:stCondLst>
                                  <p:childTnLst>
                                    <p:animMotion origin="layout" path="M 0 0.14445 L 0 0.24445 " pathEditMode="relative" rAng="0" ptsTypes="AA">
                                      <p:cBhvr>
                                        <p:cTn id="14" dur="2000" fill="hold"/>
                                        <p:tgtEl>
                                          <p:spTgt spid="4"/>
                                        </p:tgtEl>
                                        <p:attrNameLst>
                                          <p:attrName>ppt_x</p:attrName>
                                          <p:attrName>ppt_y</p:attrName>
                                        </p:attrNameLst>
                                      </p:cBhvr>
                                      <p:rCtr x="0" y="5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3" nodeType="clickEffect">
                                  <p:stCondLst>
                                    <p:cond delay="0"/>
                                  </p:stCondLst>
                                  <p:childTnLst>
                                    <p:animMotion origin="layout" path="M 0 0.24445 L 0 0.33334 " pathEditMode="relative" rAng="0" ptsTypes="AA">
                                      <p:cBhvr>
                                        <p:cTn id="18" dur="2000" fill="hold"/>
                                        <p:tgtEl>
                                          <p:spTgt spid="4"/>
                                        </p:tgtEl>
                                        <p:attrNameLst>
                                          <p:attrName>ppt_x</p:attrName>
                                          <p:attrName>ppt_y</p:attrName>
                                        </p:attrNameLst>
                                      </p:cBhvr>
                                      <p:rCtr x="0" y="44"/>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4" nodeType="clickEffect">
                                  <p:stCondLst>
                                    <p:cond delay="0"/>
                                  </p:stCondLst>
                                  <p:childTnLst>
                                    <p:animMotion origin="layout" path="M 0 0.33334 L 0 0.43334 " pathEditMode="relative" rAng="0" ptsTypes="AA">
                                      <p:cBhvr>
                                        <p:cTn id="22" dur="2000" fill="hold"/>
                                        <p:tgtEl>
                                          <p:spTgt spid="4"/>
                                        </p:tgtEl>
                                        <p:attrNameLst>
                                          <p:attrName>ppt_x</p:attrName>
                                          <p:attrName>ppt_y</p:attrName>
                                        </p:attrNameLst>
                                      </p:cBhvr>
                                      <p:rCtr x="0" y="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4" grpId="4" animBg="1"/>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Decision Diagram</a:t>
            </a:r>
            <a:endParaRPr lang="en-US" dirty="0"/>
          </a:p>
        </p:txBody>
      </p:sp>
      <p:sp>
        <p:nvSpPr>
          <p:cNvPr id="3" name="Content Placeholder 2"/>
          <p:cNvSpPr>
            <a:spLocks noGrp="1"/>
          </p:cNvSpPr>
          <p:nvPr>
            <p:ph idx="1"/>
          </p:nvPr>
        </p:nvSpPr>
        <p:spPr/>
        <p:txBody>
          <a:bodyPr/>
          <a:lstStyle/>
          <a:p>
            <a:r>
              <a:rPr lang="en-US" dirty="0" smtClean="0"/>
              <a:t>Graphical encoding of a truth table.</a:t>
            </a:r>
          </a:p>
          <a:p>
            <a:endParaRPr lang="en-US" dirty="0"/>
          </a:p>
        </p:txBody>
      </p:sp>
      <p:graphicFrame>
        <p:nvGraphicFramePr>
          <p:cNvPr id="4" name="Table 3"/>
          <p:cNvGraphicFramePr>
            <a:graphicFrameLocks noGrp="1"/>
          </p:cNvGraphicFramePr>
          <p:nvPr/>
        </p:nvGraphicFramePr>
        <p:xfrm>
          <a:off x="1524000" y="2519680"/>
          <a:ext cx="6096000" cy="3794760"/>
        </p:xfrm>
        <a:graphic>
          <a:graphicData uri="http://schemas.openxmlformats.org/drawingml/2006/table">
            <a:tbl>
              <a:tblPr firstRow="1" lastCol="1" bandRow="1">
                <a:tableStyleId>{5C22544A-7EE6-4342-B048-85BDC9FD1C3A}</a:tableStyleId>
              </a:tblPr>
              <a:tblGrid>
                <a:gridCol w="1524000"/>
                <a:gridCol w="1524000"/>
                <a:gridCol w="1524000"/>
                <a:gridCol w="1524000"/>
              </a:tblGrid>
              <a:tr h="370840">
                <a:tc>
                  <a:txBody>
                    <a:bodyPr/>
                    <a:lstStyle/>
                    <a:p>
                      <a:pPr algn="r"/>
                      <a:r>
                        <a:rPr lang="en-US" dirty="0" smtClean="0"/>
                        <a:t>x</a:t>
                      </a:r>
                      <a:r>
                        <a:rPr lang="en-US" baseline="-25000" dirty="0" smtClean="0"/>
                        <a:t>1</a:t>
                      </a:r>
                      <a:endParaRPr lang="en-US" baseline="-25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x</a:t>
                      </a:r>
                      <a:r>
                        <a:rPr lang="en-US" baseline="-25000" dirty="0" smtClean="0"/>
                        <a:t>2</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x</a:t>
                      </a:r>
                      <a:r>
                        <a:rPr lang="en-US" baseline="-25000" dirty="0" smtClean="0"/>
                        <a:t>3</a:t>
                      </a:r>
                    </a:p>
                  </a:txBody>
                  <a:tcPr/>
                </a:tc>
                <a:tc>
                  <a:txBody>
                    <a:bodyPr/>
                    <a:lstStyle/>
                    <a:p>
                      <a:pPr algn="r"/>
                      <a:r>
                        <a:rPr lang="en-US" i="1" dirty="0" smtClean="0"/>
                        <a:t>f</a:t>
                      </a:r>
                      <a:endParaRPr lang="en-US" i="1" dirty="0"/>
                    </a:p>
                  </a:txBody>
                  <a:tcPr/>
                </a:tc>
              </a:tr>
              <a:tr h="370840">
                <a:tc>
                  <a:txBody>
                    <a:bodyPr/>
                    <a:lstStyle/>
                    <a:p>
                      <a:pPr algn="r"/>
                      <a:r>
                        <a:rPr lang="en-US" dirty="0" smtClean="0"/>
                        <a:t>0</a:t>
                      </a:r>
                      <a:endParaRPr lang="en-US" dirty="0"/>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c>
                  <a:txBody>
                    <a:bodyPr/>
                    <a:lstStyle/>
                    <a:p>
                      <a:pPr algn="r"/>
                      <a:r>
                        <a:rPr lang="en-US" dirty="0" smtClean="0"/>
                        <a:t>1</a:t>
                      </a:r>
                      <a:endParaRPr lang="en-US" dirty="0"/>
                    </a:p>
                  </a:txBody>
                  <a:tcPr/>
                </a:tc>
              </a:tr>
              <a:tr h="370840">
                <a:tc>
                  <a:txBody>
                    <a:bodyPr/>
                    <a:lstStyle/>
                    <a:p>
                      <a:pPr algn="r"/>
                      <a:r>
                        <a:rPr lang="en-US" dirty="0" smtClean="0"/>
                        <a:t>0</a:t>
                      </a:r>
                      <a:endParaRPr lang="en-US" dirty="0"/>
                    </a:p>
                  </a:txBody>
                  <a:tcPr/>
                </a:tc>
                <a:tc>
                  <a:txBody>
                    <a:bodyPr/>
                    <a:lstStyle/>
                    <a:p>
                      <a:pPr algn="r"/>
                      <a:r>
                        <a:rPr lang="en-US" dirty="0" smtClean="0"/>
                        <a:t>0</a:t>
                      </a:r>
                      <a:endParaRPr lang="en-US" dirty="0"/>
                    </a:p>
                  </a:txBody>
                  <a:tcPr/>
                </a:tc>
                <a:tc>
                  <a:txBody>
                    <a:bodyPr/>
                    <a:lstStyle/>
                    <a:p>
                      <a:pPr algn="r"/>
                      <a:r>
                        <a:rPr lang="en-US" dirty="0" smtClean="0"/>
                        <a:t>1</a:t>
                      </a:r>
                      <a:endParaRPr lang="en-US" dirty="0"/>
                    </a:p>
                  </a:txBody>
                  <a:tcPr/>
                </a:tc>
                <a:tc>
                  <a:txBody>
                    <a:bodyPr/>
                    <a:lstStyle/>
                    <a:p>
                      <a:pPr algn="r"/>
                      <a:r>
                        <a:rPr lang="en-US" dirty="0" smtClean="0"/>
                        <a:t>0</a:t>
                      </a:r>
                      <a:endParaRPr lang="en-US" dirty="0"/>
                    </a:p>
                  </a:txBody>
                  <a:tcPr/>
                </a:tc>
              </a:tr>
              <a:tr h="370840">
                <a:tc>
                  <a:txBody>
                    <a:bodyPr/>
                    <a:lstStyle/>
                    <a:p>
                      <a:pPr algn="r"/>
                      <a:r>
                        <a:rPr lang="en-US" dirty="0" smtClean="0"/>
                        <a:t>0</a:t>
                      </a:r>
                      <a:endParaRPr lang="en-US" dirty="0"/>
                    </a:p>
                  </a:txBody>
                  <a:tcPr/>
                </a:tc>
                <a:tc>
                  <a:txBody>
                    <a:bodyPr/>
                    <a:lstStyle/>
                    <a:p>
                      <a:pPr algn="r"/>
                      <a:r>
                        <a:rPr lang="en-US" dirty="0" smtClean="0"/>
                        <a:t>1</a:t>
                      </a:r>
                      <a:endParaRPr lang="en-US" dirty="0"/>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r>
              <a:tr h="370840">
                <a:tc>
                  <a:txBody>
                    <a:bodyPr/>
                    <a:lstStyle/>
                    <a:p>
                      <a:pPr algn="r"/>
                      <a:r>
                        <a:rPr lang="en-US" dirty="0" smtClean="0"/>
                        <a:t>0</a:t>
                      </a:r>
                      <a:endParaRPr lang="en-US" dirty="0"/>
                    </a:p>
                  </a:txBody>
                  <a:tcPr/>
                </a:tc>
                <a:tc>
                  <a:txBody>
                    <a:bodyPr/>
                    <a:lstStyle/>
                    <a:p>
                      <a:pPr algn="r"/>
                      <a:r>
                        <a:rPr lang="en-US" dirty="0" smtClean="0"/>
                        <a:t>1</a:t>
                      </a:r>
                      <a:endParaRPr lang="en-US" dirty="0"/>
                    </a:p>
                  </a:txBody>
                  <a:tcPr/>
                </a:tc>
                <a:tc>
                  <a:txBody>
                    <a:bodyPr/>
                    <a:lstStyle/>
                    <a:p>
                      <a:pPr algn="r"/>
                      <a:r>
                        <a:rPr lang="en-US" dirty="0" smtClean="0"/>
                        <a:t>1</a:t>
                      </a:r>
                      <a:endParaRPr lang="en-US" dirty="0"/>
                    </a:p>
                  </a:txBody>
                  <a:tcPr/>
                </a:tc>
                <a:tc>
                  <a:txBody>
                    <a:bodyPr/>
                    <a:lstStyle/>
                    <a:p>
                      <a:pPr algn="r"/>
                      <a:r>
                        <a:rPr lang="en-US" dirty="0" smtClean="0"/>
                        <a:t>1</a:t>
                      </a:r>
                      <a:endParaRPr lang="en-US" dirty="0"/>
                    </a:p>
                  </a:txBody>
                  <a:tcPr/>
                </a:tc>
              </a:tr>
              <a:tr h="370840">
                <a:tc>
                  <a:txBody>
                    <a:bodyPr/>
                    <a:lstStyle/>
                    <a:p>
                      <a:pPr algn="r"/>
                      <a:r>
                        <a:rPr lang="en-US" dirty="0" smtClean="0"/>
                        <a:t>1</a:t>
                      </a:r>
                      <a:endParaRPr lang="en-US" dirty="0"/>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r>
              <a:tr h="370840">
                <a:tc>
                  <a:txBody>
                    <a:bodyPr/>
                    <a:lstStyle/>
                    <a:p>
                      <a:pPr algn="r"/>
                      <a:r>
                        <a:rPr lang="en-US" dirty="0" smtClean="0"/>
                        <a:t>1</a:t>
                      </a:r>
                      <a:endParaRPr lang="en-US" dirty="0"/>
                    </a:p>
                  </a:txBody>
                  <a:tcPr/>
                </a:tc>
                <a:tc>
                  <a:txBody>
                    <a:bodyPr/>
                    <a:lstStyle/>
                    <a:p>
                      <a:pPr algn="r"/>
                      <a:r>
                        <a:rPr lang="en-US" dirty="0" smtClean="0"/>
                        <a:t>0</a:t>
                      </a:r>
                      <a:endParaRPr lang="en-US" dirty="0"/>
                    </a:p>
                  </a:txBody>
                  <a:tcPr/>
                </a:tc>
                <a:tc>
                  <a:txBody>
                    <a:bodyPr/>
                    <a:lstStyle/>
                    <a:p>
                      <a:pPr algn="r"/>
                      <a:r>
                        <a:rPr lang="en-US" dirty="0" smtClean="0"/>
                        <a:t>1</a:t>
                      </a:r>
                      <a:endParaRPr lang="en-US" dirty="0"/>
                    </a:p>
                  </a:txBody>
                  <a:tcPr/>
                </a:tc>
                <a:tc>
                  <a:txBody>
                    <a:bodyPr/>
                    <a:lstStyle/>
                    <a:p>
                      <a:pPr algn="r"/>
                      <a:r>
                        <a:rPr lang="en-US" dirty="0" smtClean="0"/>
                        <a:t>1</a:t>
                      </a:r>
                      <a:endParaRPr lang="en-US" dirty="0"/>
                    </a:p>
                  </a:txBody>
                  <a:tcPr/>
                </a:tc>
              </a:tr>
              <a:tr h="370840">
                <a:tc>
                  <a:txBody>
                    <a:bodyPr/>
                    <a:lstStyle/>
                    <a:p>
                      <a:pPr algn="r"/>
                      <a:r>
                        <a:rPr lang="en-US" dirty="0" smtClean="0"/>
                        <a:t>1</a:t>
                      </a:r>
                      <a:endParaRPr lang="en-US" dirty="0"/>
                    </a:p>
                  </a:txBody>
                  <a:tcPr/>
                </a:tc>
                <a:tc>
                  <a:txBody>
                    <a:bodyPr/>
                    <a:lstStyle/>
                    <a:p>
                      <a:pPr algn="r"/>
                      <a:r>
                        <a:rPr lang="en-US" dirty="0" smtClean="0"/>
                        <a:t>1</a:t>
                      </a:r>
                      <a:endParaRPr lang="en-US" dirty="0"/>
                    </a:p>
                  </a:txBody>
                  <a:tcPr/>
                </a:tc>
                <a:tc>
                  <a:txBody>
                    <a:bodyPr/>
                    <a:lstStyle/>
                    <a:p>
                      <a:pPr algn="r"/>
                      <a:r>
                        <a:rPr lang="en-US" dirty="0" smtClean="0"/>
                        <a:t>0</a:t>
                      </a:r>
                      <a:endParaRPr lang="en-US" dirty="0"/>
                    </a:p>
                  </a:txBody>
                  <a:tcPr/>
                </a:tc>
                <a:tc>
                  <a:txBody>
                    <a:bodyPr/>
                    <a:lstStyle/>
                    <a:p>
                      <a:pPr algn="r"/>
                      <a:r>
                        <a:rPr lang="en-US" dirty="0" smtClean="0"/>
                        <a:t>1</a:t>
                      </a:r>
                      <a:endParaRPr lang="en-US" dirty="0"/>
                    </a:p>
                  </a:txBody>
                  <a:tcPr/>
                </a:tc>
              </a:tr>
              <a:tr h="370840">
                <a:tc>
                  <a:txBody>
                    <a:bodyPr/>
                    <a:lstStyle/>
                    <a:p>
                      <a:pPr algn="r"/>
                      <a:r>
                        <a:rPr lang="en-US" dirty="0" smtClean="0"/>
                        <a:t>1</a:t>
                      </a:r>
                      <a:endParaRPr lang="en-US" dirty="0"/>
                    </a:p>
                  </a:txBody>
                  <a:tcPr/>
                </a:tc>
                <a:tc>
                  <a:txBody>
                    <a:bodyPr/>
                    <a:lstStyle/>
                    <a:p>
                      <a:pPr algn="r"/>
                      <a:r>
                        <a:rPr lang="en-US" dirty="0" smtClean="0"/>
                        <a:t>1</a:t>
                      </a:r>
                      <a:endParaRPr lang="en-US" dirty="0"/>
                    </a:p>
                  </a:txBody>
                  <a:tcPr/>
                </a:tc>
                <a:tc>
                  <a:txBody>
                    <a:bodyPr/>
                    <a:lstStyle/>
                    <a:p>
                      <a:pPr algn="r"/>
                      <a:r>
                        <a:rPr lang="en-US" dirty="0" smtClean="0"/>
                        <a:t>1</a:t>
                      </a:r>
                      <a:endParaRPr lang="en-US" dirty="0"/>
                    </a:p>
                  </a:txBody>
                  <a:tcPr/>
                </a:tc>
                <a:tc>
                  <a:txBody>
                    <a:bodyPr/>
                    <a:lstStyle/>
                    <a:p>
                      <a:pPr algn="r"/>
                      <a:r>
                        <a:rPr lang="en-US" dirty="0" smtClean="0"/>
                        <a:t>1</a:t>
                      </a:r>
                      <a:endParaRPr lang="en-US"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Decision Diagram</a:t>
            </a:r>
            <a:endParaRPr lang="en-US" dirty="0"/>
          </a:p>
        </p:txBody>
      </p:sp>
      <p:sp>
        <p:nvSpPr>
          <p:cNvPr id="68" name="Oval 4"/>
          <p:cNvSpPr>
            <a:spLocks noChangeArrowheads="1"/>
          </p:cNvSpPr>
          <p:nvPr/>
        </p:nvSpPr>
        <p:spPr bwMode="auto">
          <a:xfrm>
            <a:off x="60960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69" name="AutoShape 5"/>
          <p:cNvCxnSpPr>
            <a:cxnSpLocks noChangeShapeType="1"/>
            <a:stCxn id="68" idx="3"/>
            <a:endCxn id="71" idx="0"/>
          </p:cNvCxnSpPr>
          <p:nvPr/>
        </p:nvCxnSpPr>
        <p:spPr bwMode="auto">
          <a:xfrm flipH="1">
            <a:off x="5448300" y="3363913"/>
            <a:ext cx="725488" cy="585787"/>
          </a:xfrm>
          <a:prstGeom prst="straightConnector1">
            <a:avLst/>
          </a:prstGeom>
          <a:noFill/>
          <a:ln w="25400">
            <a:solidFill>
              <a:schemeClr val="tx1"/>
            </a:solidFill>
            <a:prstDash val="dash"/>
            <a:round/>
            <a:headEnd/>
            <a:tailEnd type="triangle" w="lg" len="lg"/>
          </a:ln>
          <a:effectLst/>
        </p:spPr>
      </p:cxnSp>
      <p:sp>
        <p:nvSpPr>
          <p:cNvPr id="71" name="Oval 7"/>
          <p:cNvSpPr>
            <a:spLocks noChangeArrowheads="1"/>
          </p:cNvSpPr>
          <p:nvPr/>
        </p:nvSpPr>
        <p:spPr bwMode="auto">
          <a:xfrm>
            <a:off x="51816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sp>
        <p:nvSpPr>
          <p:cNvPr id="72" name="Oval 8"/>
          <p:cNvSpPr>
            <a:spLocks noChangeArrowheads="1"/>
          </p:cNvSpPr>
          <p:nvPr/>
        </p:nvSpPr>
        <p:spPr bwMode="auto">
          <a:xfrm>
            <a:off x="70104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cxnSp>
        <p:nvCxnSpPr>
          <p:cNvPr id="73" name="AutoShape 9"/>
          <p:cNvCxnSpPr>
            <a:cxnSpLocks noChangeShapeType="1"/>
            <a:stCxn id="68" idx="5"/>
            <a:endCxn id="72" idx="0"/>
          </p:cNvCxnSpPr>
          <p:nvPr/>
        </p:nvCxnSpPr>
        <p:spPr bwMode="auto">
          <a:xfrm>
            <a:off x="6551613" y="3363913"/>
            <a:ext cx="725487" cy="585787"/>
          </a:xfrm>
          <a:prstGeom prst="straightConnector1">
            <a:avLst/>
          </a:prstGeom>
          <a:noFill/>
          <a:ln w="25400">
            <a:solidFill>
              <a:schemeClr val="tx1"/>
            </a:solidFill>
            <a:round/>
            <a:headEnd/>
            <a:tailEnd type="triangle" w="lg" len="lg"/>
          </a:ln>
          <a:effectLst/>
        </p:spPr>
      </p:cxnSp>
      <p:cxnSp>
        <p:nvCxnSpPr>
          <p:cNvPr id="74" name="AutoShape 10"/>
          <p:cNvCxnSpPr>
            <a:cxnSpLocks noChangeShapeType="1"/>
            <a:stCxn id="71" idx="3"/>
            <a:endCxn id="83" idx="0"/>
          </p:cNvCxnSpPr>
          <p:nvPr/>
        </p:nvCxnSpPr>
        <p:spPr bwMode="auto">
          <a:xfrm rot="5400000">
            <a:off x="4781551" y="4627235"/>
            <a:ext cx="687715" cy="268615"/>
          </a:xfrm>
          <a:prstGeom prst="straightConnector1">
            <a:avLst/>
          </a:prstGeom>
          <a:noFill/>
          <a:ln w="25400">
            <a:solidFill>
              <a:schemeClr val="tx1"/>
            </a:solidFill>
            <a:prstDash val="dash"/>
            <a:round/>
            <a:headEnd/>
            <a:tailEnd type="triangle" w="lg" len="lg"/>
          </a:ln>
          <a:effectLst/>
        </p:spPr>
      </p:cxnSp>
      <p:cxnSp>
        <p:nvCxnSpPr>
          <p:cNvPr id="78" name="AutoShape 14"/>
          <p:cNvCxnSpPr>
            <a:cxnSpLocks noChangeShapeType="1"/>
            <a:stCxn id="71" idx="5"/>
            <a:endCxn id="84" idx="0"/>
          </p:cNvCxnSpPr>
          <p:nvPr/>
        </p:nvCxnSpPr>
        <p:spPr bwMode="auto">
          <a:xfrm rot="16200000" flipH="1">
            <a:off x="5427335" y="4627234"/>
            <a:ext cx="687715" cy="268615"/>
          </a:xfrm>
          <a:prstGeom prst="straightConnector1">
            <a:avLst/>
          </a:prstGeom>
          <a:noFill/>
          <a:ln w="25400">
            <a:solidFill>
              <a:schemeClr val="tx1"/>
            </a:solidFill>
            <a:round/>
            <a:headEnd/>
            <a:tailEnd type="triangle" w="lg" len="lg"/>
          </a:ln>
          <a:effectLst/>
        </p:spPr>
      </p:cxnSp>
      <p:cxnSp>
        <p:nvCxnSpPr>
          <p:cNvPr id="79" name="AutoShape 15"/>
          <p:cNvCxnSpPr>
            <a:cxnSpLocks noChangeShapeType="1"/>
            <a:stCxn id="72" idx="3"/>
            <a:endCxn id="85" idx="0"/>
          </p:cNvCxnSpPr>
          <p:nvPr/>
        </p:nvCxnSpPr>
        <p:spPr bwMode="auto">
          <a:xfrm rot="5400000">
            <a:off x="6610351" y="4627235"/>
            <a:ext cx="687715" cy="268615"/>
          </a:xfrm>
          <a:prstGeom prst="straightConnector1">
            <a:avLst/>
          </a:prstGeom>
          <a:noFill/>
          <a:ln w="25400">
            <a:solidFill>
              <a:schemeClr val="tx1"/>
            </a:solidFill>
            <a:prstDash val="dash"/>
            <a:round/>
            <a:headEnd/>
            <a:tailEnd type="triangle" w="lg" len="lg"/>
          </a:ln>
          <a:effectLst/>
        </p:spPr>
      </p:cxnSp>
      <p:cxnSp>
        <p:nvCxnSpPr>
          <p:cNvPr id="80" name="AutoShape 16"/>
          <p:cNvCxnSpPr>
            <a:cxnSpLocks noChangeShapeType="1"/>
            <a:stCxn id="72" idx="5"/>
            <a:endCxn id="114" idx="0"/>
          </p:cNvCxnSpPr>
          <p:nvPr/>
        </p:nvCxnSpPr>
        <p:spPr bwMode="auto">
          <a:xfrm rot="16200000" flipH="1">
            <a:off x="7256135" y="4627234"/>
            <a:ext cx="687715" cy="268615"/>
          </a:xfrm>
          <a:prstGeom prst="straightConnector1">
            <a:avLst/>
          </a:prstGeom>
          <a:noFill/>
          <a:ln w="25400">
            <a:solidFill>
              <a:schemeClr val="tx1"/>
            </a:solidFill>
            <a:round/>
            <a:headEnd/>
            <a:tailEnd type="triangle" w="lg" len="lg"/>
          </a:ln>
          <a:effectLst/>
        </p:spPr>
      </p:cxnSp>
      <p:sp>
        <p:nvSpPr>
          <p:cNvPr id="83" name="Rectangle 19"/>
          <p:cNvSpPr>
            <a:spLocks noChangeArrowheads="1"/>
          </p:cNvSpPr>
          <p:nvPr/>
        </p:nvSpPr>
        <p:spPr bwMode="auto">
          <a:xfrm>
            <a:off x="4800600" y="5105400"/>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dirty="0">
                <a:latin typeface="Arial Unicode MS" pitchFamily="34" charset="-128"/>
              </a:rPr>
              <a:t>0</a:t>
            </a:r>
          </a:p>
        </p:txBody>
      </p:sp>
      <p:sp>
        <p:nvSpPr>
          <p:cNvPr id="84" name="Rectangle 20"/>
          <p:cNvSpPr>
            <a:spLocks noChangeArrowheads="1"/>
          </p:cNvSpPr>
          <p:nvPr/>
        </p:nvSpPr>
        <p:spPr bwMode="auto">
          <a:xfrm>
            <a:off x="5715000" y="5105400"/>
            <a:ext cx="381000" cy="381000"/>
          </a:xfrm>
          <a:prstGeom prst="rect">
            <a:avLst/>
          </a:prstGeom>
          <a:solidFill>
            <a:srgbClr val="FFFFFF"/>
          </a:solidFill>
          <a:ln w="25400" algn="ctr">
            <a:solidFill>
              <a:schemeClr val="tx1"/>
            </a:solidFill>
            <a:miter lim="800000"/>
            <a:headEnd/>
            <a:tailEnd/>
          </a:ln>
          <a:effectLst/>
        </p:spPr>
        <p:txBody>
          <a:bodyPr wrap="none" anchor="ctr"/>
          <a:lstStyle/>
          <a:p>
            <a:pPr algn="ctr"/>
            <a:r>
              <a:rPr lang="en-US" u="none" dirty="0" smtClean="0">
                <a:latin typeface="Arial Unicode MS" pitchFamily="34" charset="-128"/>
              </a:rPr>
              <a:t>1</a:t>
            </a:r>
            <a:endParaRPr lang="en-US" u="none" dirty="0">
              <a:latin typeface="Arial Unicode MS" pitchFamily="34" charset="-128"/>
            </a:endParaRPr>
          </a:p>
        </p:txBody>
      </p:sp>
      <p:sp>
        <p:nvSpPr>
          <p:cNvPr id="85" name="Rectangle 21"/>
          <p:cNvSpPr>
            <a:spLocks noChangeArrowheads="1"/>
          </p:cNvSpPr>
          <p:nvPr/>
        </p:nvSpPr>
        <p:spPr bwMode="auto">
          <a:xfrm>
            <a:off x="6629400" y="5105400"/>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97" name="Oval 33"/>
          <p:cNvSpPr>
            <a:spLocks noChangeArrowheads="1"/>
          </p:cNvSpPr>
          <p:nvPr/>
        </p:nvSpPr>
        <p:spPr bwMode="auto">
          <a:xfrm>
            <a:off x="24384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98" name="AutoShape 34"/>
          <p:cNvCxnSpPr>
            <a:cxnSpLocks noChangeShapeType="1"/>
            <a:stCxn id="97" idx="3"/>
            <a:endCxn id="100" idx="0"/>
          </p:cNvCxnSpPr>
          <p:nvPr/>
        </p:nvCxnSpPr>
        <p:spPr bwMode="auto">
          <a:xfrm flipH="1">
            <a:off x="1790700" y="3363913"/>
            <a:ext cx="725488" cy="585787"/>
          </a:xfrm>
          <a:prstGeom prst="straightConnector1">
            <a:avLst/>
          </a:prstGeom>
          <a:noFill/>
          <a:ln w="25400">
            <a:solidFill>
              <a:schemeClr val="tx1"/>
            </a:solidFill>
            <a:prstDash val="dash"/>
            <a:round/>
            <a:headEnd/>
            <a:tailEnd type="triangle" w="lg" len="lg"/>
          </a:ln>
          <a:effectLst/>
        </p:spPr>
      </p:cxnSp>
      <p:sp>
        <p:nvSpPr>
          <p:cNvPr id="100" name="Oval 36"/>
          <p:cNvSpPr>
            <a:spLocks noChangeArrowheads="1"/>
          </p:cNvSpPr>
          <p:nvPr/>
        </p:nvSpPr>
        <p:spPr bwMode="auto">
          <a:xfrm>
            <a:off x="15240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sp>
        <p:nvSpPr>
          <p:cNvPr id="101" name="Oval 37"/>
          <p:cNvSpPr>
            <a:spLocks noChangeArrowheads="1"/>
          </p:cNvSpPr>
          <p:nvPr/>
        </p:nvSpPr>
        <p:spPr bwMode="auto">
          <a:xfrm>
            <a:off x="33528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102" name="AutoShape 38"/>
          <p:cNvCxnSpPr>
            <a:cxnSpLocks noChangeShapeType="1"/>
            <a:stCxn id="97" idx="5"/>
            <a:endCxn id="101" idx="0"/>
          </p:cNvCxnSpPr>
          <p:nvPr/>
        </p:nvCxnSpPr>
        <p:spPr bwMode="auto">
          <a:xfrm>
            <a:off x="2894013" y="3363913"/>
            <a:ext cx="725487" cy="585787"/>
          </a:xfrm>
          <a:prstGeom prst="straightConnector1">
            <a:avLst/>
          </a:prstGeom>
          <a:noFill/>
          <a:ln w="25400">
            <a:solidFill>
              <a:schemeClr val="tx1"/>
            </a:solidFill>
            <a:round/>
            <a:headEnd/>
            <a:tailEnd type="triangle" w="lg" len="lg"/>
          </a:ln>
          <a:effectLst/>
        </p:spPr>
      </p:cxnSp>
      <p:cxnSp>
        <p:nvCxnSpPr>
          <p:cNvPr id="103" name="AutoShape 39"/>
          <p:cNvCxnSpPr>
            <a:cxnSpLocks noChangeShapeType="1"/>
            <a:stCxn id="100" idx="3"/>
            <a:endCxn id="113" idx="0"/>
          </p:cNvCxnSpPr>
          <p:nvPr/>
        </p:nvCxnSpPr>
        <p:spPr bwMode="auto">
          <a:xfrm rot="5400000">
            <a:off x="1123951" y="4627235"/>
            <a:ext cx="687715" cy="268615"/>
          </a:xfrm>
          <a:prstGeom prst="straightConnector1">
            <a:avLst/>
          </a:prstGeom>
          <a:noFill/>
          <a:ln w="25400">
            <a:solidFill>
              <a:schemeClr val="tx1"/>
            </a:solidFill>
            <a:prstDash val="dash"/>
            <a:round/>
            <a:headEnd/>
            <a:tailEnd type="triangle" w="lg" len="lg"/>
          </a:ln>
          <a:effectLst/>
        </p:spPr>
      </p:cxnSp>
      <p:cxnSp>
        <p:nvCxnSpPr>
          <p:cNvPr id="107" name="AutoShape 43"/>
          <p:cNvCxnSpPr>
            <a:cxnSpLocks noChangeShapeType="1"/>
            <a:stCxn id="100" idx="5"/>
            <a:endCxn id="110" idx="0"/>
          </p:cNvCxnSpPr>
          <p:nvPr/>
        </p:nvCxnSpPr>
        <p:spPr bwMode="auto">
          <a:xfrm rot="16200000" flipH="1">
            <a:off x="1769735" y="4627234"/>
            <a:ext cx="687715" cy="268615"/>
          </a:xfrm>
          <a:prstGeom prst="straightConnector1">
            <a:avLst/>
          </a:prstGeom>
          <a:noFill/>
          <a:ln w="25400">
            <a:solidFill>
              <a:schemeClr val="tx1"/>
            </a:solidFill>
            <a:round/>
            <a:headEnd/>
            <a:tailEnd type="triangle" w="lg" len="lg"/>
          </a:ln>
          <a:effectLst/>
        </p:spPr>
      </p:cxnSp>
      <p:cxnSp>
        <p:nvCxnSpPr>
          <p:cNvPr id="108" name="AutoShape 44"/>
          <p:cNvCxnSpPr>
            <a:cxnSpLocks noChangeShapeType="1"/>
            <a:stCxn id="101" idx="3"/>
            <a:endCxn id="115" idx="0"/>
          </p:cNvCxnSpPr>
          <p:nvPr/>
        </p:nvCxnSpPr>
        <p:spPr bwMode="auto">
          <a:xfrm rot="5400000">
            <a:off x="2952751" y="4627235"/>
            <a:ext cx="687715" cy="268615"/>
          </a:xfrm>
          <a:prstGeom prst="straightConnector1">
            <a:avLst/>
          </a:prstGeom>
          <a:noFill/>
          <a:ln w="25400">
            <a:solidFill>
              <a:schemeClr val="tx1"/>
            </a:solidFill>
            <a:prstDash val="dash"/>
            <a:round/>
            <a:headEnd/>
            <a:tailEnd type="triangle" w="lg" len="lg"/>
          </a:ln>
          <a:effectLst/>
        </p:spPr>
      </p:cxnSp>
      <p:cxnSp>
        <p:nvCxnSpPr>
          <p:cNvPr id="109" name="AutoShape 45"/>
          <p:cNvCxnSpPr>
            <a:cxnSpLocks noChangeShapeType="1"/>
            <a:stCxn id="101" idx="5"/>
            <a:endCxn id="112" idx="0"/>
          </p:cNvCxnSpPr>
          <p:nvPr/>
        </p:nvCxnSpPr>
        <p:spPr bwMode="auto">
          <a:xfrm rot="16200000" flipH="1">
            <a:off x="3598535" y="4627234"/>
            <a:ext cx="687715" cy="268615"/>
          </a:xfrm>
          <a:prstGeom prst="straightConnector1">
            <a:avLst/>
          </a:prstGeom>
          <a:noFill/>
          <a:ln w="25400">
            <a:solidFill>
              <a:schemeClr val="tx1"/>
            </a:solidFill>
            <a:round/>
            <a:headEnd/>
            <a:tailEnd type="triangle" w="lg" len="lg"/>
          </a:ln>
          <a:effectLst/>
        </p:spPr>
      </p:cxnSp>
      <p:sp>
        <p:nvSpPr>
          <p:cNvPr id="110" name="Rectangle 46"/>
          <p:cNvSpPr>
            <a:spLocks noChangeArrowheads="1"/>
          </p:cNvSpPr>
          <p:nvPr/>
        </p:nvSpPr>
        <p:spPr bwMode="auto">
          <a:xfrm>
            <a:off x="2057400" y="5105400"/>
            <a:ext cx="381000" cy="381000"/>
          </a:xfrm>
          <a:prstGeom prst="rect">
            <a:avLst/>
          </a:prstGeom>
          <a:solidFill>
            <a:schemeClr val="accent1"/>
          </a:solidFill>
          <a:ln w="25400" algn="ctr">
            <a:solidFill>
              <a:schemeClr val="tx1"/>
            </a:solidFill>
            <a:miter lim="800000"/>
            <a:headEnd/>
            <a:tailEnd/>
          </a:ln>
          <a:effectLst/>
        </p:spPr>
        <p:txBody>
          <a:bodyPr wrap="none" anchor="ctr"/>
          <a:lstStyle/>
          <a:p>
            <a:pPr algn="ctr"/>
            <a:r>
              <a:rPr lang="en-US" u="none" dirty="0">
                <a:latin typeface="Arial Unicode MS" pitchFamily="34" charset="-128"/>
              </a:rPr>
              <a:t>0</a:t>
            </a:r>
          </a:p>
        </p:txBody>
      </p:sp>
      <p:sp>
        <p:nvSpPr>
          <p:cNvPr id="112" name="Rectangle 48"/>
          <p:cNvSpPr>
            <a:spLocks noChangeArrowheads="1"/>
          </p:cNvSpPr>
          <p:nvPr/>
        </p:nvSpPr>
        <p:spPr bwMode="auto">
          <a:xfrm>
            <a:off x="3886200" y="5105400"/>
            <a:ext cx="381000" cy="381000"/>
          </a:xfrm>
          <a:prstGeom prst="rect">
            <a:avLst/>
          </a:prstGeom>
          <a:noFill/>
          <a:ln w="25400" algn="ctr">
            <a:solidFill>
              <a:schemeClr val="tx1"/>
            </a:solidFill>
            <a:miter lim="800000"/>
            <a:headEnd/>
            <a:tailEnd/>
          </a:ln>
          <a:effectLst/>
        </p:spPr>
        <p:txBody>
          <a:bodyPr wrap="none" anchor="ctr"/>
          <a:lstStyle/>
          <a:p>
            <a:pPr algn="ctr"/>
            <a:r>
              <a:rPr lang="en-US" u="none" dirty="0" smtClean="0">
                <a:solidFill>
                  <a:schemeClr val="tx1"/>
                </a:solidFill>
                <a:latin typeface="Arial Unicode MS" pitchFamily="34" charset="-128"/>
              </a:rPr>
              <a:t>1</a:t>
            </a:r>
            <a:endParaRPr lang="en-US" u="none" dirty="0">
              <a:solidFill>
                <a:schemeClr val="tx1"/>
              </a:solidFill>
              <a:latin typeface="Arial Unicode MS" pitchFamily="34" charset="-128"/>
            </a:endParaRPr>
          </a:p>
        </p:txBody>
      </p:sp>
      <p:sp>
        <p:nvSpPr>
          <p:cNvPr id="113" name="Rectangle 49"/>
          <p:cNvSpPr>
            <a:spLocks noChangeArrowheads="1"/>
          </p:cNvSpPr>
          <p:nvPr/>
        </p:nvSpPr>
        <p:spPr bwMode="auto">
          <a:xfrm>
            <a:off x="1143000" y="5105400"/>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114" name="Rectangle 50"/>
          <p:cNvSpPr>
            <a:spLocks noChangeArrowheads="1"/>
          </p:cNvSpPr>
          <p:nvPr/>
        </p:nvSpPr>
        <p:spPr bwMode="auto">
          <a:xfrm>
            <a:off x="7543800" y="5105400"/>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115" name="Rectangle 51"/>
          <p:cNvSpPr>
            <a:spLocks noChangeArrowheads="1"/>
          </p:cNvSpPr>
          <p:nvPr/>
        </p:nvSpPr>
        <p:spPr bwMode="auto">
          <a:xfrm>
            <a:off x="2971800" y="5105400"/>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dirty="0" smtClean="0">
                <a:latin typeface="Arial Unicode MS" pitchFamily="34" charset="-128"/>
              </a:rPr>
              <a:t>0</a:t>
            </a:r>
            <a:endParaRPr lang="en-US" u="none" dirty="0">
              <a:latin typeface="Arial Unicode MS" pitchFamily="34" charset="-128"/>
            </a:endParaRPr>
          </a:p>
        </p:txBody>
      </p:sp>
      <p:sp>
        <p:nvSpPr>
          <p:cNvPr id="126" name="Oval 62"/>
          <p:cNvSpPr>
            <a:spLocks noChangeArrowheads="1"/>
          </p:cNvSpPr>
          <p:nvPr/>
        </p:nvSpPr>
        <p:spPr bwMode="auto">
          <a:xfrm>
            <a:off x="4267200" y="2057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1</a:t>
            </a:r>
            <a:endParaRPr lang="en-US" u="none" dirty="0">
              <a:latin typeface="Arial Unicode MS" pitchFamily="34" charset="-128"/>
            </a:endParaRPr>
          </a:p>
        </p:txBody>
      </p:sp>
      <p:cxnSp>
        <p:nvCxnSpPr>
          <p:cNvPr id="127" name="AutoShape 63"/>
          <p:cNvCxnSpPr>
            <a:cxnSpLocks noChangeShapeType="1"/>
            <a:stCxn id="126" idx="6"/>
            <a:endCxn id="68" idx="1"/>
          </p:cNvCxnSpPr>
          <p:nvPr/>
        </p:nvCxnSpPr>
        <p:spPr bwMode="auto">
          <a:xfrm>
            <a:off x="4813300" y="2324100"/>
            <a:ext cx="1360488" cy="636588"/>
          </a:xfrm>
          <a:prstGeom prst="straightConnector1">
            <a:avLst/>
          </a:prstGeom>
          <a:noFill/>
          <a:ln w="25400">
            <a:solidFill>
              <a:schemeClr val="tx1"/>
            </a:solidFill>
            <a:round/>
            <a:headEnd/>
            <a:tailEnd type="triangle" w="lg" len="lg"/>
          </a:ln>
          <a:effectLst/>
        </p:spPr>
      </p:cxnSp>
      <p:cxnSp>
        <p:nvCxnSpPr>
          <p:cNvPr id="128" name="AutoShape 64"/>
          <p:cNvCxnSpPr>
            <a:cxnSpLocks noChangeShapeType="1"/>
            <a:stCxn id="126" idx="2"/>
            <a:endCxn id="97" idx="7"/>
          </p:cNvCxnSpPr>
          <p:nvPr/>
        </p:nvCxnSpPr>
        <p:spPr bwMode="auto">
          <a:xfrm flipH="1">
            <a:off x="2894013" y="2324100"/>
            <a:ext cx="1360487" cy="636588"/>
          </a:xfrm>
          <a:prstGeom prst="straightConnector1">
            <a:avLst/>
          </a:prstGeom>
          <a:noFill/>
          <a:ln w="25400">
            <a:solidFill>
              <a:schemeClr val="tx1"/>
            </a:solidFill>
            <a:prstDash val="dash"/>
            <a:round/>
            <a:headEnd/>
            <a:tailEnd type="triangle" w="lg" len="lg"/>
          </a:ln>
          <a:effectLst/>
        </p:spPr>
      </p:cxnSp>
      <p:cxnSp>
        <p:nvCxnSpPr>
          <p:cNvPr id="129" name="AutoShape 65"/>
          <p:cNvCxnSpPr>
            <a:cxnSpLocks noChangeShapeType="1"/>
          </p:cNvCxnSpPr>
          <p:nvPr/>
        </p:nvCxnSpPr>
        <p:spPr bwMode="auto">
          <a:xfrm>
            <a:off x="6629400" y="2319338"/>
            <a:ext cx="838200" cy="0"/>
          </a:xfrm>
          <a:prstGeom prst="straightConnector1">
            <a:avLst/>
          </a:prstGeom>
          <a:noFill/>
          <a:ln w="25400">
            <a:solidFill>
              <a:schemeClr val="tx1"/>
            </a:solidFill>
            <a:prstDash val="dash"/>
            <a:round/>
            <a:headEnd/>
            <a:tailEnd type="triangle" w="lg" len="lg"/>
          </a:ln>
          <a:effectLst/>
        </p:spPr>
      </p:cxnSp>
      <p:sp>
        <p:nvSpPr>
          <p:cNvPr id="130" name="Text Box 66"/>
          <p:cNvSpPr txBox="1">
            <a:spLocks noChangeArrowheads="1"/>
          </p:cNvSpPr>
          <p:nvPr/>
        </p:nvSpPr>
        <p:spPr bwMode="auto">
          <a:xfrm>
            <a:off x="7543800" y="2133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0 edge</a:t>
            </a:r>
          </a:p>
        </p:txBody>
      </p:sp>
      <p:cxnSp>
        <p:nvCxnSpPr>
          <p:cNvPr id="131" name="AutoShape 67"/>
          <p:cNvCxnSpPr>
            <a:cxnSpLocks noChangeShapeType="1"/>
          </p:cNvCxnSpPr>
          <p:nvPr/>
        </p:nvCxnSpPr>
        <p:spPr bwMode="auto">
          <a:xfrm>
            <a:off x="6629400" y="2700338"/>
            <a:ext cx="838200" cy="0"/>
          </a:xfrm>
          <a:prstGeom prst="straightConnector1">
            <a:avLst/>
          </a:prstGeom>
          <a:noFill/>
          <a:ln w="25400">
            <a:solidFill>
              <a:schemeClr val="tx1"/>
            </a:solidFill>
            <a:round/>
            <a:headEnd/>
            <a:tailEnd type="triangle" w="lg" len="lg"/>
          </a:ln>
          <a:effectLst/>
        </p:spPr>
      </p:cxnSp>
      <p:sp>
        <p:nvSpPr>
          <p:cNvPr id="132" name="Text Box 68"/>
          <p:cNvSpPr txBox="1">
            <a:spLocks noChangeArrowheads="1"/>
          </p:cNvSpPr>
          <p:nvPr/>
        </p:nvSpPr>
        <p:spPr bwMode="auto">
          <a:xfrm>
            <a:off x="7543800" y="2514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1 edge</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Decision Diagram</a:t>
            </a:r>
            <a:endParaRPr lang="en-US" dirty="0"/>
          </a:p>
        </p:txBody>
      </p:sp>
      <p:sp>
        <p:nvSpPr>
          <p:cNvPr id="68" name="Oval 4"/>
          <p:cNvSpPr>
            <a:spLocks noChangeArrowheads="1"/>
          </p:cNvSpPr>
          <p:nvPr/>
        </p:nvSpPr>
        <p:spPr bwMode="auto">
          <a:xfrm>
            <a:off x="60960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69" name="AutoShape 5"/>
          <p:cNvCxnSpPr>
            <a:cxnSpLocks noChangeShapeType="1"/>
            <a:stCxn id="68" idx="3"/>
            <a:endCxn id="71" idx="0"/>
          </p:cNvCxnSpPr>
          <p:nvPr/>
        </p:nvCxnSpPr>
        <p:spPr bwMode="auto">
          <a:xfrm flipH="1">
            <a:off x="5448300" y="3363913"/>
            <a:ext cx="725488" cy="585787"/>
          </a:xfrm>
          <a:prstGeom prst="straightConnector1">
            <a:avLst/>
          </a:prstGeom>
          <a:noFill/>
          <a:ln w="25400">
            <a:solidFill>
              <a:schemeClr val="tx1"/>
            </a:solidFill>
            <a:prstDash val="dash"/>
            <a:round/>
            <a:headEnd/>
            <a:tailEnd type="triangle" w="lg" len="lg"/>
          </a:ln>
          <a:effectLst/>
        </p:spPr>
      </p:cxnSp>
      <p:sp>
        <p:nvSpPr>
          <p:cNvPr id="71" name="Oval 7"/>
          <p:cNvSpPr>
            <a:spLocks noChangeArrowheads="1"/>
          </p:cNvSpPr>
          <p:nvPr/>
        </p:nvSpPr>
        <p:spPr bwMode="auto">
          <a:xfrm>
            <a:off x="51816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sp>
        <p:nvSpPr>
          <p:cNvPr id="72" name="Oval 8"/>
          <p:cNvSpPr>
            <a:spLocks noChangeArrowheads="1"/>
          </p:cNvSpPr>
          <p:nvPr/>
        </p:nvSpPr>
        <p:spPr bwMode="auto">
          <a:xfrm>
            <a:off x="70104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cxnSp>
        <p:nvCxnSpPr>
          <p:cNvPr id="73" name="AutoShape 9"/>
          <p:cNvCxnSpPr>
            <a:cxnSpLocks noChangeShapeType="1"/>
            <a:stCxn id="68" idx="5"/>
            <a:endCxn id="72" idx="0"/>
          </p:cNvCxnSpPr>
          <p:nvPr/>
        </p:nvCxnSpPr>
        <p:spPr bwMode="auto">
          <a:xfrm>
            <a:off x="6551613" y="3363913"/>
            <a:ext cx="725487" cy="585787"/>
          </a:xfrm>
          <a:prstGeom prst="straightConnector1">
            <a:avLst/>
          </a:prstGeom>
          <a:noFill/>
          <a:ln w="25400">
            <a:solidFill>
              <a:schemeClr val="tx1"/>
            </a:solidFill>
            <a:round/>
            <a:headEnd/>
            <a:tailEnd type="triangle" w="lg" len="lg"/>
          </a:ln>
          <a:effectLst/>
        </p:spPr>
      </p:cxnSp>
      <p:cxnSp>
        <p:nvCxnSpPr>
          <p:cNvPr id="74" name="AutoShape 10"/>
          <p:cNvCxnSpPr>
            <a:cxnSpLocks noChangeShapeType="1"/>
            <a:stCxn id="71" idx="3"/>
            <a:endCxn id="83" idx="0"/>
          </p:cNvCxnSpPr>
          <p:nvPr/>
        </p:nvCxnSpPr>
        <p:spPr bwMode="auto">
          <a:xfrm rot="5400000">
            <a:off x="4781948" y="4626838"/>
            <a:ext cx="686921" cy="268615"/>
          </a:xfrm>
          <a:prstGeom prst="straightConnector1">
            <a:avLst/>
          </a:prstGeom>
          <a:noFill/>
          <a:ln w="25400">
            <a:solidFill>
              <a:schemeClr val="tx1"/>
            </a:solidFill>
            <a:prstDash val="dash"/>
            <a:round/>
            <a:headEnd/>
            <a:tailEnd type="triangle" w="lg" len="lg"/>
          </a:ln>
          <a:effectLst/>
        </p:spPr>
      </p:cxnSp>
      <p:cxnSp>
        <p:nvCxnSpPr>
          <p:cNvPr id="78" name="AutoShape 14"/>
          <p:cNvCxnSpPr>
            <a:cxnSpLocks noChangeShapeType="1"/>
            <a:stCxn id="71" idx="5"/>
            <a:endCxn id="84" idx="0"/>
          </p:cNvCxnSpPr>
          <p:nvPr/>
        </p:nvCxnSpPr>
        <p:spPr bwMode="auto">
          <a:xfrm rot="16200000" flipH="1">
            <a:off x="5427732" y="4626837"/>
            <a:ext cx="686921" cy="268615"/>
          </a:xfrm>
          <a:prstGeom prst="straightConnector1">
            <a:avLst/>
          </a:prstGeom>
          <a:noFill/>
          <a:ln w="25400">
            <a:solidFill>
              <a:schemeClr val="tx1"/>
            </a:solidFill>
            <a:round/>
            <a:headEnd/>
            <a:tailEnd type="triangle" w="lg" len="lg"/>
          </a:ln>
          <a:effectLst/>
        </p:spPr>
      </p:cxnSp>
      <p:cxnSp>
        <p:nvCxnSpPr>
          <p:cNvPr id="79" name="AutoShape 15"/>
          <p:cNvCxnSpPr>
            <a:cxnSpLocks noChangeShapeType="1"/>
            <a:stCxn id="72" idx="3"/>
            <a:endCxn id="85" idx="0"/>
          </p:cNvCxnSpPr>
          <p:nvPr/>
        </p:nvCxnSpPr>
        <p:spPr bwMode="auto">
          <a:xfrm rot="5400000">
            <a:off x="6610748" y="4626838"/>
            <a:ext cx="686921" cy="268615"/>
          </a:xfrm>
          <a:prstGeom prst="straightConnector1">
            <a:avLst/>
          </a:prstGeom>
          <a:noFill/>
          <a:ln w="25400">
            <a:solidFill>
              <a:schemeClr val="tx1"/>
            </a:solidFill>
            <a:prstDash val="dash"/>
            <a:round/>
            <a:headEnd/>
            <a:tailEnd type="triangle" w="lg" len="lg"/>
          </a:ln>
          <a:effectLst/>
        </p:spPr>
      </p:cxnSp>
      <p:cxnSp>
        <p:nvCxnSpPr>
          <p:cNvPr id="80" name="AutoShape 16"/>
          <p:cNvCxnSpPr>
            <a:cxnSpLocks noChangeShapeType="1"/>
            <a:stCxn id="72" idx="5"/>
            <a:endCxn id="114" idx="0"/>
          </p:cNvCxnSpPr>
          <p:nvPr/>
        </p:nvCxnSpPr>
        <p:spPr bwMode="auto">
          <a:xfrm rot="16200000" flipH="1">
            <a:off x="7256532" y="4626837"/>
            <a:ext cx="686921" cy="268615"/>
          </a:xfrm>
          <a:prstGeom prst="straightConnector1">
            <a:avLst/>
          </a:prstGeom>
          <a:noFill/>
          <a:ln w="25400">
            <a:solidFill>
              <a:schemeClr val="tx1"/>
            </a:solidFill>
            <a:round/>
            <a:headEnd/>
            <a:tailEnd type="triangle" w="lg" len="lg"/>
          </a:ln>
          <a:effectLst/>
        </p:spPr>
      </p:cxnSp>
      <p:sp>
        <p:nvSpPr>
          <p:cNvPr id="83" name="Rectangle 19"/>
          <p:cNvSpPr>
            <a:spLocks noChangeArrowheads="1"/>
          </p:cNvSpPr>
          <p:nvPr/>
        </p:nvSpPr>
        <p:spPr bwMode="auto">
          <a:xfrm>
            <a:off x="4800600" y="5104606"/>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a:latin typeface="Arial Unicode MS" pitchFamily="34" charset="-128"/>
              </a:rPr>
              <a:t>0</a:t>
            </a:r>
          </a:p>
        </p:txBody>
      </p:sp>
      <p:sp>
        <p:nvSpPr>
          <p:cNvPr id="84" name="Rectangle 20"/>
          <p:cNvSpPr>
            <a:spLocks noChangeArrowheads="1"/>
          </p:cNvSpPr>
          <p:nvPr/>
        </p:nvSpPr>
        <p:spPr bwMode="auto">
          <a:xfrm>
            <a:off x="5715000" y="5104606"/>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dirty="0" smtClean="0">
                <a:latin typeface="Arial Unicode MS" pitchFamily="34" charset="-128"/>
              </a:rPr>
              <a:t>1</a:t>
            </a:r>
            <a:endParaRPr lang="en-US" u="none" dirty="0">
              <a:latin typeface="Arial Unicode MS" pitchFamily="34" charset="-128"/>
            </a:endParaRPr>
          </a:p>
        </p:txBody>
      </p:sp>
      <p:sp>
        <p:nvSpPr>
          <p:cNvPr id="85" name="Rectangle 21"/>
          <p:cNvSpPr>
            <a:spLocks noChangeArrowheads="1"/>
          </p:cNvSpPr>
          <p:nvPr/>
        </p:nvSpPr>
        <p:spPr bwMode="auto">
          <a:xfrm>
            <a:off x="6629400" y="5104606"/>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97" name="Oval 33"/>
          <p:cNvSpPr>
            <a:spLocks noChangeArrowheads="1"/>
          </p:cNvSpPr>
          <p:nvPr/>
        </p:nvSpPr>
        <p:spPr bwMode="auto">
          <a:xfrm>
            <a:off x="24384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98" name="AutoShape 34"/>
          <p:cNvCxnSpPr>
            <a:cxnSpLocks noChangeShapeType="1"/>
            <a:stCxn id="97" idx="3"/>
            <a:endCxn id="100" idx="0"/>
          </p:cNvCxnSpPr>
          <p:nvPr/>
        </p:nvCxnSpPr>
        <p:spPr bwMode="auto">
          <a:xfrm flipH="1">
            <a:off x="1790700" y="3363913"/>
            <a:ext cx="725488" cy="585787"/>
          </a:xfrm>
          <a:prstGeom prst="straightConnector1">
            <a:avLst/>
          </a:prstGeom>
          <a:noFill/>
          <a:ln w="25400">
            <a:solidFill>
              <a:schemeClr val="tx1"/>
            </a:solidFill>
            <a:prstDash val="dash"/>
            <a:round/>
            <a:headEnd/>
            <a:tailEnd type="triangle" w="lg" len="lg"/>
          </a:ln>
          <a:effectLst/>
        </p:spPr>
      </p:cxnSp>
      <p:sp>
        <p:nvSpPr>
          <p:cNvPr id="100" name="Oval 36"/>
          <p:cNvSpPr>
            <a:spLocks noChangeArrowheads="1"/>
          </p:cNvSpPr>
          <p:nvPr/>
        </p:nvSpPr>
        <p:spPr bwMode="auto">
          <a:xfrm>
            <a:off x="15240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sp>
        <p:nvSpPr>
          <p:cNvPr id="101" name="Oval 37"/>
          <p:cNvSpPr>
            <a:spLocks noChangeArrowheads="1"/>
          </p:cNvSpPr>
          <p:nvPr/>
        </p:nvSpPr>
        <p:spPr bwMode="auto">
          <a:xfrm>
            <a:off x="33528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102" name="AutoShape 38"/>
          <p:cNvCxnSpPr>
            <a:cxnSpLocks noChangeShapeType="1"/>
            <a:stCxn id="97" idx="5"/>
            <a:endCxn id="101" idx="0"/>
          </p:cNvCxnSpPr>
          <p:nvPr/>
        </p:nvCxnSpPr>
        <p:spPr bwMode="auto">
          <a:xfrm>
            <a:off x="2894013" y="3363913"/>
            <a:ext cx="725487" cy="585787"/>
          </a:xfrm>
          <a:prstGeom prst="straightConnector1">
            <a:avLst/>
          </a:prstGeom>
          <a:noFill/>
          <a:ln w="25400">
            <a:solidFill>
              <a:schemeClr val="tx1"/>
            </a:solidFill>
            <a:round/>
            <a:headEnd/>
            <a:tailEnd type="triangle" w="lg" len="lg"/>
          </a:ln>
          <a:effectLst/>
        </p:spPr>
      </p:cxnSp>
      <p:cxnSp>
        <p:nvCxnSpPr>
          <p:cNvPr id="103" name="AutoShape 39"/>
          <p:cNvCxnSpPr>
            <a:cxnSpLocks noChangeShapeType="1"/>
            <a:stCxn id="100" idx="3"/>
            <a:endCxn id="113" idx="0"/>
          </p:cNvCxnSpPr>
          <p:nvPr/>
        </p:nvCxnSpPr>
        <p:spPr bwMode="auto">
          <a:xfrm rot="5400000">
            <a:off x="1124348" y="4626838"/>
            <a:ext cx="686921" cy="268615"/>
          </a:xfrm>
          <a:prstGeom prst="straightConnector1">
            <a:avLst/>
          </a:prstGeom>
          <a:noFill/>
          <a:ln w="25400">
            <a:solidFill>
              <a:schemeClr val="tx1"/>
            </a:solidFill>
            <a:prstDash val="dash"/>
            <a:round/>
            <a:headEnd/>
            <a:tailEnd type="triangle" w="lg" len="lg"/>
          </a:ln>
          <a:effectLst/>
        </p:spPr>
      </p:cxnSp>
      <p:cxnSp>
        <p:nvCxnSpPr>
          <p:cNvPr id="107" name="AutoShape 43"/>
          <p:cNvCxnSpPr>
            <a:cxnSpLocks noChangeShapeType="1"/>
            <a:stCxn id="100" idx="5"/>
            <a:endCxn id="110" idx="0"/>
          </p:cNvCxnSpPr>
          <p:nvPr/>
        </p:nvCxnSpPr>
        <p:spPr bwMode="auto">
          <a:xfrm rot="16200000" flipH="1">
            <a:off x="1770132" y="4626837"/>
            <a:ext cx="686921" cy="268615"/>
          </a:xfrm>
          <a:prstGeom prst="straightConnector1">
            <a:avLst/>
          </a:prstGeom>
          <a:noFill/>
          <a:ln w="25400">
            <a:solidFill>
              <a:schemeClr val="tx1"/>
            </a:solidFill>
            <a:round/>
            <a:headEnd/>
            <a:tailEnd type="triangle" w="lg" len="lg"/>
          </a:ln>
          <a:effectLst/>
        </p:spPr>
      </p:cxnSp>
      <p:cxnSp>
        <p:nvCxnSpPr>
          <p:cNvPr id="108" name="AutoShape 44"/>
          <p:cNvCxnSpPr>
            <a:cxnSpLocks noChangeShapeType="1"/>
            <a:stCxn id="101" idx="3"/>
            <a:endCxn id="115" idx="0"/>
          </p:cNvCxnSpPr>
          <p:nvPr/>
        </p:nvCxnSpPr>
        <p:spPr bwMode="auto">
          <a:xfrm rot="5400000">
            <a:off x="2953148" y="4626838"/>
            <a:ext cx="686921" cy="268615"/>
          </a:xfrm>
          <a:prstGeom prst="straightConnector1">
            <a:avLst/>
          </a:prstGeom>
          <a:noFill/>
          <a:ln w="25400">
            <a:solidFill>
              <a:schemeClr val="tx1"/>
            </a:solidFill>
            <a:prstDash val="dash"/>
            <a:round/>
            <a:headEnd/>
            <a:tailEnd type="triangle" w="lg" len="lg"/>
          </a:ln>
          <a:effectLst/>
        </p:spPr>
      </p:cxnSp>
      <p:cxnSp>
        <p:nvCxnSpPr>
          <p:cNvPr id="109" name="AutoShape 45"/>
          <p:cNvCxnSpPr>
            <a:cxnSpLocks noChangeShapeType="1"/>
            <a:stCxn id="101" idx="5"/>
            <a:endCxn id="112" idx="0"/>
          </p:cNvCxnSpPr>
          <p:nvPr/>
        </p:nvCxnSpPr>
        <p:spPr bwMode="auto">
          <a:xfrm rot="16200000" flipH="1">
            <a:off x="3598932" y="4626837"/>
            <a:ext cx="686921" cy="268615"/>
          </a:xfrm>
          <a:prstGeom prst="straightConnector1">
            <a:avLst/>
          </a:prstGeom>
          <a:noFill/>
          <a:ln w="25400">
            <a:solidFill>
              <a:schemeClr val="tx1"/>
            </a:solidFill>
            <a:round/>
            <a:headEnd/>
            <a:tailEnd type="triangle" w="lg" len="lg"/>
          </a:ln>
          <a:effectLst/>
        </p:spPr>
      </p:cxnSp>
      <p:sp>
        <p:nvSpPr>
          <p:cNvPr id="110" name="Rectangle 46"/>
          <p:cNvSpPr>
            <a:spLocks noChangeArrowheads="1"/>
          </p:cNvSpPr>
          <p:nvPr/>
        </p:nvSpPr>
        <p:spPr bwMode="auto">
          <a:xfrm>
            <a:off x="2057400" y="5104606"/>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a:latin typeface="Arial Unicode MS" pitchFamily="34" charset="-128"/>
              </a:rPr>
              <a:t>0</a:t>
            </a:r>
          </a:p>
        </p:txBody>
      </p:sp>
      <p:sp>
        <p:nvSpPr>
          <p:cNvPr id="112" name="Rectangle 48"/>
          <p:cNvSpPr>
            <a:spLocks noChangeArrowheads="1"/>
          </p:cNvSpPr>
          <p:nvPr/>
        </p:nvSpPr>
        <p:spPr bwMode="auto">
          <a:xfrm>
            <a:off x="3886200" y="5104606"/>
            <a:ext cx="381000" cy="381000"/>
          </a:xfrm>
          <a:prstGeom prst="rect">
            <a:avLst/>
          </a:prstGeom>
          <a:noFill/>
          <a:ln w="25400" algn="ctr">
            <a:solidFill>
              <a:schemeClr val="tx1"/>
            </a:solidFill>
            <a:miter lim="800000"/>
            <a:headEnd/>
            <a:tailEnd/>
          </a:ln>
          <a:effectLst/>
        </p:spPr>
        <p:txBody>
          <a:bodyPr wrap="none" anchor="ctr"/>
          <a:lstStyle/>
          <a:p>
            <a:pPr algn="ctr"/>
            <a:r>
              <a:rPr lang="en-US" u="none" dirty="0" smtClean="0">
                <a:solidFill>
                  <a:schemeClr val="tx1"/>
                </a:solidFill>
                <a:latin typeface="Arial Unicode MS" pitchFamily="34" charset="-128"/>
              </a:rPr>
              <a:t>1</a:t>
            </a:r>
            <a:endParaRPr lang="en-US" u="none" dirty="0">
              <a:solidFill>
                <a:schemeClr val="tx1"/>
              </a:solidFill>
              <a:latin typeface="Arial Unicode MS" pitchFamily="34" charset="-128"/>
            </a:endParaRPr>
          </a:p>
        </p:txBody>
      </p:sp>
      <p:sp>
        <p:nvSpPr>
          <p:cNvPr id="113" name="Rectangle 49"/>
          <p:cNvSpPr>
            <a:spLocks noChangeArrowheads="1"/>
          </p:cNvSpPr>
          <p:nvPr/>
        </p:nvSpPr>
        <p:spPr bwMode="auto">
          <a:xfrm>
            <a:off x="1143000" y="5104606"/>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114" name="Rectangle 50"/>
          <p:cNvSpPr>
            <a:spLocks noChangeArrowheads="1"/>
          </p:cNvSpPr>
          <p:nvPr/>
        </p:nvSpPr>
        <p:spPr bwMode="auto">
          <a:xfrm>
            <a:off x="7543800" y="5104606"/>
            <a:ext cx="381000" cy="381000"/>
          </a:xfrm>
          <a:prstGeom prst="rect">
            <a:avLst/>
          </a:prstGeom>
          <a:solidFill>
            <a:schemeClr val="bg1"/>
          </a:solid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115" name="Rectangle 51"/>
          <p:cNvSpPr>
            <a:spLocks noChangeArrowheads="1"/>
          </p:cNvSpPr>
          <p:nvPr/>
        </p:nvSpPr>
        <p:spPr bwMode="auto">
          <a:xfrm>
            <a:off x="2971800" y="5104606"/>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dirty="0" smtClean="0">
                <a:latin typeface="Arial Unicode MS" pitchFamily="34" charset="-128"/>
              </a:rPr>
              <a:t>0</a:t>
            </a:r>
            <a:endParaRPr lang="en-US" u="none" dirty="0">
              <a:latin typeface="Arial Unicode MS" pitchFamily="34" charset="-128"/>
            </a:endParaRPr>
          </a:p>
        </p:txBody>
      </p:sp>
      <p:sp>
        <p:nvSpPr>
          <p:cNvPr id="126" name="Oval 62"/>
          <p:cNvSpPr>
            <a:spLocks noChangeArrowheads="1"/>
          </p:cNvSpPr>
          <p:nvPr/>
        </p:nvSpPr>
        <p:spPr bwMode="auto">
          <a:xfrm>
            <a:off x="4267200" y="2057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1</a:t>
            </a:r>
            <a:endParaRPr lang="en-US" u="none" dirty="0">
              <a:latin typeface="Arial Unicode MS" pitchFamily="34" charset="-128"/>
            </a:endParaRPr>
          </a:p>
        </p:txBody>
      </p:sp>
      <p:cxnSp>
        <p:nvCxnSpPr>
          <p:cNvPr id="127" name="AutoShape 63"/>
          <p:cNvCxnSpPr>
            <a:cxnSpLocks noChangeShapeType="1"/>
            <a:stCxn id="126" idx="6"/>
            <a:endCxn id="68" idx="1"/>
          </p:cNvCxnSpPr>
          <p:nvPr/>
        </p:nvCxnSpPr>
        <p:spPr bwMode="auto">
          <a:xfrm>
            <a:off x="4813300" y="2324100"/>
            <a:ext cx="1360488" cy="636588"/>
          </a:xfrm>
          <a:prstGeom prst="straightConnector1">
            <a:avLst/>
          </a:prstGeom>
          <a:noFill/>
          <a:ln w="25400">
            <a:solidFill>
              <a:schemeClr val="tx1"/>
            </a:solidFill>
            <a:round/>
            <a:headEnd/>
            <a:tailEnd type="triangle" w="lg" len="lg"/>
          </a:ln>
          <a:effectLst/>
        </p:spPr>
      </p:cxnSp>
      <p:cxnSp>
        <p:nvCxnSpPr>
          <p:cNvPr id="128" name="AutoShape 64"/>
          <p:cNvCxnSpPr>
            <a:cxnSpLocks noChangeShapeType="1"/>
            <a:stCxn id="126" idx="2"/>
            <a:endCxn id="97" idx="7"/>
          </p:cNvCxnSpPr>
          <p:nvPr/>
        </p:nvCxnSpPr>
        <p:spPr bwMode="auto">
          <a:xfrm flipH="1">
            <a:off x="2894013" y="2324100"/>
            <a:ext cx="1360487" cy="636588"/>
          </a:xfrm>
          <a:prstGeom prst="straightConnector1">
            <a:avLst/>
          </a:prstGeom>
          <a:noFill/>
          <a:ln w="25400">
            <a:solidFill>
              <a:schemeClr val="tx1"/>
            </a:solidFill>
            <a:prstDash val="dash"/>
            <a:round/>
            <a:headEnd/>
            <a:tailEnd type="triangle" w="lg" len="lg"/>
          </a:ln>
          <a:effectLst/>
        </p:spPr>
      </p:cxnSp>
      <p:cxnSp>
        <p:nvCxnSpPr>
          <p:cNvPr id="129" name="AutoShape 65"/>
          <p:cNvCxnSpPr>
            <a:cxnSpLocks noChangeShapeType="1"/>
          </p:cNvCxnSpPr>
          <p:nvPr/>
        </p:nvCxnSpPr>
        <p:spPr bwMode="auto">
          <a:xfrm>
            <a:off x="6629400" y="2319338"/>
            <a:ext cx="838200" cy="0"/>
          </a:xfrm>
          <a:prstGeom prst="straightConnector1">
            <a:avLst/>
          </a:prstGeom>
          <a:noFill/>
          <a:ln w="25400">
            <a:solidFill>
              <a:schemeClr val="tx1"/>
            </a:solidFill>
            <a:prstDash val="dash"/>
            <a:round/>
            <a:headEnd/>
            <a:tailEnd type="triangle" w="lg" len="lg"/>
          </a:ln>
          <a:effectLst/>
        </p:spPr>
      </p:cxnSp>
      <p:sp>
        <p:nvSpPr>
          <p:cNvPr id="130" name="Text Box 66"/>
          <p:cNvSpPr txBox="1">
            <a:spLocks noChangeArrowheads="1"/>
          </p:cNvSpPr>
          <p:nvPr/>
        </p:nvSpPr>
        <p:spPr bwMode="auto">
          <a:xfrm>
            <a:off x="7543800" y="2133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0 edge</a:t>
            </a:r>
          </a:p>
        </p:txBody>
      </p:sp>
      <p:cxnSp>
        <p:nvCxnSpPr>
          <p:cNvPr id="131" name="AutoShape 67"/>
          <p:cNvCxnSpPr>
            <a:cxnSpLocks noChangeShapeType="1"/>
          </p:cNvCxnSpPr>
          <p:nvPr/>
        </p:nvCxnSpPr>
        <p:spPr bwMode="auto">
          <a:xfrm>
            <a:off x="6629400" y="2700338"/>
            <a:ext cx="838200" cy="0"/>
          </a:xfrm>
          <a:prstGeom prst="straightConnector1">
            <a:avLst/>
          </a:prstGeom>
          <a:noFill/>
          <a:ln w="25400">
            <a:solidFill>
              <a:schemeClr val="tx1"/>
            </a:solidFill>
            <a:round/>
            <a:headEnd/>
            <a:tailEnd type="triangle" w="lg" len="lg"/>
          </a:ln>
          <a:effectLst/>
        </p:spPr>
      </p:cxnSp>
      <p:sp>
        <p:nvSpPr>
          <p:cNvPr id="132" name="Text Box 68"/>
          <p:cNvSpPr txBox="1">
            <a:spLocks noChangeArrowheads="1"/>
          </p:cNvSpPr>
          <p:nvPr/>
        </p:nvSpPr>
        <p:spPr bwMode="auto">
          <a:xfrm>
            <a:off x="7543800" y="2514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1 edge</a:t>
            </a:r>
          </a:p>
        </p:txBody>
      </p:sp>
      <p:cxnSp>
        <p:nvCxnSpPr>
          <p:cNvPr id="36" name="AutoShape 60"/>
          <p:cNvCxnSpPr>
            <a:cxnSpLocks noChangeShapeType="1"/>
            <a:stCxn id="110" idx="2"/>
            <a:endCxn id="115" idx="2"/>
          </p:cNvCxnSpPr>
          <p:nvPr/>
        </p:nvCxnSpPr>
        <p:spPr bwMode="auto">
          <a:xfrm rot="16200000" flipH="1">
            <a:off x="2705100" y="5028406"/>
            <a:ext cx="1588" cy="914400"/>
          </a:xfrm>
          <a:prstGeom prst="curvedConnector3">
            <a:avLst>
              <a:gd name="adj1" fmla="val 14395466"/>
            </a:avLst>
          </a:prstGeom>
          <a:noFill/>
          <a:ln w="38100">
            <a:solidFill>
              <a:srgbClr val="00B050"/>
            </a:solidFill>
            <a:prstDash val="dash"/>
            <a:round/>
            <a:headEnd/>
            <a:tailEnd/>
          </a:ln>
          <a:effectLst/>
        </p:spPr>
      </p:cxnSp>
      <p:cxnSp>
        <p:nvCxnSpPr>
          <p:cNvPr id="40" name="AutoShape 60"/>
          <p:cNvCxnSpPr>
            <a:cxnSpLocks noChangeShapeType="1"/>
            <a:stCxn id="115" idx="2"/>
            <a:endCxn id="83" idx="2"/>
          </p:cNvCxnSpPr>
          <p:nvPr/>
        </p:nvCxnSpPr>
        <p:spPr bwMode="auto">
          <a:xfrm rot="16200000" flipH="1">
            <a:off x="4076700" y="4571206"/>
            <a:ext cx="1588" cy="1828800"/>
          </a:xfrm>
          <a:prstGeom prst="curvedConnector3">
            <a:avLst>
              <a:gd name="adj1" fmla="val 14395466"/>
            </a:avLst>
          </a:prstGeom>
          <a:noFill/>
          <a:ln w="38100">
            <a:solidFill>
              <a:srgbClr val="00B050"/>
            </a:solidFill>
            <a:prstDash val="dash"/>
            <a:round/>
            <a:headEnd/>
            <a:tailEnd/>
          </a:ln>
          <a:effectLst/>
        </p:spPr>
      </p:cxnSp>
      <p:cxnSp>
        <p:nvCxnSpPr>
          <p:cNvPr id="46" name="AutoShape 60"/>
          <p:cNvCxnSpPr>
            <a:cxnSpLocks noChangeShapeType="1"/>
            <a:stCxn id="113" idx="0"/>
            <a:endCxn id="112" idx="0"/>
          </p:cNvCxnSpPr>
          <p:nvPr/>
        </p:nvCxnSpPr>
        <p:spPr bwMode="auto">
          <a:xfrm rot="5400000" flipH="1" flipV="1">
            <a:off x="2705100" y="3733006"/>
            <a:ext cx="1588" cy="2743200"/>
          </a:xfrm>
          <a:prstGeom prst="curvedConnector3">
            <a:avLst>
              <a:gd name="adj1" fmla="val 14395466"/>
            </a:avLst>
          </a:prstGeom>
          <a:noFill/>
          <a:ln w="38100">
            <a:solidFill>
              <a:srgbClr val="C00000"/>
            </a:solidFill>
            <a:prstDash val="dash"/>
            <a:round/>
            <a:headEnd/>
            <a:tailEnd/>
          </a:ln>
          <a:effectLst/>
        </p:spPr>
      </p:cxnSp>
      <p:cxnSp>
        <p:nvCxnSpPr>
          <p:cNvPr id="50" name="AutoShape 60"/>
          <p:cNvCxnSpPr>
            <a:cxnSpLocks noChangeShapeType="1"/>
            <a:stCxn id="112" idx="0"/>
            <a:endCxn id="84" idx="0"/>
          </p:cNvCxnSpPr>
          <p:nvPr/>
        </p:nvCxnSpPr>
        <p:spPr bwMode="auto">
          <a:xfrm rot="5400000" flipH="1" flipV="1">
            <a:off x="4991100" y="4190206"/>
            <a:ext cx="1588" cy="1828800"/>
          </a:xfrm>
          <a:prstGeom prst="curvedConnector3">
            <a:avLst>
              <a:gd name="adj1" fmla="val 14395466"/>
            </a:avLst>
          </a:prstGeom>
          <a:noFill/>
          <a:ln w="38100">
            <a:solidFill>
              <a:srgbClr val="C00000"/>
            </a:solidFill>
            <a:prstDash val="dash"/>
            <a:round/>
            <a:headEnd/>
            <a:tailEnd/>
          </a:ln>
          <a:effectLst/>
        </p:spPr>
      </p:cxnSp>
      <p:cxnSp>
        <p:nvCxnSpPr>
          <p:cNvPr id="53" name="AutoShape 60"/>
          <p:cNvCxnSpPr>
            <a:cxnSpLocks noChangeShapeType="1"/>
            <a:stCxn id="85" idx="0"/>
            <a:endCxn id="114" idx="0"/>
          </p:cNvCxnSpPr>
          <p:nvPr/>
        </p:nvCxnSpPr>
        <p:spPr bwMode="auto">
          <a:xfrm rot="5400000" flipH="1" flipV="1">
            <a:off x="7277100" y="4647406"/>
            <a:ext cx="1588" cy="914400"/>
          </a:xfrm>
          <a:prstGeom prst="curvedConnector3">
            <a:avLst>
              <a:gd name="adj1" fmla="val 14395466"/>
            </a:avLst>
          </a:prstGeom>
          <a:noFill/>
          <a:ln w="38100">
            <a:solidFill>
              <a:srgbClr val="C00000"/>
            </a:solidFill>
            <a:prstDash val="dash"/>
            <a:round/>
            <a:headEnd/>
            <a:tailEnd/>
          </a:ln>
          <a:effectLst/>
        </p:spPr>
      </p:cxnSp>
      <p:cxnSp>
        <p:nvCxnSpPr>
          <p:cNvPr id="66" name="AutoShape 60"/>
          <p:cNvCxnSpPr>
            <a:cxnSpLocks noChangeShapeType="1"/>
            <a:stCxn id="84" idx="0"/>
            <a:endCxn id="85" idx="0"/>
          </p:cNvCxnSpPr>
          <p:nvPr/>
        </p:nvCxnSpPr>
        <p:spPr bwMode="auto">
          <a:xfrm rot="5400000" flipH="1" flipV="1">
            <a:off x="6362700" y="4647406"/>
            <a:ext cx="1588" cy="914400"/>
          </a:xfrm>
          <a:prstGeom prst="curvedConnector3">
            <a:avLst>
              <a:gd name="adj1" fmla="val 14395466"/>
            </a:avLst>
          </a:prstGeom>
          <a:noFill/>
          <a:ln w="38100">
            <a:solidFill>
              <a:srgbClr val="C00000"/>
            </a:solidFill>
            <a:prstDash val="dash"/>
            <a:round/>
            <a:headEnd/>
            <a:tailEnd/>
          </a:ln>
          <a:effectLst/>
        </p:spPr>
      </p:cxn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80" name="AutoShape 16"/>
          <p:cNvCxnSpPr>
            <a:cxnSpLocks noChangeShapeType="1"/>
            <a:stCxn id="72" idx="5"/>
            <a:endCxn id="112" idx="0"/>
          </p:cNvCxnSpPr>
          <p:nvPr/>
        </p:nvCxnSpPr>
        <p:spPr bwMode="auto">
          <a:xfrm rot="5400000">
            <a:off x="6227833" y="3866753"/>
            <a:ext cx="686921" cy="1788785"/>
          </a:xfrm>
          <a:prstGeom prst="straightConnector1">
            <a:avLst/>
          </a:prstGeom>
          <a:noFill/>
          <a:ln w="25400">
            <a:solidFill>
              <a:schemeClr val="tx1"/>
            </a:solidFill>
            <a:round/>
            <a:headEnd/>
            <a:tailEnd type="triangle" w="lg" len="lg"/>
          </a:ln>
          <a:effectLst/>
        </p:spPr>
      </p:cxnSp>
      <p:cxnSp>
        <p:nvCxnSpPr>
          <p:cNvPr id="103" name="AutoShape 39"/>
          <p:cNvCxnSpPr>
            <a:cxnSpLocks noChangeShapeType="1"/>
            <a:stCxn id="100" idx="3"/>
            <a:endCxn id="112" idx="0"/>
          </p:cNvCxnSpPr>
          <p:nvPr/>
        </p:nvCxnSpPr>
        <p:spPr bwMode="auto">
          <a:xfrm rot="16200000" flipH="1">
            <a:off x="3296047" y="2723752"/>
            <a:ext cx="686921" cy="4074785"/>
          </a:xfrm>
          <a:prstGeom prst="straightConnector1">
            <a:avLst/>
          </a:prstGeom>
          <a:noFill/>
          <a:ln w="25400">
            <a:solidFill>
              <a:schemeClr val="tx1"/>
            </a:solidFill>
            <a:prstDash val="dash"/>
            <a:round/>
            <a:headEnd/>
            <a:tailEnd type="triangle" w="lg" len="lg"/>
          </a:ln>
          <a:effectLst/>
        </p:spPr>
      </p:cxnSp>
      <p:cxnSp>
        <p:nvCxnSpPr>
          <p:cNvPr id="78" name="AutoShape 14"/>
          <p:cNvCxnSpPr>
            <a:cxnSpLocks noChangeShapeType="1"/>
            <a:stCxn id="71" idx="5"/>
            <a:endCxn id="112" idx="0"/>
          </p:cNvCxnSpPr>
          <p:nvPr/>
        </p:nvCxnSpPr>
        <p:spPr bwMode="auto">
          <a:xfrm rot="16200000" flipH="1">
            <a:off x="5313432" y="4741137"/>
            <a:ext cx="686921" cy="40015"/>
          </a:xfrm>
          <a:prstGeom prst="straightConnector1">
            <a:avLst/>
          </a:prstGeom>
          <a:noFill/>
          <a:ln w="25400">
            <a:solidFill>
              <a:schemeClr val="tx1"/>
            </a:solidFill>
            <a:round/>
            <a:headEnd/>
            <a:tailEnd type="triangle" w="lg" len="lg"/>
          </a:ln>
          <a:effectLst/>
        </p:spPr>
      </p:cxnSp>
      <p:sp>
        <p:nvSpPr>
          <p:cNvPr id="2" name="Title 1"/>
          <p:cNvSpPr>
            <a:spLocks noGrp="1"/>
          </p:cNvSpPr>
          <p:nvPr>
            <p:ph type="title"/>
          </p:nvPr>
        </p:nvSpPr>
        <p:spPr/>
        <p:txBody>
          <a:bodyPr/>
          <a:lstStyle/>
          <a:p>
            <a:r>
              <a:rPr lang="en-US" dirty="0" smtClean="0"/>
              <a:t>Binary Decision Diagram</a:t>
            </a:r>
            <a:endParaRPr lang="en-US" dirty="0"/>
          </a:p>
        </p:txBody>
      </p:sp>
      <p:sp>
        <p:nvSpPr>
          <p:cNvPr id="68" name="Oval 4"/>
          <p:cNvSpPr>
            <a:spLocks noChangeArrowheads="1"/>
          </p:cNvSpPr>
          <p:nvPr/>
        </p:nvSpPr>
        <p:spPr bwMode="auto">
          <a:xfrm>
            <a:off x="60960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69" name="AutoShape 5"/>
          <p:cNvCxnSpPr>
            <a:cxnSpLocks noChangeShapeType="1"/>
            <a:stCxn id="68" idx="3"/>
            <a:endCxn id="71" idx="0"/>
          </p:cNvCxnSpPr>
          <p:nvPr/>
        </p:nvCxnSpPr>
        <p:spPr bwMode="auto">
          <a:xfrm flipH="1">
            <a:off x="5448300" y="3363913"/>
            <a:ext cx="725488" cy="585787"/>
          </a:xfrm>
          <a:prstGeom prst="straightConnector1">
            <a:avLst/>
          </a:prstGeom>
          <a:noFill/>
          <a:ln w="25400">
            <a:solidFill>
              <a:schemeClr val="tx1"/>
            </a:solidFill>
            <a:prstDash val="dash"/>
            <a:round/>
            <a:headEnd/>
            <a:tailEnd type="triangle" w="lg" len="lg"/>
          </a:ln>
          <a:effectLst/>
        </p:spPr>
      </p:cxnSp>
      <p:sp>
        <p:nvSpPr>
          <p:cNvPr id="71" name="Oval 7"/>
          <p:cNvSpPr>
            <a:spLocks noChangeArrowheads="1"/>
          </p:cNvSpPr>
          <p:nvPr/>
        </p:nvSpPr>
        <p:spPr bwMode="auto">
          <a:xfrm>
            <a:off x="51816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73" name="AutoShape 9"/>
          <p:cNvCxnSpPr>
            <a:cxnSpLocks noChangeShapeType="1"/>
            <a:stCxn id="68" idx="5"/>
            <a:endCxn id="72" idx="0"/>
          </p:cNvCxnSpPr>
          <p:nvPr/>
        </p:nvCxnSpPr>
        <p:spPr bwMode="auto">
          <a:xfrm>
            <a:off x="6551613" y="3363913"/>
            <a:ext cx="725487" cy="585787"/>
          </a:xfrm>
          <a:prstGeom prst="straightConnector1">
            <a:avLst/>
          </a:prstGeom>
          <a:noFill/>
          <a:ln w="25400">
            <a:solidFill>
              <a:schemeClr val="tx1"/>
            </a:solidFill>
            <a:round/>
            <a:headEnd/>
            <a:tailEnd type="triangle" w="lg" len="lg"/>
          </a:ln>
          <a:effectLst/>
        </p:spPr>
      </p:cxnSp>
      <p:cxnSp>
        <p:nvCxnSpPr>
          <p:cNvPr id="74" name="AutoShape 10"/>
          <p:cNvCxnSpPr>
            <a:cxnSpLocks noChangeShapeType="1"/>
            <a:stCxn id="71" idx="3"/>
            <a:endCxn id="115" idx="0"/>
          </p:cNvCxnSpPr>
          <p:nvPr/>
        </p:nvCxnSpPr>
        <p:spPr bwMode="auto">
          <a:xfrm rot="5400000">
            <a:off x="3981848" y="3826738"/>
            <a:ext cx="686921" cy="1868815"/>
          </a:xfrm>
          <a:prstGeom prst="straightConnector1">
            <a:avLst/>
          </a:prstGeom>
          <a:noFill/>
          <a:ln w="25400">
            <a:solidFill>
              <a:schemeClr val="tx1"/>
            </a:solidFill>
            <a:prstDash val="dash"/>
            <a:round/>
            <a:headEnd/>
            <a:tailEnd type="triangle" w="lg" len="lg"/>
          </a:ln>
          <a:effectLst/>
        </p:spPr>
      </p:cxnSp>
      <p:cxnSp>
        <p:nvCxnSpPr>
          <p:cNvPr id="79" name="AutoShape 15"/>
          <p:cNvCxnSpPr>
            <a:cxnSpLocks noChangeShapeType="1"/>
            <a:stCxn id="72" idx="3"/>
            <a:endCxn id="112" idx="0"/>
          </p:cNvCxnSpPr>
          <p:nvPr/>
        </p:nvCxnSpPr>
        <p:spPr bwMode="auto">
          <a:xfrm rot="5400000">
            <a:off x="6039248" y="4055338"/>
            <a:ext cx="686921" cy="1411615"/>
          </a:xfrm>
          <a:prstGeom prst="straightConnector1">
            <a:avLst/>
          </a:prstGeom>
          <a:noFill/>
          <a:ln w="25400">
            <a:solidFill>
              <a:schemeClr val="tx1"/>
            </a:solidFill>
            <a:prstDash val="dash"/>
            <a:round/>
            <a:headEnd/>
            <a:tailEnd type="triangle" w="lg" len="lg"/>
          </a:ln>
          <a:effectLst/>
        </p:spPr>
      </p:cxnSp>
      <p:sp>
        <p:nvSpPr>
          <p:cNvPr id="97" name="Oval 33"/>
          <p:cNvSpPr>
            <a:spLocks noChangeArrowheads="1"/>
          </p:cNvSpPr>
          <p:nvPr/>
        </p:nvSpPr>
        <p:spPr bwMode="auto">
          <a:xfrm>
            <a:off x="24384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98" name="AutoShape 34"/>
          <p:cNvCxnSpPr>
            <a:cxnSpLocks noChangeShapeType="1"/>
            <a:stCxn id="97" idx="3"/>
            <a:endCxn id="100" idx="0"/>
          </p:cNvCxnSpPr>
          <p:nvPr/>
        </p:nvCxnSpPr>
        <p:spPr bwMode="auto">
          <a:xfrm flipH="1">
            <a:off x="1790700" y="3363913"/>
            <a:ext cx="725488" cy="585787"/>
          </a:xfrm>
          <a:prstGeom prst="straightConnector1">
            <a:avLst/>
          </a:prstGeom>
          <a:noFill/>
          <a:ln w="25400">
            <a:solidFill>
              <a:schemeClr val="tx1"/>
            </a:solidFill>
            <a:prstDash val="dash"/>
            <a:round/>
            <a:headEnd/>
            <a:tailEnd type="triangle" w="lg" len="lg"/>
          </a:ln>
          <a:effectLst/>
        </p:spPr>
      </p:cxnSp>
      <p:sp>
        <p:nvSpPr>
          <p:cNvPr id="100" name="Oval 36"/>
          <p:cNvSpPr>
            <a:spLocks noChangeArrowheads="1"/>
          </p:cNvSpPr>
          <p:nvPr/>
        </p:nvSpPr>
        <p:spPr bwMode="auto">
          <a:xfrm>
            <a:off x="15240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sp>
        <p:nvSpPr>
          <p:cNvPr id="101" name="Oval 37"/>
          <p:cNvSpPr>
            <a:spLocks noChangeArrowheads="1"/>
          </p:cNvSpPr>
          <p:nvPr/>
        </p:nvSpPr>
        <p:spPr bwMode="auto">
          <a:xfrm>
            <a:off x="33528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102" name="AutoShape 38"/>
          <p:cNvCxnSpPr>
            <a:cxnSpLocks noChangeShapeType="1"/>
            <a:stCxn id="97" idx="5"/>
            <a:endCxn id="101" idx="0"/>
          </p:cNvCxnSpPr>
          <p:nvPr/>
        </p:nvCxnSpPr>
        <p:spPr bwMode="auto">
          <a:xfrm>
            <a:off x="2894013" y="3363913"/>
            <a:ext cx="725487" cy="585787"/>
          </a:xfrm>
          <a:prstGeom prst="straightConnector1">
            <a:avLst/>
          </a:prstGeom>
          <a:noFill/>
          <a:ln w="25400">
            <a:solidFill>
              <a:schemeClr val="tx1"/>
            </a:solidFill>
            <a:round/>
            <a:headEnd/>
            <a:tailEnd type="triangle" w="lg" len="lg"/>
          </a:ln>
          <a:effectLst/>
        </p:spPr>
      </p:cxnSp>
      <p:cxnSp>
        <p:nvCxnSpPr>
          <p:cNvPr id="107" name="AutoShape 43"/>
          <p:cNvCxnSpPr>
            <a:cxnSpLocks noChangeShapeType="1"/>
            <a:stCxn id="100" idx="5"/>
            <a:endCxn id="115" idx="0"/>
          </p:cNvCxnSpPr>
          <p:nvPr/>
        </p:nvCxnSpPr>
        <p:spPr bwMode="auto">
          <a:xfrm rot="16200000" flipH="1">
            <a:off x="2341632" y="4055337"/>
            <a:ext cx="686921" cy="1411615"/>
          </a:xfrm>
          <a:prstGeom prst="straightConnector1">
            <a:avLst/>
          </a:prstGeom>
          <a:noFill/>
          <a:ln w="25400">
            <a:solidFill>
              <a:schemeClr val="tx1"/>
            </a:solidFill>
            <a:round/>
            <a:headEnd/>
            <a:tailEnd type="triangle" w="lg" len="lg"/>
          </a:ln>
          <a:effectLst/>
        </p:spPr>
      </p:cxnSp>
      <p:cxnSp>
        <p:nvCxnSpPr>
          <p:cNvPr id="108" name="AutoShape 44"/>
          <p:cNvCxnSpPr>
            <a:cxnSpLocks noChangeShapeType="1"/>
            <a:stCxn id="101" idx="3"/>
            <a:endCxn id="115" idx="0"/>
          </p:cNvCxnSpPr>
          <p:nvPr/>
        </p:nvCxnSpPr>
        <p:spPr bwMode="auto">
          <a:xfrm rot="5400000">
            <a:off x="3067448" y="4741138"/>
            <a:ext cx="686921" cy="40015"/>
          </a:xfrm>
          <a:prstGeom prst="straightConnector1">
            <a:avLst/>
          </a:prstGeom>
          <a:noFill/>
          <a:ln w="25400">
            <a:solidFill>
              <a:schemeClr val="tx1"/>
            </a:solidFill>
            <a:prstDash val="dash"/>
            <a:round/>
            <a:headEnd/>
            <a:tailEnd type="triangle" w="lg" len="lg"/>
          </a:ln>
          <a:effectLst/>
        </p:spPr>
      </p:cxnSp>
      <p:cxnSp>
        <p:nvCxnSpPr>
          <p:cNvPr id="109" name="AutoShape 45"/>
          <p:cNvCxnSpPr>
            <a:cxnSpLocks noChangeShapeType="1"/>
            <a:stCxn id="101" idx="5"/>
            <a:endCxn id="112" idx="0"/>
          </p:cNvCxnSpPr>
          <p:nvPr/>
        </p:nvCxnSpPr>
        <p:spPr bwMode="auto">
          <a:xfrm rot="16200000" flipH="1">
            <a:off x="4399032" y="3826737"/>
            <a:ext cx="686921" cy="1868815"/>
          </a:xfrm>
          <a:prstGeom prst="straightConnector1">
            <a:avLst/>
          </a:prstGeom>
          <a:noFill/>
          <a:ln w="25400">
            <a:solidFill>
              <a:schemeClr val="tx1"/>
            </a:solidFill>
            <a:round/>
            <a:headEnd/>
            <a:tailEnd type="triangle" w="lg" len="lg"/>
          </a:ln>
          <a:effectLst/>
        </p:spPr>
      </p:cxnSp>
      <p:sp>
        <p:nvSpPr>
          <p:cNvPr id="115" name="Rectangle 51"/>
          <p:cNvSpPr>
            <a:spLocks noChangeArrowheads="1"/>
          </p:cNvSpPr>
          <p:nvPr/>
        </p:nvSpPr>
        <p:spPr bwMode="auto">
          <a:xfrm>
            <a:off x="3200400" y="5104606"/>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a:latin typeface="Arial Unicode MS" pitchFamily="34" charset="-128"/>
              </a:rPr>
              <a:t>0</a:t>
            </a:r>
          </a:p>
        </p:txBody>
      </p:sp>
      <p:sp>
        <p:nvSpPr>
          <p:cNvPr id="126" name="Oval 62"/>
          <p:cNvSpPr>
            <a:spLocks noChangeArrowheads="1"/>
          </p:cNvSpPr>
          <p:nvPr/>
        </p:nvSpPr>
        <p:spPr bwMode="auto">
          <a:xfrm>
            <a:off x="4267200" y="2057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1</a:t>
            </a:r>
            <a:endParaRPr lang="en-US" u="none" dirty="0">
              <a:latin typeface="Arial Unicode MS" pitchFamily="34" charset="-128"/>
            </a:endParaRPr>
          </a:p>
        </p:txBody>
      </p:sp>
      <p:cxnSp>
        <p:nvCxnSpPr>
          <p:cNvPr id="127" name="AutoShape 63"/>
          <p:cNvCxnSpPr>
            <a:cxnSpLocks noChangeShapeType="1"/>
            <a:stCxn id="126" idx="6"/>
            <a:endCxn id="68" idx="1"/>
          </p:cNvCxnSpPr>
          <p:nvPr/>
        </p:nvCxnSpPr>
        <p:spPr bwMode="auto">
          <a:xfrm>
            <a:off x="4813300" y="2324100"/>
            <a:ext cx="1360488" cy="636588"/>
          </a:xfrm>
          <a:prstGeom prst="straightConnector1">
            <a:avLst/>
          </a:prstGeom>
          <a:noFill/>
          <a:ln w="25400">
            <a:solidFill>
              <a:schemeClr val="tx1"/>
            </a:solidFill>
            <a:round/>
            <a:headEnd/>
            <a:tailEnd type="triangle" w="lg" len="lg"/>
          </a:ln>
          <a:effectLst/>
        </p:spPr>
      </p:cxnSp>
      <p:cxnSp>
        <p:nvCxnSpPr>
          <p:cNvPr id="128" name="AutoShape 64"/>
          <p:cNvCxnSpPr>
            <a:cxnSpLocks noChangeShapeType="1"/>
            <a:stCxn id="126" idx="2"/>
            <a:endCxn id="97" idx="7"/>
          </p:cNvCxnSpPr>
          <p:nvPr/>
        </p:nvCxnSpPr>
        <p:spPr bwMode="auto">
          <a:xfrm flipH="1">
            <a:off x="2894013" y="2324100"/>
            <a:ext cx="1360487" cy="636588"/>
          </a:xfrm>
          <a:prstGeom prst="straightConnector1">
            <a:avLst/>
          </a:prstGeom>
          <a:noFill/>
          <a:ln w="25400">
            <a:solidFill>
              <a:schemeClr val="tx1"/>
            </a:solidFill>
            <a:prstDash val="dash"/>
            <a:round/>
            <a:headEnd/>
            <a:tailEnd type="triangle" w="lg" len="lg"/>
          </a:ln>
          <a:effectLst/>
        </p:spPr>
      </p:cxnSp>
      <p:cxnSp>
        <p:nvCxnSpPr>
          <p:cNvPr id="129" name="AutoShape 65"/>
          <p:cNvCxnSpPr>
            <a:cxnSpLocks noChangeShapeType="1"/>
          </p:cNvCxnSpPr>
          <p:nvPr/>
        </p:nvCxnSpPr>
        <p:spPr bwMode="auto">
          <a:xfrm>
            <a:off x="6629400" y="2319338"/>
            <a:ext cx="838200" cy="0"/>
          </a:xfrm>
          <a:prstGeom prst="straightConnector1">
            <a:avLst/>
          </a:prstGeom>
          <a:noFill/>
          <a:ln w="25400">
            <a:solidFill>
              <a:schemeClr val="tx1"/>
            </a:solidFill>
            <a:prstDash val="dash"/>
            <a:round/>
            <a:headEnd/>
            <a:tailEnd type="triangle" w="lg" len="lg"/>
          </a:ln>
          <a:effectLst/>
        </p:spPr>
      </p:cxnSp>
      <p:sp>
        <p:nvSpPr>
          <p:cNvPr id="130" name="Text Box 66"/>
          <p:cNvSpPr txBox="1">
            <a:spLocks noChangeArrowheads="1"/>
          </p:cNvSpPr>
          <p:nvPr/>
        </p:nvSpPr>
        <p:spPr bwMode="auto">
          <a:xfrm>
            <a:off x="7543800" y="2133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0 edge</a:t>
            </a:r>
          </a:p>
        </p:txBody>
      </p:sp>
      <p:cxnSp>
        <p:nvCxnSpPr>
          <p:cNvPr id="131" name="AutoShape 67"/>
          <p:cNvCxnSpPr>
            <a:cxnSpLocks noChangeShapeType="1"/>
          </p:cNvCxnSpPr>
          <p:nvPr/>
        </p:nvCxnSpPr>
        <p:spPr bwMode="auto">
          <a:xfrm>
            <a:off x="6629400" y="2700338"/>
            <a:ext cx="838200" cy="0"/>
          </a:xfrm>
          <a:prstGeom prst="straightConnector1">
            <a:avLst/>
          </a:prstGeom>
          <a:noFill/>
          <a:ln w="25400">
            <a:solidFill>
              <a:schemeClr val="tx1"/>
            </a:solidFill>
            <a:round/>
            <a:headEnd/>
            <a:tailEnd type="triangle" w="lg" len="lg"/>
          </a:ln>
          <a:effectLst/>
        </p:spPr>
      </p:cxnSp>
      <p:sp>
        <p:nvSpPr>
          <p:cNvPr id="132" name="Text Box 68"/>
          <p:cNvSpPr txBox="1">
            <a:spLocks noChangeArrowheads="1"/>
          </p:cNvSpPr>
          <p:nvPr/>
        </p:nvSpPr>
        <p:spPr bwMode="auto">
          <a:xfrm>
            <a:off x="7543800" y="2514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1 edge</a:t>
            </a:r>
          </a:p>
        </p:txBody>
      </p:sp>
      <p:sp>
        <p:nvSpPr>
          <p:cNvPr id="72" name="Oval 8"/>
          <p:cNvSpPr>
            <a:spLocks noChangeArrowheads="1"/>
          </p:cNvSpPr>
          <p:nvPr/>
        </p:nvSpPr>
        <p:spPr bwMode="auto">
          <a:xfrm>
            <a:off x="70104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sp>
        <p:nvSpPr>
          <p:cNvPr id="112" name="Rectangle 48"/>
          <p:cNvSpPr>
            <a:spLocks noChangeArrowheads="1"/>
          </p:cNvSpPr>
          <p:nvPr/>
        </p:nvSpPr>
        <p:spPr bwMode="auto">
          <a:xfrm>
            <a:off x="5486400" y="5104606"/>
            <a:ext cx="381000" cy="381000"/>
          </a:xfrm>
          <a:prstGeom prst="rect">
            <a:avLst/>
          </a:prstGeom>
          <a:no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54" name="Oval 53"/>
          <p:cNvSpPr/>
          <p:nvPr/>
        </p:nvSpPr>
        <p:spPr>
          <a:xfrm>
            <a:off x="6858000" y="3810000"/>
            <a:ext cx="838200" cy="838200"/>
          </a:xfrm>
          <a:prstGeom prst="ellipse">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103" name="AutoShape 39"/>
          <p:cNvCxnSpPr>
            <a:cxnSpLocks noChangeShapeType="1"/>
            <a:stCxn id="100" idx="3"/>
            <a:endCxn id="112" idx="0"/>
          </p:cNvCxnSpPr>
          <p:nvPr/>
        </p:nvCxnSpPr>
        <p:spPr bwMode="auto">
          <a:xfrm rot="16200000" flipH="1">
            <a:off x="3296047" y="2723752"/>
            <a:ext cx="686921" cy="4074785"/>
          </a:xfrm>
          <a:prstGeom prst="straightConnector1">
            <a:avLst/>
          </a:prstGeom>
          <a:noFill/>
          <a:ln w="25400">
            <a:solidFill>
              <a:schemeClr val="tx1"/>
            </a:solidFill>
            <a:prstDash val="dash"/>
            <a:round/>
            <a:headEnd/>
            <a:tailEnd type="triangle" w="lg" len="lg"/>
          </a:ln>
          <a:effectLst/>
        </p:spPr>
      </p:cxnSp>
      <p:cxnSp>
        <p:nvCxnSpPr>
          <p:cNvPr id="78" name="AutoShape 14"/>
          <p:cNvCxnSpPr>
            <a:cxnSpLocks noChangeShapeType="1"/>
            <a:stCxn id="71" idx="5"/>
            <a:endCxn id="112" idx="0"/>
          </p:cNvCxnSpPr>
          <p:nvPr/>
        </p:nvCxnSpPr>
        <p:spPr bwMode="auto">
          <a:xfrm rot="16200000" flipH="1">
            <a:off x="5313432" y="4741137"/>
            <a:ext cx="686921" cy="40015"/>
          </a:xfrm>
          <a:prstGeom prst="straightConnector1">
            <a:avLst/>
          </a:prstGeom>
          <a:noFill/>
          <a:ln w="25400">
            <a:solidFill>
              <a:schemeClr val="tx1"/>
            </a:solidFill>
            <a:round/>
            <a:headEnd/>
            <a:tailEnd type="triangle" w="lg" len="lg"/>
          </a:ln>
          <a:effectLst/>
        </p:spPr>
      </p:cxnSp>
      <p:sp>
        <p:nvSpPr>
          <p:cNvPr id="2" name="Title 1"/>
          <p:cNvSpPr>
            <a:spLocks noGrp="1"/>
          </p:cNvSpPr>
          <p:nvPr>
            <p:ph type="title"/>
          </p:nvPr>
        </p:nvSpPr>
        <p:spPr/>
        <p:txBody>
          <a:bodyPr/>
          <a:lstStyle/>
          <a:p>
            <a:r>
              <a:rPr lang="en-US" dirty="0" smtClean="0"/>
              <a:t>Binary Decision Diagram</a:t>
            </a:r>
            <a:endParaRPr lang="en-US" dirty="0"/>
          </a:p>
        </p:txBody>
      </p:sp>
      <p:cxnSp>
        <p:nvCxnSpPr>
          <p:cNvPr id="69" name="AutoShape 5"/>
          <p:cNvCxnSpPr>
            <a:cxnSpLocks noChangeShapeType="1"/>
            <a:stCxn id="68" idx="3"/>
            <a:endCxn id="71" idx="0"/>
          </p:cNvCxnSpPr>
          <p:nvPr/>
        </p:nvCxnSpPr>
        <p:spPr bwMode="auto">
          <a:xfrm flipH="1">
            <a:off x="5448300" y="3363913"/>
            <a:ext cx="725488" cy="585787"/>
          </a:xfrm>
          <a:prstGeom prst="straightConnector1">
            <a:avLst/>
          </a:prstGeom>
          <a:noFill/>
          <a:ln w="25400">
            <a:solidFill>
              <a:schemeClr val="tx1"/>
            </a:solidFill>
            <a:prstDash val="dash"/>
            <a:round/>
            <a:headEnd/>
            <a:tailEnd type="triangle" w="lg" len="lg"/>
          </a:ln>
          <a:effectLst/>
        </p:spPr>
      </p:cxnSp>
      <p:sp>
        <p:nvSpPr>
          <p:cNvPr id="71" name="Oval 7"/>
          <p:cNvSpPr>
            <a:spLocks noChangeArrowheads="1"/>
          </p:cNvSpPr>
          <p:nvPr/>
        </p:nvSpPr>
        <p:spPr bwMode="auto">
          <a:xfrm>
            <a:off x="51816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73" name="AutoShape 9"/>
          <p:cNvCxnSpPr>
            <a:cxnSpLocks noChangeShapeType="1"/>
            <a:stCxn id="68" idx="5"/>
            <a:endCxn id="112" idx="0"/>
          </p:cNvCxnSpPr>
          <p:nvPr/>
        </p:nvCxnSpPr>
        <p:spPr bwMode="auto">
          <a:xfrm rot="5400000">
            <a:off x="5237233" y="3790553"/>
            <a:ext cx="1753721" cy="874385"/>
          </a:xfrm>
          <a:prstGeom prst="straightConnector1">
            <a:avLst/>
          </a:prstGeom>
          <a:noFill/>
          <a:ln w="25400">
            <a:solidFill>
              <a:schemeClr val="tx1"/>
            </a:solidFill>
            <a:round/>
            <a:headEnd/>
            <a:tailEnd type="triangle" w="lg" len="lg"/>
          </a:ln>
          <a:effectLst/>
        </p:spPr>
      </p:cxnSp>
      <p:cxnSp>
        <p:nvCxnSpPr>
          <p:cNvPr id="74" name="AutoShape 10"/>
          <p:cNvCxnSpPr>
            <a:cxnSpLocks noChangeShapeType="1"/>
            <a:stCxn id="71" idx="3"/>
            <a:endCxn id="115" idx="0"/>
          </p:cNvCxnSpPr>
          <p:nvPr/>
        </p:nvCxnSpPr>
        <p:spPr bwMode="auto">
          <a:xfrm rot="5400000">
            <a:off x="3981848" y="3826738"/>
            <a:ext cx="686921" cy="1868815"/>
          </a:xfrm>
          <a:prstGeom prst="straightConnector1">
            <a:avLst/>
          </a:prstGeom>
          <a:noFill/>
          <a:ln w="25400">
            <a:solidFill>
              <a:schemeClr val="tx1"/>
            </a:solidFill>
            <a:prstDash val="dash"/>
            <a:round/>
            <a:headEnd/>
            <a:tailEnd type="triangle" w="lg" len="lg"/>
          </a:ln>
          <a:effectLst/>
        </p:spPr>
      </p:cxnSp>
      <p:sp>
        <p:nvSpPr>
          <p:cNvPr id="97" name="Oval 33"/>
          <p:cNvSpPr>
            <a:spLocks noChangeArrowheads="1"/>
          </p:cNvSpPr>
          <p:nvPr/>
        </p:nvSpPr>
        <p:spPr bwMode="auto">
          <a:xfrm>
            <a:off x="24384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98" name="AutoShape 34"/>
          <p:cNvCxnSpPr>
            <a:cxnSpLocks noChangeShapeType="1"/>
            <a:stCxn id="97" idx="3"/>
            <a:endCxn id="100" idx="0"/>
          </p:cNvCxnSpPr>
          <p:nvPr/>
        </p:nvCxnSpPr>
        <p:spPr bwMode="auto">
          <a:xfrm flipH="1">
            <a:off x="1790700" y="3363913"/>
            <a:ext cx="725488" cy="585787"/>
          </a:xfrm>
          <a:prstGeom prst="straightConnector1">
            <a:avLst/>
          </a:prstGeom>
          <a:noFill/>
          <a:ln w="25400">
            <a:solidFill>
              <a:schemeClr val="tx1"/>
            </a:solidFill>
            <a:prstDash val="dash"/>
            <a:round/>
            <a:headEnd/>
            <a:tailEnd type="triangle" w="lg" len="lg"/>
          </a:ln>
          <a:effectLst/>
        </p:spPr>
      </p:cxnSp>
      <p:sp>
        <p:nvSpPr>
          <p:cNvPr id="100" name="Oval 36"/>
          <p:cNvSpPr>
            <a:spLocks noChangeArrowheads="1"/>
          </p:cNvSpPr>
          <p:nvPr/>
        </p:nvSpPr>
        <p:spPr bwMode="auto">
          <a:xfrm>
            <a:off x="15240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sp>
        <p:nvSpPr>
          <p:cNvPr id="101" name="Oval 37"/>
          <p:cNvSpPr>
            <a:spLocks noChangeArrowheads="1"/>
          </p:cNvSpPr>
          <p:nvPr/>
        </p:nvSpPr>
        <p:spPr bwMode="auto">
          <a:xfrm>
            <a:off x="33528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102" name="AutoShape 38"/>
          <p:cNvCxnSpPr>
            <a:cxnSpLocks noChangeShapeType="1"/>
            <a:stCxn id="97" idx="5"/>
            <a:endCxn id="101" idx="0"/>
          </p:cNvCxnSpPr>
          <p:nvPr/>
        </p:nvCxnSpPr>
        <p:spPr bwMode="auto">
          <a:xfrm>
            <a:off x="2894013" y="3363913"/>
            <a:ext cx="725487" cy="585787"/>
          </a:xfrm>
          <a:prstGeom prst="straightConnector1">
            <a:avLst/>
          </a:prstGeom>
          <a:noFill/>
          <a:ln w="25400">
            <a:solidFill>
              <a:schemeClr val="tx1"/>
            </a:solidFill>
            <a:round/>
            <a:headEnd/>
            <a:tailEnd type="triangle" w="lg" len="lg"/>
          </a:ln>
          <a:effectLst/>
        </p:spPr>
      </p:cxnSp>
      <p:cxnSp>
        <p:nvCxnSpPr>
          <p:cNvPr id="107" name="AutoShape 43"/>
          <p:cNvCxnSpPr>
            <a:cxnSpLocks noChangeShapeType="1"/>
            <a:stCxn id="100" idx="5"/>
            <a:endCxn id="115" idx="0"/>
          </p:cNvCxnSpPr>
          <p:nvPr/>
        </p:nvCxnSpPr>
        <p:spPr bwMode="auto">
          <a:xfrm rot="16200000" flipH="1">
            <a:off x="2341632" y="4055337"/>
            <a:ext cx="686921" cy="1411615"/>
          </a:xfrm>
          <a:prstGeom prst="straightConnector1">
            <a:avLst/>
          </a:prstGeom>
          <a:noFill/>
          <a:ln w="25400">
            <a:solidFill>
              <a:schemeClr val="tx1"/>
            </a:solidFill>
            <a:round/>
            <a:headEnd/>
            <a:tailEnd type="triangle" w="lg" len="lg"/>
          </a:ln>
          <a:effectLst/>
        </p:spPr>
      </p:cxnSp>
      <p:cxnSp>
        <p:nvCxnSpPr>
          <p:cNvPr id="108" name="AutoShape 44"/>
          <p:cNvCxnSpPr>
            <a:cxnSpLocks noChangeShapeType="1"/>
            <a:stCxn id="101" idx="3"/>
            <a:endCxn id="115" idx="0"/>
          </p:cNvCxnSpPr>
          <p:nvPr/>
        </p:nvCxnSpPr>
        <p:spPr bwMode="auto">
          <a:xfrm rot="5400000">
            <a:off x="3067448" y="4741138"/>
            <a:ext cx="686921" cy="40015"/>
          </a:xfrm>
          <a:prstGeom prst="straightConnector1">
            <a:avLst/>
          </a:prstGeom>
          <a:noFill/>
          <a:ln w="25400">
            <a:solidFill>
              <a:schemeClr val="tx1"/>
            </a:solidFill>
            <a:prstDash val="dash"/>
            <a:round/>
            <a:headEnd/>
            <a:tailEnd type="triangle" w="lg" len="lg"/>
          </a:ln>
          <a:effectLst/>
        </p:spPr>
      </p:cxnSp>
      <p:cxnSp>
        <p:nvCxnSpPr>
          <p:cNvPr id="109" name="AutoShape 45"/>
          <p:cNvCxnSpPr>
            <a:cxnSpLocks noChangeShapeType="1"/>
            <a:stCxn id="101" idx="5"/>
            <a:endCxn id="112" idx="0"/>
          </p:cNvCxnSpPr>
          <p:nvPr/>
        </p:nvCxnSpPr>
        <p:spPr bwMode="auto">
          <a:xfrm rot="16200000" flipH="1">
            <a:off x="4399032" y="3826737"/>
            <a:ext cx="686921" cy="1868815"/>
          </a:xfrm>
          <a:prstGeom prst="straightConnector1">
            <a:avLst/>
          </a:prstGeom>
          <a:noFill/>
          <a:ln w="25400">
            <a:solidFill>
              <a:schemeClr val="tx1"/>
            </a:solidFill>
            <a:round/>
            <a:headEnd/>
            <a:tailEnd type="triangle" w="lg" len="lg"/>
          </a:ln>
          <a:effectLst/>
        </p:spPr>
      </p:cxnSp>
      <p:sp>
        <p:nvSpPr>
          <p:cNvPr id="115" name="Rectangle 51"/>
          <p:cNvSpPr>
            <a:spLocks noChangeArrowheads="1"/>
          </p:cNvSpPr>
          <p:nvPr/>
        </p:nvSpPr>
        <p:spPr bwMode="auto">
          <a:xfrm>
            <a:off x="3200400" y="5104606"/>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dirty="0">
                <a:latin typeface="Arial Unicode MS" pitchFamily="34" charset="-128"/>
              </a:rPr>
              <a:t>0</a:t>
            </a:r>
          </a:p>
        </p:txBody>
      </p:sp>
      <p:sp>
        <p:nvSpPr>
          <p:cNvPr id="126" name="Oval 62"/>
          <p:cNvSpPr>
            <a:spLocks noChangeArrowheads="1"/>
          </p:cNvSpPr>
          <p:nvPr/>
        </p:nvSpPr>
        <p:spPr bwMode="auto">
          <a:xfrm>
            <a:off x="4267200" y="2057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1</a:t>
            </a:r>
            <a:endParaRPr lang="en-US" u="none" dirty="0">
              <a:latin typeface="Arial Unicode MS" pitchFamily="34" charset="-128"/>
            </a:endParaRPr>
          </a:p>
        </p:txBody>
      </p:sp>
      <p:cxnSp>
        <p:nvCxnSpPr>
          <p:cNvPr id="127" name="AutoShape 63"/>
          <p:cNvCxnSpPr>
            <a:cxnSpLocks noChangeShapeType="1"/>
            <a:stCxn id="126" idx="6"/>
            <a:endCxn id="68" idx="1"/>
          </p:cNvCxnSpPr>
          <p:nvPr/>
        </p:nvCxnSpPr>
        <p:spPr bwMode="auto">
          <a:xfrm>
            <a:off x="4813300" y="2324100"/>
            <a:ext cx="1360488" cy="636588"/>
          </a:xfrm>
          <a:prstGeom prst="straightConnector1">
            <a:avLst/>
          </a:prstGeom>
          <a:noFill/>
          <a:ln w="25400">
            <a:solidFill>
              <a:schemeClr val="tx1"/>
            </a:solidFill>
            <a:round/>
            <a:headEnd/>
            <a:tailEnd type="triangle" w="lg" len="lg"/>
          </a:ln>
          <a:effectLst/>
        </p:spPr>
      </p:cxnSp>
      <p:cxnSp>
        <p:nvCxnSpPr>
          <p:cNvPr id="128" name="AutoShape 64"/>
          <p:cNvCxnSpPr>
            <a:cxnSpLocks noChangeShapeType="1"/>
            <a:stCxn id="126" idx="2"/>
            <a:endCxn id="97" idx="7"/>
          </p:cNvCxnSpPr>
          <p:nvPr/>
        </p:nvCxnSpPr>
        <p:spPr bwMode="auto">
          <a:xfrm flipH="1">
            <a:off x="2894013" y="2324100"/>
            <a:ext cx="1360487" cy="636588"/>
          </a:xfrm>
          <a:prstGeom prst="straightConnector1">
            <a:avLst/>
          </a:prstGeom>
          <a:noFill/>
          <a:ln w="25400">
            <a:solidFill>
              <a:schemeClr val="tx1"/>
            </a:solidFill>
            <a:prstDash val="dash"/>
            <a:round/>
            <a:headEnd/>
            <a:tailEnd type="triangle" w="lg" len="lg"/>
          </a:ln>
          <a:effectLst/>
        </p:spPr>
      </p:cxnSp>
      <p:cxnSp>
        <p:nvCxnSpPr>
          <p:cNvPr id="129" name="AutoShape 65"/>
          <p:cNvCxnSpPr>
            <a:cxnSpLocks noChangeShapeType="1"/>
          </p:cNvCxnSpPr>
          <p:nvPr/>
        </p:nvCxnSpPr>
        <p:spPr bwMode="auto">
          <a:xfrm>
            <a:off x="6629400" y="2319338"/>
            <a:ext cx="838200" cy="0"/>
          </a:xfrm>
          <a:prstGeom prst="straightConnector1">
            <a:avLst/>
          </a:prstGeom>
          <a:noFill/>
          <a:ln w="25400">
            <a:solidFill>
              <a:schemeClr val="tx1"/>
            </a:solidFill>
            <a:prstDash val="dash"/>
            <a:round/>
            <a:headEnd/>
            <a:tailEnd type="triangle" w="lg" len="lg"/>
          </a:ln>
          <a:effectLst/>
        </p:spPr>
      </p:cxnSp>
      <p:sp>
        <p:nvSpPr>
          <p:cNvPr id="130" name="Text Box 66"/>
          <p:cNvSpPr txBox="1">
            <a:spLocks noChangeArrowheads="1"/>
          </p:cNvSpPr>
          <p:nvPr/>
        </p:nvSpPr>
        <p:spPr bwMode="auto">
          <a:xfrm>
            <a:off x="7543800" y="2133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0 edge</a:t>
            </a:r>
          </a:p>
        </p:txBody>
      </p:sp>
      <p:cxnSp>
        <p:nvCxnSpPr>
          <p:cNvPr id="131" name="AutoShape 67"/>
          <p:cNvCxnSpPr>
            <a:cxnSpLocks noChangeShapeType="1"/>
          </p:cNvCxnSpPr>
          <p:nvPr/>
        </p:nvCxnSpPr>
        <p:spPr bwMode="auto">
          <a:xfrm>
            <a:off x="6629400" y="2700338"/>
            <a:ext cx="838200" cy="0"/>
          </a:xfrm>
          <a:prstGeom prst="straightConnector1">
            <a:avLst/>
          </a:prstGeom>
          <a:noFill/>
          <a:ln w="25400">
            <a:solidFill>
              <a:schemeClr val="tx1"/>
            </a:solidFill>
            <a:round/>
            <a:headEnd/>
            <a:tailEnd type="triangle" w="lg" len="lg"/>
          </a:ln>
          <a:effectLst/>
        </p:spPr>
      </p:cxnSp>
      <p:sp>
        <p:nvSpPr>
          <p:cNvPr id="132" name="Text Box 68"/>
          <p:cNvSpPr txBox="1">
            <a:spLocks noChangeArrowheads="1"/>
          </p:cNvSpPr>
          <p:nvPr/>
        </p:nvSpPr>
        <p:spPr bwMode="auto">
          <a:xfrm>
            <a:off x="7543800" y="2514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1 edge</a:t>
            </a:r>
          </a:p>
        </p:txBody>
      </p:sp>
      <p:sp>
        <p:nvSpPr>
          <p:cNvPr id="112" name="Rectangle 48"/>
          <p:cNvSpPr>
            <a:spLocks noChangeArrowheads="1"/>
          </p:cNvSpPr>
          <p:nvPr/>
        </p:nvSpPr>
        <p:spPr bwMode="auto">
          <a:xfrm>
            <a:off x="5486400" y="5104606"/>
            <a:ext cx="381000" cy="381000"/>
          </a:xfrm>
          <a:prstGeom prst="rect">
            <a:avLst/>
          </a:prstGeom>
          <a:no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cxnSp>
        <p:nvCxnSpPr>
          <p:cNvPr id="63" name="AutoShape 60"/>
          <p:cNvCxnSpPr>
            <a:cxnSpLocks noChangeShapeType="1"/>
            <a:stCxn id="101" idx="0"/>
            <a:endCxn id="71" idx="0"/>
          </p:cNvCxnSpPr>
          <p:nvPr/>
        </p:nvCxnSpPr>
        <p:spPr bwMode="auto">
          <a:xfrm rot="5400000" flipH="1" flipV="1">
            <a:off x="4533900" y="3048000"/>
            <a:ext cx="1588" cy="1828800"/>
          </a:xfrm>
          <a:prstGeom prst="curvedConnector3">
            <a:avLst>
              <a:gd name="adj1" fmla="val 14395466"/>
            </a:avLst>
          </a:prstGeom>
          <a:noFill/>
          <a:ln w="38100">
            <a:solidFill>
              <a:srgbClr val="C00000"/>
            </a:solidFill>
            <a:prstDash val="dash"/>
            <a:round/>
            <a:headEnd/>
            <a:tailEnd/>
          </a:ln>
          <a:effectLst/>
        </p:spPr>
      </p:cxnSp>
      <p:sp>
        <p:nvSpPr>
          <p:cNvPr id="68" name="Oval 4"/>
          <p:cNvSpPr>
            <a:spLocks noChangeArrowheads="1"/>
          </p:cNvSpPr>
          <p:nvPr/>
        </p:nvSpPr>
        <p:spPr bwMode="auto">
          <a:xfrm>
            <a:off x="60960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1514475" y="1589926"/>
            <a:ext cx="6105525" cy="46482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Example: </a:t>
            </a:r>
            <a:r>
              <a:rPr lang="en-US" dirty="0" err="1" smtClean="0"/>
              <a:t>TortoiseSVN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103" name="AutoShape 39"/>
          <p:cNvCxnSpPr>
            <a:cxnSpLocks noChangeShapeType="1"/>
            <a:stCxn id="100" idx="3"/>
            <a:endCxn id="112" idx="0"/>
          </p:cNvCxnSpPr>
          <p:nvPr/>
        </p:nvCxnSpPr>
        <p:spPr bwMode="auto">
          <a:xfrm rot="16200000" flipH="1">
            <a:off x="3296047" y="2723752"/>
            <a:ext cx="686921" cy="4074785"/>
          </a:xfrm>
          <a:prstGeom prst="straightConnector1">
            <a:avLst/>
          </a:prstGeom>
          <a:noFill/>
          <a:ln w="25400">
            <a:solidFill>
              <a:schemeClr val="tx1"/>
            </a:solidFill>
            <a:prstDash val="dash"/>
            <a:round/>
            <a:headEnd/>
            <a:tailEnd type="triangle" w="lg" len="lg"/>
          </a:ln>
          <a:effectLst/>
        </p:spPr>
      </p:cxnSp>
      <p:sp>
        <p:nvSpPr>
          <p:cNvPr id="2" name="Title 1"/>
          <p:cNvSpPr>
            <a:spLocks noGrp="1"/>
          </p:cNvSpPr>
          <p:nvPr>
            <p:ph type="title"/>
          </p:nvPr>
        </p:nvSpPr>
        <p:spPr/>
        <p:txBody>
          <a:bodyPr/>
          <a:lstStyle/>
          <a:p>
            <a:r>
              <a:rPr lang="en-US" dirty="0" smtClean="0"/>
              <a:t>Binary Decision Diagram</a:t>
            </a:r>
            <a:endParaRPr lang="en-US" dirty="0"/>
          </a:p>
        </p:txBody>
      </p:sp>
      <p:cxnSp>
        <p:nvCxnSpPr>
          <p:cNvPr id="69" name="AutoShape 5"/>
          <p:cNvCxnSpPr>
            <a:cxnSpLocks noChangeShapeType="1"/>
            <a:stCxn id="68" idx="3"/>
            <a:endCxn id="101" idx="7"/>
          </p:cNvCxnSpPr>
          <p:nvPr/>
        </p:nvCxnSpPr>
        <p:spPr bwMode="auto">
          <a:xfrm rot="5400000">
            <a:off x="4646285" y="2512685"/>
            <a:ext cx="689630" cy="2366030"/>
          </a:xfrm>
          <a:prstGeom prst="straightConnector1">
            <a:avLst/>
          </a:prstGeom>
          <a:noFill/>
          <a:ln w="25400">
            <a:solidFill>
              <a:schemeClr val="tx1"/>
            </a:solidFill>
            <a:prstDash val="dash"/>
            <a:round/>
            <a:headEnd/>
            <a:tailEnd type="triangle" w="lg" len="lg"/>
          </a:ln>
          <a:effectLst/>
        </p:spPr>
      </p:cxnSp>
      <p:cxnSp>
        <p:nvCxnSpPr>
          <p:cNvPr id="73" name="AutoShape 9"/>
          <p:cNvCxnSpPr>
            <a:cxnSpLocks noChangeShapeType="1"/>
            <a:stCxn id="68" idx="5"/>
            <a:endCxn id="112" idx="0"/>
          </p:cNvCxnSpPr>
          <p:nvPr/>
        </p:nvCxnSpPr>
        <p:spPr bwMode="auto">
          <a:xfrm rot="5400000">
            <a:off x="5237233" y="3790553"/>
            <a:ext cx="1753721" cy="874385"/>
          </a:xfrm>
          <a:prstGeom prst="straightConnector1">
            <a:avLst/>
          </a:prstGeom>
          <a:noFill/>
          <a:ln w="25400">
            <a:solidFill>
              <a:schemeClr val="tx1"/>
            </a:solidFill>
            <a:round/>
            <a:headEnd/>
            <a:tailEnd type="triangle" w="lg" len="lg"/>
          </a:ln>
          <a:effectLst/>
        </p:spPr>
      </p:cxnSp>
      <p:sp>
        <p:nvSpPr>
          <p:cNvPr id="97" name="Oval 33"/>
          <p:cNvSpPr>
            <a:spLocks noChangeArrowheads="1"/>
          </p:cNvSpPr>
          <p:nvPr/>
        </p:nvSpPr>
        <p:spPr bwMode="auto">
          <a:xfrm>
            <a:off x="24384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cxnSp>
        <p:nvCxnSpPr>
          <p:cNvPr id="98" name="AutoShape 34"/>
          <p:cNvCxnSpPr>
            <a:cxnSpLocks noChangeShapeType="1"/>
            <a:stCxn id="97" idx="3"/>
            <a:endCxn id="100" idx="0"/>
          </p:cNvCxnSpPr>
          <p:nvPr/>
        </p:nvCxnSpPr>
        <p:spPr bwMode="auto">
          <a:xfrm flipH="1">
            <a:off x="1790700" y="3363913"/>
            <a:ext cx="725488" cy="585787"/>
          </a:xfrm>
          <a:prstGeom prst="straightConnector1">
            <a:avLst/>
          </a:prstGeom>
          <a:noFill/>
          <a:ln w="25400">
            <a:solidFill>
              <a:schemeClr val="tx1"/>
            </a:solidFill>
            <a:prstDash val="dash"/>
            <a:round/>
            <a:headEnd/>
            <a:tailEnd type="triangle" w="lg" len="lg"/>
          </a:ln>
          <a:effectLst/>
        </p:spPr>
      </p:cxnSp>
      <p:sp>
        <p:nvSpPr>
          <p:cNvPr id="100" name="Oval 36"/>
          <p:cNvSpPr>
            <a:spLocks noChangeArrowheads="1"/>
          </p:cNvSpPr>
          <p:nvPr/>
        </p:nvSpPr>
        <p:spPr bwMode="auto">
          <a:xfrm>
            <a:off x="15240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3</a:t>
            </a:r>
            <a:endParaRPr lang="en-US" u="none" dirty="0">
              <a:latin typeface="Arial Unicode MS" pitchFamily="34" charset="-128"/>
            </a:endParaRPr>
          </a:p>
        </p:txBody>
      </p:sp>
      <p:sp>
        <p:nvSpPr>
          <p:cNvPr id="101" name="Oval 37"/>
          <p:cNvSpPr>
            <a:spLocks noChangeArrowheads="1"/>
          </p:cNvSpPr>
          <p:nvPr/>
        </p:nvSpPr>
        <p:spPr bwMode="auto">
          <a:xfrm>
            <a:off x="3352800" y="3962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3</a:t>
            </a:r>
            <a:endParaRPr lang="en-US" u="none">
              <a:latin typeface="Arial Unicode MS" pitchFamily="34" charset="-128"/>
            </a:endParaRPr>
          </a:p>
        </p:txBody>
      </p:sp>
      <p:cxnSp>
        <p:nvCxnSpPr>
          <p:cNvPr id="102" name="AutoShape 38"/>
          <p:cNvCxnSpPr>
            <a:cxnSpLocks noChangeShapeType="1"/>
            <a:stCxn id="97" idx="5"/>
            <a:endCxn id="101" idx="1"/>
          </p:cNvCxnSpPr>
          <p:nvPr/>
        </p:nvCxnSpPr>
        <p:spPr bwMode="auto">
          <a:xfrm rot="16200000" flipH="1">
            <a:off x="2817485" y="3427085"/>
            <a:ext cx="689630" cy="537230"/>
          </a:xfrm>
          <a:prstGeom prst="straightConnector1">
            <a:avLst/>
          </a:prstGeom>
          <a:noFill/>
          <a:ln w="25400">
            <a:solidFill>
              <a:schemeClr val="tx1"/>
            </a:solidFill>
            <a:round/>
            <a:headEnd/>
            <a:tailEnd type="triangle" w="lg" len="lg"/>
          </a:ln>
          <a:effectLst/>
        </p:spPr>
      </p:cxnSp>
      <p:cxnSp>
        <p:nvCxnSpPr>
          <p:cNvPr id="107" name="AutoShape 43"/>
          <p:cNvCxnSpPr>
            <a:cxnSpLocks noChangeShapeType="1"/>
            <a:stCxn id="100" idx="5"/>
            <a:endCxn id="115" idx="0"/>
          </p:cNvCxnSpPr>
          <p:nvPr/>
        </p:nvCxnSpPr>
        <p:spPr bwMode="auto">
          <a:xfrm rot="16200000" flipH="1">
            <a:off x="2341632" y="4055337"/>
            <a:ext cx="686921" cy="1411615"/>
          </a:xfrm>
          <a:prstGeom prst="straightConnector1">
            <a:avLst/>
          </a:prstGeom>
          <a:noFill/>
          <a:ln w="25400">
            <a:solidFill>
              <a:schemeClr val="tx1"/>
            </a:solidFill>
            <a:round/>
            <a:headEnd/>
            <a:tailEnd type="triangle" w="lg" len="lg"/>
          </a:ln>
          <a:effectLst/>
        </p:spPr>
      </p:cxnSp>
      <p:cxnSp>
        <p:nvCxnSpPr>
          <p:cNvPr id="108" name="AutoShape 44"/>
          <p:cNvCxnSpPr>
            <a:cxnSpLocks noChangeShapeType="1"/>
            <a:stCxn id="101" idx="3"/>
            <a:endCxn id="115" idx="0"/>
          </p:cNvCxnSpPr>
          <p:nvPr/>
        </p:nvCxnSpPr>
        <p:spPr bwMode="auto">
          <a:xfrm rot="5400000">
            <a:off x="3067448" y="4741138"/>
            <a:ext cx="686921" cy="40015"/>
          </a:xfrm>
          <a:prstGeom prst="straightConnector1">
            <a:avLst/>
          </a:prstGeom>
          <a:noFill/>
          <a:ln w="25400">
            <a:solidFill>
              <a:schemeClr val="tx1"/>
            </a:solidFill>
            <a:prstDash val="dash"/>
            <a:round/>
            <a:headEnd/>
            <a:tailEnd type="triangle" w="lg" len="lg"/>
          </a:ln>
          <a:effectLst/>
        </p:spPr>
      </p:cxnSp>
      <p:cxnSp>
        <p:nvCxnSpPr>
          <p:cNvPr id="109" name="AutoShape 45"/>
          <p:cNvCxnSpPr>
            <a:cxnSpLocks noChangeShapeType="1"/>
            <a:stCxn id="101" idx="5"/>
            <a:endCxn id="112" idx="0"/>
          </p:cNvCxnSpPr>
          <p:nvPr/>
        </p:nvCxnSpPr>
        <p:spPr bwMode="auto">
          <a:xfrm rot="16200000" flipH="1">
            <a:off x="4399032" y="3826737"/>
            <a:ext cx="686921" cy="1868815"/>
          </a:xfrm>
          <a:prstGeom prst="straightConnector1">
            <a:avLst/>
          </a:prstGeom>
          <a:noFill/>
          <a:ln w="25400">
            <a:solidFill>
              <a:schemeClr val="tx1"/>
            </a:solidFill>
            <a:round/>
            <a:headEnd/>
            <a:tailEnd type="triangle" w="lg" len="lg"/>
          </a:ln>
          <a:effectLst/>
        </p:spPr>
      </p:cxnSp>
      <p:sp>
        <p:nvSpPr>
          <p:cNvPr id="115" name="Rectangle 51"/>
          <p:cNvSpPr>
            <a:spLocks noChangeArrowheads="1"/>
          </p:cNvSpPr>
          <p:nvPr/>
        </p:nvSpPr>
        <p:spPr bwMode="auto">
          <a:xfrm>
            <a:off x="3200400" y="5104606"/>
            <a:ext cx="381000" cy="381000"/>
          </a:xfrm>
          <a:prstGeom prst="rect">
            <a:avLst/>
          </a:prstGeom>
          <a:solidFill>
            <a:srgbClr val="4F81BD"/>
          </a:solidFill>
          <a:ln w="25400" algn="ctr">
            <a:solidFill>
              <a:schemeClr val="tx1"/>
            </a:solidFill>
            <a:miter lim="800000"/>
            <a:headEnd/>
            <a:tailEnd/>
          </a:ln>
          <a:effectLst/>
        </p:spPr>
        <p:txBody>
          <a:bodyPr wrap="none" anchor="ctr"/>
          <a:lstStyle/>
          <a:p>
            <a:pPr algn="ctr"/>
            <a:r>
              <a:rPr lang="en-US" u="none">
                <a:latin typeface="Arial Unicode MS" pitchFamily="34" charset="-128"/>
              </a:rPr>
              <a:t>0</a:t>
            </a:r>
          </a:p>
        </p:txBody>
      </p:sp>
      <p:sp>
        <p:nvSpPr>
          <p:cNvPr id="126" name="Oval 62"/>
          <p:cNvSpPr>
            <a:spLocks noChangeArrowheads="1"/>
          </p:cNvSpPr>
          <p:nvPr/>
        </p:nvSpPr>
        <p:spPr bwMode="auto">
          <a:xfrm>
            <a:off x="4267200" y="20574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dirty="0">
                <a:latin typeface="Arial Unicode MS" pitchFamily="34" charset="-128"/>
              </a:rPr>
              <a:t>x</a:t>
            </a:r>
            <a:r>
              <a:rPr lang="en-US" u="none" baseline="-25000" dirty="0">
                <a:latin typeface="Arial Unicode MS" pitchFamily="34" charset="-128"/>
              </a:rPr>
              <a:t>1</a:t>
            </a:r>
            <a:endParaRPr lang="en-US" u="none" dirty="0">
              <a:latin typeface="Arial Unicode MS" pitchFamily="34" charset="-128"/>
            </a:endParaRPr>
          </a:p>
        </p:txBody>
      </p:sp>
      <p:cxnSp>
        <p:nvCxnSpPr>
          <p:cNvPr id="127" name="AutoShape 63"/>
          <p:cNvCxnSpPr>
            <a:cxnSpLocks noChangeShapeType="1"/>
            <a:stCxn id="126" idx="6"/>
            <a:endCxn id="68" idx="1"/>
          </p:cNvCxnSpPr>
          <p:nvPr/>
        </p:nvCxnSpPr>
        <p:spPr bwMode="auto">
          <a:xfrm>
            <a:off x="4813300" y="2324100"/>
            <a:ext cx="1360488" cy="636588"/>
          </a:xfrm>
          <a:prstGeom prst="straightConnector1">
            <a:avLst/>
          </a:prstGeom>
          <a:noFill/>
          <a:ln w="25400">
            <a:solidFill>
              <a:schemeClr val="tx1"/>
            </a:solidFill>
            <a:round/>
            <a:headEnd/>
            <a:tailEnd type="triangle" w="lg" len="lg"/>
          </a:ln>
          <a:effectLst/>
        </p:spPr>
      </p:cxnSp>
      <p:cxnSp>
        <p:nvCxnSpPr>
          <p:cNvPr id="128" name="AutoShape 64"/>
          <p:cNvCxnSpPr>
            <a:cxnSpLocks noChangeShapeType="1"/>
            <a:stCxn id="126" idx="2"/>
            <a:endCxn id="97" idx="7"/>
          </p:cNvCxnSpPr>
          <p:nvPr/>
        </p:nvCxnSpPr>
        <p:spPr bwMode="auto">
          <a:xfrm flipH="1">
            <a:off x="2894013" y="2324100"/>
            <a:ext cx="1360487" cy="636588"/>
          </a:xfrm>
          <a:prstGeom prst="straightConnector1">
            <a:avLst/>
          </a:prstGeom>
          <a:noFill/>
          <a:ln w="25400">
            <a:solidFill>
              <a:schemeClr val="tx1"/>
            </a:solidFill>
            <a:prstDash val="dash"/>
            <a:round/>
            <a:headEnd/>
            <a:tailEnd type="triangle" w="lg" len="lg"/>
          </a:ln>
          <a:effectLst/>
        </p:spPr>
      </p:cxnSp>
      <p:cxnSp>
        <p:nvCxnSpPr>
          <p:cNvPr id="129" name="AutoShape 65"/>
          <p:cNvCxnSpPr>
            <a:cxnSpLocks noChangeShapeType="1"/>
          </p:cNvCxnSpPr>
          <p:nvPr/>
        </p:nvCxnSpPr>
        <p:spPr bwMode="auto">
          <a:xfrm>
            <a:off x="6629400" y="2319338"/>
            <a:ext cx="838200" cy="0"/>
          </a:xfrm>
          <a:prstGeom prst="straightConnector1">
            <a:avLst/>
          </a:prstGeom>
          <a:noFill/>
          <a:ln w="25400">
            <a:solidFill>
              <a:schemeClr val="tx1"/>
            </a:solidFill>
            <a:prstDash val="dash"/>
            <a:round/>
            <a:headEnd/>
            <a:tailEnd type="triangle" w="lg" len="lg"/>
          </a:ln>
          <a:effectLst/>
        </p:spPr>
      </p:cxnSp>
      <p:sp>
        <p:nvSpPr>
          <p:cNvPr id="130" name="Text Box 66"/>
          <p:cNvSpPr txBox="1">
            <a:spLocks noChangeArrowheads="1"/>
          </p:cNvSpPr>
          <p:nvPr/>
        </p:nvSpPr>
        <p:spPr bwMode="auto">
          <a:xfrm>
            <a:off x="7543800" y="2133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0 edge</a:t>
            </a:r>
          </a:p>
        </p:txBody>
      </p:sp>
      <p:cxnSp>
        <p:nvCxnSpPr>
          <p:cNvPr id="131" name="AutoShape 67"/>
          <p:cNvCxnSpPr>
            <a:cxnSpLocks noChangeShapeType="1"/>
          </p:cNvCxnSpPr>
          <p:nvPr/>
        </p:nvCxnSpPr>
        <p:spPr bwMode="auto">
          <a:xfrm>
            <a:off x="6629400" y="2700338"/>
            <a:ext cx="838200" cy="0"/>
          </a:xfrm>
          <a:prstGeom prst="straightConnector1">
            <a:avLst/>
          </a:prstGeom>
          <a:noFill/>
          <a:ln w="25400">
            <a:solidFill>
              <a:schemeClr val="tx1"/>
            </a:solidFill>
            <a:round/>
            <a:headEnd/>
            <a:tailEnd type="triangle" w="lg" len="lg"/>
          </a:ln>
          <a:effectLst/>
        </p:spPr>
      </p:cxnSp>
      <p:sp>
        <p:nvSpPr>
          <p:cNvPr id="132" name="Text Box 68"/>
          <p:cNvSpPr txBox="1">
            <a:spLocks noChangeArrowheads="1"/>
          </p:cNvSpPr>
          <p:nvPr/>
        </p:nvSpPr>
        <p:spPr bwMode="auto">
          <a:xfrm>
            <a:off x="7543800" y="2514600"/>
            <a:ext cx="1027113" cy="396875"/>
          </a:xfrm>
          <a:prstGeom prst="rect">
            <a:avLst/>
          </a:prstGeom>
          <a:noFill/>
          <a:ln w="25400" algn="ctr">
            <a:noFill/>
            <a:miter lim="800000"/>
            <a:headEnd/>
            <a:tailEnd/>
          </a:ln>
          <a:effectLst/>
        </p:spPr>
        <p:txBody>
          <a:bodyPr wrap="none">
            <a:spAutoFit/>
          </a:bodyPr>
          <a:lstStyle/>
          <a:p>
            <a:r>
              <a:rPr lang="en-US" sz="2000" u="none">
                <a:latin typeface="Arial Unicode MS" pitchFamily="34" charset="-128"/>
              </a:rPr>
              <a:t>1 edge</a:t>
            </a:r>
          </a:p>
        </p:txBody>
      </p:sp>
      <p:sp>
        <p:nvSpPr>
          <p:cNvPr id="112" name="Rectangle 48"/>
          <p:cNvSpPr>
            <a:spLocks noChangeArrowheads="1"/>
          </p:cNvSpPr>
          <p:nvPr/>
        </p:nvSpPr>
        <p:spPr bwMode="auto">
          <a:xfrm>
            <a:off x="5486400" y="5104606"/>
            <a:ext cx="381000" cy="381000"/>
          </a:xfrm>
          <a:prstGeom prst="rect">
            <a:avLst/>
          </a:prstGeom>
          <a:noFill/>
          <a:ln w="25400" algn="ctr">
            <a:solidFill>
              <a:schemeClr val="tx1"/>
            </a:solidFill>
            <a:miter lim="800000"/>
            <a:headEnd/>
            <a:tailEnd/>
          </a:ln>
          <a:effectLst/>
        </p:spPr>
        <p:txBody>
          <a:bodyPr wrap="none" anchor="ctr"/>
          <a:lstStyle/>
          <a:p>
            <a:pPr algn="ctr"/>
            <a:r>
              <a:rPr lang="en-US" u="none">
                <a:solidFill>
                  <a:schemeClr val="tx1"/>
                </a:solidFill>
                <a:latin typeface="Arial Unicode MS" pitchFamily="34" charset="-128"/>
              </a:rPr>
              <a:t>1</a:t>
            </a:r>
          </a:p>
        </p:txBody>
      </p:sp>
      <p:sp>
        <p:nvSpPr>
          <p:cNvPr id="68" name="Oval 4"/>
          <p:cNvSpPr>
            <a:spLocks noChangeArrowheads="1"/>
          </p:cNvSpPr>
          <p:nvPr/>
        </p:nvSpPr>
        <p:spPr bwMode="auto">
          <a:xfrm>
            <a:off x="6096000" y="2895600"/>
            <a:ext cx="533400" cy="533400"/>
          </a:xfrm>
          <a:prstGeom prst="ellipse">
            <a:avLst/>
          </a:prstGeom>
          <a:solidFill>
            <a:schemeClr val="accent1">
              <a:lumMod val="40000"/>
              <a:lumOff val="60000"/>
            </a:schemeClr>
          </a:solidFill>
          <a:ln w="25400" algn="ctr">
            <a:solidFill>
              <a:schemeClr val="tx1"/>
            </a:solidFill>
            <a:round/>
            <a:headEnd/>
            <a:tailEnd/>
          </a:ln>
          <a:effectLst/>
        </p:spPr>
        <p:txBody>
          <a:bodyPr wrap="none" anchor="ctr"/>
          <a:lstStyle/>
          <a:p>
            <a:pPr algn="ctr"/>
            <a:r>
              <a:rPr lang="en-US" u="none">
                <a:latin typeface="Arial Unicode MS" pitchFamily="34" charset="-128"/>
              </a:rPr>
              <a:t>x</a:t>
            </a:r>
            <a:r>
              <a:rPr lang="en-US" u="none" baseline="-25000">
                <a:latin typeface="Arial Unicode MS" pitchFamily="34" charset="-128"/>
              </a:rPr>
              <a:t>2</a:t>
            </a:r>
            <a:endParaRPr lang="en-US" u="none">
              <a:latin typeface="Arial Unicode MS" pitchFamily="34" charset="-128"/>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bddbddb</a:t>
            </a:r>
            <a:endParaRPr lang="en-US" dirty="0"/>
          </a:p>
        </p:txBody>
      </p:sp>
      <p:sp>
        <p:nvSpPr>
          <p:cNvPr id="3" name="Content Placeholder 2"/>
          <p:cNvSpPr>
            <a:spLocks noGrp="1"/>
          </p:cNvSpPr>
          <p:nvPr>
            <p:ph sz="quarter" idx="1"/>
          </p:nvPr>
        </p:nvSpPr>
        <p:spPr/>
        <p:txBody>
          <a:bodyPr>
            <a:normAutofit/>
          </a:bodyPr>
          <a:lstStyle/>
          <a:p>
            <a:r>
              <a:rPr lang="en-US" dirty="0" smtClean="0"/>
              <a:t>Whaley &amp; Lam, PLDI ’04</a:t>
            </a:r>
          </a:p>
          <a:p>
            <a:r>
              <a:rPr lang="en-US" dirty="0" smtClean="0"/>
              <a:t>Analysis engine used by </a:t>
            </a:r>
            <a:r>
              <a:rPr lang="en-US" dirty="0" err="1" smtClean="0"/>
              <a:t>HangWiz</a:t>
            </a:r>
            <a:endParaRPr lang="en-US" dirty="0" smtClean="0"/>
          </a:p>
          <a:p>
            <a:r>
              <a:rPr lang="en-US" dirty="0" smtClean="0"/>
              <a:t>Relations </a:t>
            </a:r>
            <a:r>
              <a:rPr lang="en-US" dirty="0" smtClean="0">
                <a:latin typeface="Calibri"/>
              </a:rPr>
              <a:t>→ Boolean functions</a:t>
            </a:r>
            <a:endParaRPr lang="en-US" dirty="0" smtClean="0"/>
          </a:p>
          <a:p>
            <a:pPr lvl="1"/>
            <a:r>
              <a:rPr lang="en-US" dirty="0" smtClean="0"/>
              <a:t>D</a:t>
            </a:r>
            <a:r>
              <a:rPr lang="en-US" baseline="-25000" dirty="0" smtClean="0"/>
              <a:t>1</a:t>
            </a:r>
            <a:r>
              <a:rPr lang="en-US" dirty="0" smtClean="0"/>
              <a:t> × D</a:t>
            </a:r>
            <a:r>
              <a:rPr lang="en-US" baseline="-25000" dirty="0" smtClean="0"/>
              <a:t>2</a:t>
            </a:r>
          </a:p>
          <a:p>
            <a:pPr lvl="1"/>
            <a:r>
              <a:rPr lang="en-US" dirty="0" smtClean="0"/>
              <a:t>000  00  0</a:t>
            </a:r>
          </a:p>
          <a:p>
            <a:r>
              <a:rPr lang="en-US" dirty="0" smtClean="0"/>
              <a:t>Relation ops</a:t>
            </a:r>
            <a:r>
              <a:rPr lang="en-US" dirty="0" smtClean="0">
                <a:latin typeface="Calibri"/>
              </a:rPr>
              <a:t> →</a:t>
            </a:r>
            <a:r>
              <a:rPr lang="en-US" dirty="0" smtClean="0"/>
              <a:t> Boolean function ops</a:t>
            </a:r>
          </a:p>
          <a:p>
            <a:pPr lvl="1"/>
            <a:r>
              <a:rPr lang="en-US" dirty="0" smtClean="0"/>
              <a:t>⋈, ∪, select, project</a:t>
            </a:r>
          </a:p>
          <a:p>
            <a:pPr lvl="1"/>
            <a:r>
              <a:rPr lang="en-US" dirty="0" smtClean="0"/>
              <a:t>∧, ∨, −, ∼</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Phoenix IR</a:t>
            </a:r>
            <a:endParaRPr lang="en-US" dirty="0"/>
          </a:p>
        </p:txBody>
      </p:sp>
      <p:sp>
        <p:nvSpPr>
          <p:cNvPr id="3" name="Content Placeholder 2"/>
          <p:cNvSpPr>
            <a:spLocks noGrp="1"/>
          </p:cNvSpPr>
          <p:nvPr>
            <p:ph sz="quarter" idx="1"/>
          </p:nvPr>
        </p:nvSpPr>
        <p:spPr/>
        <p:txBody>
          <a:bodyPr>
            <a:noAutofit/>
          </a:bodyPr>
          <a:lstStyle/>
          <a:p>
            <a:pPr>
              <a:lnSpc>
                <a:spcPct val="120000"/>
              </a:lnSpc>
              <a:spcBef>
                <a:spcPts val="0"/>
              </a:spcBef>
              <a:buNone/>
            </a:pPr>
            <a:r>
              <a:rPr lang="en-US" sz="900" dirty="0" smtClean="0">
                <a:latin typeface="Consolas" pitchFamily="49" charset="0"/>
              </a:rPr>
              <a:t>_</a:t>
            </a:r>
            <a:r>
              <a:rPr lang="en-US" sz="900" dirty="0" err="1" smtClean="0">
                <a:latin typeface="Consolas" pitchFamily="49" charset="0"/>
              </a:rPr>
              <a:t>ne_sock_close</a:t>
            </a:r>
            <a:r>
              <a:rPr lang="en-US" sz="900" dirty="0" smtClean="0">
                <a:latin typeface="Consolas" pitchFamily="49" charset="0"/>
              </a:rPr>
              <a:t> (State: </a:t>
            </a:r>
            <a:r>
              <a:rPr lang="en-US" sz="900" dirty="0" err="1" smtClean="0">
                <a:latin typeface="Consolas" pitchFamily="49" charset="0"/>
              </a:rPr>
              <a:t>Hir</a:t>
            </a:r>
            <a:r>
              <a:rPr lang="en-US" sz="900" dirty="0" smtClean="0">
                <a:latin typeface="Consolas" pitchFamily="49" charset="0"/>
              </a:rPr>
              <a:t>)</a:t>
            </a:r>
          </a:p>
          <a:p>
            <a:pPr>
              <a:lnSpc>
                <a:spcPct val="120000"/>
              </a:lnSpc>
              <a:spcBef>
                <a:spcPts val="0"/>
              </a:spcBef>
              <a:buNone/>
            </a:pPr>
            <a:r>
              <a:rPr lang="en-US" sz="900" dirty="0" smtClean="0">
                <a:latin typeface="Consolas" pitchFamily="49" charset="0"/>
              </a:rPr>
              <a:t>$L1: (references=0)                                                       #1358</a:t>
            </a:r>
          </a:p>
          <a:p>
            <a:pPr>
              <a:lnSpc>
                <a:spcPct val="120000"/>
              </a:lnSpc>
              <a:spcBef>
                <a:spcPts val="0"/>
              </a:spcBef>
              <a:buNone/>
            </a:pPr>
            <a:r>
              <a:rPr lang="en-US" sz="900" dirty="0" smtClean="0">
                <a:latin typeface="Consolas" pitchFamily="49" charset="0"/>
              </a:rPr>
              <a:t>   {*</a:t>
            </a:r>
            <a:r>
              <a:rPr lang="en-US" sz="900" dirty="0" err="1" smtClean="0">
                <a:latin typeface="Consolas" pitchFamily="49" charset="0"/>
              </a:rPr>
              <a:t>StaticTag</a:t>
            </a:r>
            <a:r>
              <a:rPr lang="en-US" sz="900" dirty="0" smtClean="0">
                <a:latin typeface="Consolas" pitchFamily="49" charset="0"/>
              </a:rPr>
              <a:t>}&lt;15&gt;, {*</a:t>
            </a:r>
            <a:r>
              <a:rPr lang="en-US" sz="900" dirty="0" err="1" smtClean="0">
                <a:latin typeface="Consolas" pitchFamily="49" charset="0"/>
              </a:rPr>
              <a:t>NotAliasedTag</a:t>
            </a:r>
            <a:r>
              <a:rPr lang="en-US" sz="900" dirty="0" smtClean="0">
                <a:latin typeface="Consolas" pitchFamily="49" charset="0"/>
              </a:rPr>
              <a:t>}&lt;13&gt;, {*</a:t>
            </a:r>
            <a:r>
              <a:rPr lang="en-US" sz="900" dirty="0" err="1" smtClean="0">
                <a:latin typeface="Consolas" pitchFamily="49" charset="0"/>
              </a:rPr>
              <a:t>UndefinedTag</a:t>
            </a:r>
            <a:r>
              <a:rPr lang="en-US" sz="900" dirty="0" smtClean="0">
                <a:latin typeface="Consolas" pitchFamily="49" charset="0"/>
              </a:rPr>
              <a:t>}&lt;14&gt; = START _</a:t>
            </a:r>
            <a:r>
              <a:rPr lang="en-US" sz="900" dirty="0" err="1" smtClean="0">
                <a:latin typeface="Consolas" pitchFamily="49" charset="0"/>
              </a:rPr>
              <a:t>ne_sock_close</a:t>
            </a:r>
            <a:r>
              <a:rPr lang="en-US" sz="900" dirty="0" smtClean="0">
                <a:latin typeface="Consolas" pitchFamily="49" charset="0"/>
              </a:rPr>
              <a:t>(T)                               #1358</a:t>
            </a:r>
          </a:p>
          <a:p>
            <a:pPr>
              <a:lnSpc>
                <a:spcPct val="120000"/>
              </a:lnSpc>
              <a:spcBef>
                <a:spcPts val="0"/>
              </a:spcBef>
              <a:buNone/>
            </a:pPr>
            <a:r>
              <a:rPr lang="en-US" sz="900" dirty="0" smtClean="0">
                <a:latin typeface="Consolas" pitchFamily="49" charset="0"/>
              </a:rPr>
              <a:t>_</a:t>
            </a:r>
            <a:r>
              <a:rPr lang="en-US" sz="900" dirty="0" err="1" smtClean="0">
                <a:latin typeface="Consolas" pitchFamily="49" charset="0"/>
              </a:rPr>
              <a:t>ne_sock_close</a:t>
            </a:r>
            <a:r>
              <a:rPr lang="en-US" sz="900" dirty="0" smtClean="0">
                <a:latin typeface="Consolas" pitchFamily="49" charset="0"/>
              </a:rPr>
              <a:t>: (references=1)                                            #1358</a:t>
            </a:r>
          </a:p>
          <a:p>
            <a:pPr>
              <a:lnSpc>
                <a:spcPct val="120000"/>
              </a:lnSpc>
              <a:spcBef>
                <a:spcPts val="0"/>
              </a:spcBef>
              <a:buNone/>
            </a:pPr>
            <a:r>
              <a:rPr lang="en-US" sz="900" dirty="0" smtClean="0">
                <a:latin typeface="Consolas" pitchFamily="49" charset="0"/>
              </a:rPr>
              <a:t>   </a:t>
            </a:r>
            <a:r>
              <a:rPr lang="en-US" sz="900" dirty="0" smtClean="0">
                <a:solidFill>
                  <a:srgbClr val="00B0F0"/>
                </a:solidFill>
                <a:latin typeface="Consolas" pitchFamily="49" charset="0"/>
              </a:rPr>
              <a:t>_sock&lt;16&gt;</a:t>
            </a:r>
            <a:r>
              <a:rPr lang="en-US" sz="900" dirty="0" smtClean="0">
                <a:latin typeface="Consolas" pitchFamily="49" charset="0"/>
              </a:rPr>
              <a:t>         = ENTERFUNCTION                                      #1358</a:t>
            </a:r>
          </a:p>
          <a:p>
            <a:pPr>
              <a:lnSpc>
                <a:spcPct val="120000"/>
              </a:lnSpc>
              <a:spcBef>
                <a:spcPts val="0"/>
              </a:spcBef>
              <a:buNone/>
            </a:pPr>
            <a:r>
              <a:rPr lang="en-US" sz="900" dirty="0" smtClean="0">
                <a:latin typeface="Consolas" pitchFamily="49" charset="0"/>
              </a:rPr>
              <a:t>   {Virtual:-12}&lt;1&gt;  = CHI {*</a:t>
            </a:r>
            <a:r>
              <a:rPr lang="en-US" sz="900" dirty="0" err="1" smtClean="0">
                <a:latin typeface="Consolas" pitchFamily="49" charset="0"/>
              </a:rPr>
              <a:t>StaticTag</a:t>
            </a:r>
            <a:r>
              <a:rPr lang="en-US" sz="900" dirty="0" smtClean="0">
                <a:latin typeface="Consolas" pitchFamily="49" charset="0"/>
              </a:rPr>
              <a:t>}&lt;15&gt;, {Virtual:-12}&lt;14&gt;            #1358</a:t>
            </a:r>
          </a:p>
          <a:p>
            <a:pPr>
              <a:lnSpc>
                <a:spcPct val="120000"/>
              </a:lnSpc>
              <a:spcBef>
                <a:spcPts val="0"/>
              </a:spcBef>
              <a:buNone/>
            </a:pPr>
            <a:r>
              <a:rPr lang="en-US" sz="900" dirty="0" smtClean="0">
                <a:latin typeface="Consolas" pitchFamily="49" charset="0"/>
              </a:rPr>
              <a:t>                       ENTERBLOCK ScopeSymbol267                          #1358</a:t>
            </a:r>
          </a:p>
          <a:p>
            <a:pPr>
              <a:lnSpc>
                <a:spcPct val="120000"/>
              </a:lnSpc>
              <a:spcBef>
                <a:spcPts val="0"/>
              </a:spcBef>
              <a:buNone/>
            </a:pPr>
            <a:r>
              <a:rPr lang="en-US" sz="900" dirty="0" smtClean="0">
                <a:latin typeface="Consolas" pitchFamily="49" charset="0"/>
              </a:rPr>
              <a:t>                       ENTERBLOCK ScopeSymbol269                          #1358</a:t>
            </a:r>
          </a:p>
          <a:p>
            <a:pPr>
              <a:lnSpc>
                <a:spcPct val="120000"/>
              </a:lnSpc>
              <a:spcBef>
                <a:spcPts val="0"/>
              </a:spcBef>
              <a:buNone/>
            </a:pPr>
            <a:r>
              <a:rPr lang="en-US" sz="900" dirty="0" smtClean="0">
                <a:latin typeface="Consolas" pitchFamily="49" charset="0"/>
              </a:rPr>
              <a:t>                       ENTERBLOCK ScopeSymbol271                          #1358</a:t>
            </a:r>
          </a:p>
          <a:p>
            <a:pPr>
              <a:lnSpc>
                <a:spcPct val="120000"/>
              </a:lnSpc>
              <a:spcBef>
                <a:spcPts val="0"/>
              </a:spcBef>
              <a:buNone/>
            </a:pPr>
            <a:r>
              <a:rPr lang="en-US" sz="900" dirty="0" smtClean="0">
                <a:latin typeface="Consolas" pitchFamily="49" charset="0"/>
              </a:rPr>
              <a:t>   </a:t>
            </a:r>
            <a:r>
              <a:rPr lang="en-US" sz="900" dirty="0" smtClean="0">
                <a:solidFill>
                  <a:srgbClr val="C00000"/>
                </a:solidFill>
                <a:latin typeface="Consolas" pitchFamily="49" charset="0"/>
              </a:rPr>
              <a:t>t272</a:t>
            </a:r>
            <a:r>
              <a:rPr lang="en-US" sz="900" dirty="0" smtClean="0">
                <a:latin typeface="Consolas" pitchFamily="49" charset="0"/>
              </a:rPr>
              <a:t>              = ADD </a:t>
            </a:r>
            <a:r>
              <a:rPr lang="en-US" sz="900" dirty="0" smtClean="0">
                <a:solidFill>
                  <a:srgbClr val="00B0F0"/>
                </a:solidFill>
                <a:latin typeface="Consolas" pitchFamily="49" charset="0"/>
              </a:rPr>
              <a:t>_sock&lt;16&gt;</a:t>
            </a:r>
            <a:r>
              <a:rPr lang="en-US" sz="900" dirty="0" smtClean="0">
                <a:latin typeface="Consolas" pitchFamily="49" charset="0"/>
              </a:rPr>
              <a:t>, </a:t>
            </a:r>
            <a:r>
              <a:rPr lang="en-US" sz="900" dirty="0" smtClean="0">
                <a:solidFill>
                  <a:srgbClr val="7030A0"/>
                </a:solidFill>
                <a:latin typeface="Consolas" pitchFamily="49" charset="0"/>
              </a:rPr>
              <a:t>216(0x000000d8)</a:t>
            </a:r>
            <a:r>
              <a:rPr lang="en-US" sz="900" dirty="0" smtClean="0">
                <a:latin typeface="Consolas" pitchFamily="49" charset="0"/>
              </a:rPr>
              <a:t>                     #1362</a:t>
            </a:r>
          </a:p>
          <a:p>
            <a:pPr>
              <a:lnSpc>
                <a:spcPct val="120000"/>
              </a:lnSpc>
              <a:spcBef>
                <a:spcPts val="0"/>
              </a:spcBef>
              <a:buNone/>
            </a:pPr>
            <a:r>
              <a:rPr lang="en-US" sz="900" dirty="0" smtClean="0">
                <a:latin typeface="Consolas" pitchFamily="49" charset="0"/>
              </a:rPr>
              <a:t>   t273              = COMPARE(NE) </a:t>
            </a:r>
            <a:r>
              <a:rPr lang="en-US" sz="900" dirty="0" smtClean="0">
                <a:solidFill>
                  <a:srgbClr val="FF0000"/>
                </a:solidFill>
                <a:latin typeface="Consolas" pitchFamily="49" charset="0"/>
              </a:rPr>
              <a:t>[t272]*&lt;1&gt;</a:t>
            </a:r>
            <a:r>
              <a:rPr lang="en-US" sz="900" dirty="0" smtClean="0">
                <a:latin typeface="Consolas" pitchFamily="49" charset="0"/>
              </a:rPr>
              <a:t>, 0(0x00000000)              #1362</a:t>
            </a:r>
          </a:p>
          <a:p>
            <a:pPr>
              <a:lnSpc>
                <a:spcPct val="120000"/>
              </a:lnSpc>
              <a:spcBef>
                <a:spcPts val="0"/>
              </a:spcBef>
              <a:buNone/>
            </a:pPr>
            <a:r>
              <a:rPr lang="en-US" sz="900" dirty="0" smtClean="0">
                <a:latin typeface="Consolas" pitchFamily="49" charset="0"/>
              </a:rPr>
              <a:t>                       CONDITIONALBRANCH(True) t273, $L7, $L6             #1362</a:t>
            </a:r>
          </a:p>
          <a:p>
            <a:pPr>
              <a:lnSpc>
                <a:spcPct val="120000"/>
              </a:lnSpc>
              <a:spcBef>
                <a:spcPts val="0"/>
              </a:spcBef>
              <a:buNone/>
            </a:pPr>
            <a:r>
              <a:rPr lang="en-US" sz="900" dirty="0" smtClean="0">
                <a:latin typeface="Consolas" pitchFamily="49" charset="0"/>
              </a:rPr>
              <a:t>$L7: (references=1)                                                       #1362</a:t>
            </a:r>
          </a:p>
          <a:p>
            <a:pPr>
              <a:lnSpc>
                <a:spcPct val="120000"/>
              </a:lnSpc>
              <a:spcBef>
                <a:spcPts val="0"/>
              </a:spcBef>
              <a:buNone/>
            </a:pPr>
            <a:r>
              <a:rPr lang="en-US" sz="900" dirty="0" smtClean="0">
                <a:latin typeface="Consolas" pitchFamily="49" charset="0"/>
              </a:rPr>
              <a:t>                       ENTERBLOCK                                         #1362</a:t>
            </a:r>
          </a:p>
          <a:p>
            <a:pPr>
              <a:lnSpc>
                <a:spcPct val="120000"/>
              </a:lnSpc>
              <a:spcBef>
                <a:spcPts val="0"/>
              </a:spcBef>
              <a:buNone/>
            </a:pPr>
            <a:r>
              <a:rPr lang="en-US" sz="900" dirty="0" smtClean="0">
                <a:latin typeface="Consolas" pitchFamily="49" charset="0"/>
              </a:rPr>
              <a:t>   </a:t>
            </a:r>
            <a:r>
              <a:rPr lang="en-US" sz="900" dirty="0" smtClean="0">
                <a:solidFill>
                  <a:srgbClr val="C00000"/>
                </a:solidFill>
                <a:latin typeface="Consolas" pitchFamily="49" charset="0"/>
              </a:rPr>
              <a:t>t274</a:t>
            </a:r>
            <a:r>
              <a:rPr lang="en-US" sz="900" dirty="0" smtClean="0">
                <a:latin typeface="Consolas" pitchFamily="49" charset="0"/>
              </a:rPr>
              <a:t>              = ADD </a:t>
            </a:r>
            <a:r>
              <a:rPr lang="en-US" sz="900" dirty="0" smtClean="0">
                <a:solidFill>
                  <a:srgbClr val="00B0F0"/>
                </a:solidFill>
                <a:latin typeface="Consolas" pitchFamily="49" charset="0"/>
              </a:rPr>
              <a:t>_sock&lt;16&gt;</a:t>
            </a:r>
            <a:r>
              <a:rPr lang="en-US" sz="900" dirty="0" smtClean="0">
                <a:latin typeface="Consolas" pitchFamily="49" charset="0"/>
              </a:rPr>
              <a:t>, </a:t>
            </a:r>
            <a:r>
              <a:rPr lang="en-US" sz="900" dirty="0" smtClean="0">
                <a:solidFill>
                  <a:srgbClr val="7030A0"/>
                </a:solidFill>
                <a:latin typeface="Consolas" pitchFamily="49" charset="0"/>
              </a:rPr>
              <a:t>216(0x000000d8)</a:t>
            </a:r>
            <a:r>
              <a:rPr lang="en-US" sz="900" dirty="0" smtClean="0">
                <a:latin typeface="Consolas" pitchFamily="49" charset="0"/>
              </a:rPr>
              <a:t>                     #1363</a:t>
            </a:r>
          </a:p>
          <a:p>
            <a:pPr>
              <a:lnSpc>
                <a:spcPct val="120000"/>
              </a:lnSpc>
              <a:spcBef>
                <a:spcPts val="0"/>
              </a:spcBef>
              <a:buNone/>
            </a:pPr>
            <a:r>
              <a:rPr lang="en-US" sz="900" dirty="0" smtClean="0">
                <a:latin typeface="Consolas" pitchFamily="49" charset="0"/>
              </a:rPr>
              <a:t>   {*</a:t>
            </a:r>
            <a:r>
              <a:rPr lang="en-US" sz="900" dirty="0" err="1" smtClean="0">
                <a:latin typeface="Consolas" pitchFamily="49" charset="0"/>
              </a:rPr>
              <a:t>CallTag</a:t>
            </a:r>
            <a:r>
              <a:rPr lang="en-US" sz="900" dirty="0" smtClean="0">
                <a:latin typeface="Consolas" pitchFamily="49" charset="0"/>
              </a:rPr>
              <a:t>}&lt;11&gt;, {Virtual:-12}^&lt;7&gt; = CALL* &amp;_</a:t>
            </a:r>
            <a:r>
              <a:rPr lang="en-US" sz="900" dirty="0" err="1" smtClean="0">
                <a:latin typeface="Consolas" pitchFamily="49" charset="0"/>
              </a:rPr>
              <a:t>SSL_shutdown</a:t>
            </a:r>
            <a:r>
              <a:rPr lang="en-US" sz="900" dirty="0" smtClean="0">
                <a:latin typeface="Consolas" pitchFamily="49" charset="0"/>
              </a:rPr>
              <a:t>, </a:t>
            </a:r>
            <a:r>
              <a:rPr lang="en-US" sz="900" dirty="0" smtClean="0">
                <a:solidFill>
                  <a:srgbClr val="FF0000"/>
                </a:solidFill>
                <a:latin typeface="Consolas" pitchFamily="49" charset="0"/>
              </a:rPr>
              <a:t>[t274]*&lt;1&gt;</a:t>
            </a:r>
            <a:r>
              <a:rPr lang="en-US" sz="900" dirty="0" smtClean="0">
                <a:latin typeface="Consolas" pitchFamily="49" charset="0"/>
              </a:rPr>
              <a:t>, {*</a:t>
            </a:r>
            <a:r>
              <a:rPr lang="en-US" sz="900" dirty="0" err="1" smtClean="0">
                <a:latin typeface="Consolas" pitchFamily="49" charset="0"/>
              </a:rPr>
              <a:t>CallTag</a:t>
            </a:r>
            <a:r>
              <a:rPr lang="en-US" sz="900" dirty="0" smtClean="0">
                <a:latin typeface="Consolas" pitchFamily="49" charset="0"/>
              </a:rPr>
              <a:t>}&lt;1&gt;, {Virtual:-12}&lt;1&gt;, $L12(EH)    #1363</a:t>
            </a:r>
          </a:p>
          <a:p>
            <a:pPr>
              <a:lnSpc>
                <a:spcPct val="120000"/>
              </a:lnSpc>
              <a:spcBef>
                <a:spcPts val="0"/>
              </a:spcBef>
              <a:buNone/>
            </a:pPr>
            <a:r>
              <a:rPr lang="en-US" sz="900" dirty="0" smtClean="0">
                <a:latin typeface="Consolas" pitchFamily="49" charset="0"/>
              </a:rPr>
              <a:t>   </a:t>
            </a:r>
            <a:r>
              <a:rPr lang="en-US" sz="900" dirty="0" smtClean="0">
                <a:solidFill>
                  <a:srgbClr val="C00000"/>
                </a:solidFill>
                <a:latin typeface="Consolas" pitchFamily="49" charset="0"/>
              </a:rPr>
              <a:t>t276</a:t>
            </a:r>
            <a:r>
              <a:rPr lang="en-US" sz="900" dirty="0" smtClean="0">
                <a:latin typeface="Consolas" pitchFamily="49" charset="0"/>
              </a:rPr>
              <a:t>              = ADD </a:t>
            </a:r>
            <a:r>
              <a:rPr lang="en-US" sz="900" dirty="0" smtClean="0">
                <a:solidFill>
                  <a:srgbClr val="00B0F0"/>
                </a:solidFill>
                <a:latin typeface="Consolas" pitchFamily="49" charset="0"/>
              </a:rPr>
              <a:t>_sock&lt;16&gt;</a:t>
            </a:r>
            <a:r>
              <a:rPr lang="en-US" sz="900" dirty="0" smtClean="0">
                <a:latin typeface="Consolas" pitchFamily="49" charset="0"/>
              </a:rPr>
              <a:t>, </a:t>
            </a:r>
            <a:r>
              <a:rPr lang="en-US" sz="900" dirty="0" smtClean="0">
                <a:solidFill>
                  <a:srgbClr val="7030A0"/>
                </a:solidFill>
                <a:latin typeface="Consolas" pitchFamily="49" charset="0"/>
              </a:rPr>
              <a:t>216(0x000000d8)</a:t>
            </a:r>
            <a:r>
              <a:rPr lang="en-US" sz="900" dirty="0" smtClean="0">
                <a:latin typeface="Consolas" pitchFamily="49" charset="0"/>
              </a:rPr>
              <a:t>                     #1364</a:t>
            </a:r>
          </a:p>
          <a:p>
            <a:pPr>
              <a:lnSpc>
                <a:spcPct val="120000"/>
              </a:lnSpc>
              <a:spcBef>
                <a:spcPts val="0"/>
              </a:spcBef>
              <a:buNone/>
            </a:pPr>
            <a:r>
              <a:rPr lang="en-US" sz="900" dirty="0" smtClean="0">
                <a:latin typeface="Consolas" pitchFamily="49" charset="0"/>
              </a:rPr>
              <a:t>   {*</a:t>
            </a:r>
            <a:r>
              <a:rPr lang="en-US" sz="900" dirty="0" err="1" smtClean="0">
                <a:latin typeface="Consolas" pitchFamily="49" charset="0"/>
              </a:rPr>
              <a:t>CallTag</a:t>
            </a:r>
            <a:r>
              <a:rPr lang="en-US" sz="900" dirty="0" smtClean="0">
                <a:latin typeface="Consolas" pitchFamily="49" charset="0"/>
              </a:rPr>
              <a:t>}&lt;12&gt;, {Virtual:-12}^&lt;8&gt; = CALL* &amp;_</a:t>
            </a:r>
            <a:r>
              <a:rPr lang="en-US" sz="900" dirty="0" err="1" smtClean="0">
                <a:latin typeface="Consolas" pitchFamily="49" charset="0"/>
              </a:rPr>
              <a:t>SSL_free</a:t>
            </a:r>
            <a:r>
              <a:rPr lang="en-US" sz="900" dirty="0" smtClean="0">
                <a:latin typeface="Consolas" pitchFamily="49" charset="0"/>
              </a:rPr>
              <a:t>, </a:t>
            </a:r>
            <a:r>
              <a:rPr lang="en-US" sz="900" dirty="0" smtClean="0">
                <a:solidFill>
                  <a:srgbClr val="FF0000"/>
                </a:solidFill>
                <a:latin typeface="Consolas" pitchFamily="49" charset="0"/>
              </a:rPr>
              <a:t>[t276]*&lt;7&gt;</a:t>
            </a:r>
            <a:r>
              <a:rPr lang="en-US" sz="900" dirty="0" smtClean="0">
                <a:latin typeface="Consolas" pitchFamily="49" charset="0"/>
              </a:rPr>
              <a:t>, {*</a:t>
            </a:r>
            <a:r>
              <a:rPr lang="en-US" sz="900" dirty="0" err="1" smtClean="0">
                <a:latin typeface="Consolas" pitchFamily="49" charset="0"/>
              </a:rPr>
              <a:t>CallTag</a:t>
            </a:r>
            <a:r>
              <a:rPr lang="en-US" sz="900" dirty="0" smtClean="0">
                <a:latin typeface="Consolas" pitchFamily="49" charset="0"/>
              </a:rPr>
              <a:t>}&lt;7&gt;, {Virtual:-12}&lt;7&gt;, $L12(EH)        #1364</a:t>
            </a:r>
          </a:p>
          <a:p>
            <a:pPr>
              <a:lnSpc>
                <a:spcPct val="120000"/>
              </a:lnSpc>
              <a:spcBef>
                <a:spcPts val="0"/>
              </a:spcBef>
              <a:buNone/>
            </a:pPr>
            <a:r>
              <a:rPr lang="en-US" sz="900" dirty="0" smtClean="0">
                <a:latin typeface="Consolas" pitchFamily="49" charset="0"/>
              </a:rPr>
              <a:t>                       EXITBLOCK                                          #1365</a:t>
            </a:r>
          </a:p>
          <a:p>
            <a:pPr>
              <a:lnSpc>
                <a:spcPct val="120000"/>
              </a:lnSpc>
              <a:spcBef>
                <a:spcPts val="0"/>
              </a:spcBef>
              <a:buNone/>
            </a:pPr>
            <a:r>
              <a:rPr lang="en-US" sz="900" dirty="0" smtClean="0">
                <a:latin typeface="Consolas" pitchFamily="49" charset="0"/>
              </a:rPr>
              <a:t>                       GOTO $L6                                           #1365</a:t>
            </a:r>
          </a:p>
          <a:p>
            <a:pPr>
              <a:lnSpc>
                <a:spcPct val="120000"/>
              </a:lnSpc>
              <a:spcBef>
                <a:spcPts val="0"/>
              </a:spcBef>
              <a:buNone/>
            </a:pPr>
            <a:r>
              <a:rPr lang="en-US" sz="900" dirty="0" smtClean="0">
                <a:latin typeface="Consolas" pitchFamily="49" charset="0"/>
              </a:rPr>
              <a:t>$L6: (references=2)                                                       #1375</a:t>
            </a:r>
          </a:p>
          <a:p>
            <a:pPr>
              <a:lnSpc>
                <a:spcPct val="120000"/>
              </a:lnSpc>
              <a:spcBef>
                <a:spcPts val="0"/>
              </a:spcBef>
              <a:buNone/>
            </a:pPr>
            <a:r>
              <a:rPr lang="en-US" sz="900" dirty="0" smtClean="0">
                <a:latin typeface="Consolas" pitchFamily="49" charset="0"/>
              </a:rPr>
              <a:t>   {Virtual:-12}^&lt;3&gt; = PHI {Virtual:-12}^&lt;8&gt;, {Virtual:-12}^&lt;1&gt;           #1375</a:t>
            </a:r>
          </a:p>
          <a:p>
            <a:pPr>
              <a:lnSpc>
                <a:spcPct val="120000"/>
              </a:lnSpc>
              <a:spcBef>
                <a:spcPts val="0"/>
              </a:spcBef>
              <a:buNone/>
            </a:pPr>
            <a:r>
              <a:rPr lang="en-US" sz="900" dirty="0" smtClean="0">
                <a:latin typeface="Consolas" pitchFamily="49" charset="0"/>
              </a:rPr>
              <a:t>   </a:t>
            </a:r>
            <a:r>
              <a:rPr lang="en-US" sz="900" dirty="0" smtClean="0">
                <a:solidFill>
                  <a:srgbClr val="00B0F0"/>
                </a:solidFill>
                <a:latin typeface="Consolas" pitchFamily="49" charset="0"/>
              </a:rPr>
              <a:t>t277</a:t>
            </a:r>
            <a:r>
              <a:rPr lang="en-US" sz="900" dirty="0" smtClean="0">
                <a:latin typeface="Consolas" pitchFamily="49" charset="0"/>
              </a:rPr>
              <a:t>              = ASSIGN </a:t>
            </a:r>
            <a:r>
              <a:rPr lang="en-US" sz="900" dirty="0" smtClean="0">
                <a:solidFill>
                  <a:srgbClr val="00B0F0"/>
                </a:solidFill>
                <a:latin typeface="Consolas" pitchFamily="49" charset="0"/>
              </a:rPr>
              <a:t>_sock&lt;16&gt;</a:t>
            </a:r>
            <a:r>
              <a:rPr lang="en-US" sz="900" dirty="0" smtClean="0">
                <a:latin typeface="Consolas" pitchFamily="49" charset="0"/>
              </a:rPr>
              <a:t>                                   #1375</a:t>
            </a:r>
          </a:p>
          <a:p>
            <a:pPr>
              <a:lnSpc>
                <a:spcPct val="120000"/>
              </a:lnSpc>
              <a:spcBef>
                <a:spcPts val="0"/>
              </a:spcBef>
              <a:buNone/>
            </a:pPr>
            <a:r>
              <a:rPr lang="en-US" sz="900" dirty="0" smtClean="0">
                <a:latin typeface="Consolas" pitchFamily="49" charset="0"/>
              </a:rPr>
              <a:t>   t278              = COMPARE(LT) </a:t>
            </a:r>
            <a:r>
              <a:rPr lang="en-US" sz="900" dirty="0" smtClean="0">
                <a:solidFill>
                  <a:srgbClr val="00B050"/>
                </a:solidFill>
                <a:latin typeface="Consolas" pitchFamily="49" charset="0"/>
              </a:rPr>
              <a:t>[t277]*&lt;3&gt;</a:t>
            </a:r>
            <a:r>
              <a:rPr lang="en-US" sz="900" dirty="0" smtClean="0">
                <a:latin typeface="Consolas" pitchFamily="49" charset="0"/>
              </a:rPr>
              <a:t>, 0                          #1375</a:t>
            </a:r>
          </a:p>
          <a:p>
            <a:pPr>
              <a:lnSpc>
                <a:spcPct val="120000"/>
              </a:lnSpc>
              <a:spcBef>
                <a:spcPts val="0"/>
              </a:spcBef>
              <a:buNone/>
            </a:pPr>
            <a:r>
              <a:rPr lang="en-US" sz="900" dirty="0" smtClean="0">
                <a:latin typeface="Consolas" pitchFamily="49" charset="0"/>
              </a:rPr>
              <a: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Relations</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smtClean="0"/>
              <a:t>Assignments</a:t>
            </a:r>
          </a:p>
          <a:p>
            <a:pPr lvl="1"/>
            <a:r>
              <a:rPr lang="en-US" dirty="0" smtClean="0">
                <a:latin typeface="Consolas" pitchFamily="49" charset="0"/>
              </a:rPr>
              <a:t> p = c        </a:t>
            </a:r>
            <a:r>
              <a:rPr lang="en-US" dirty="0" smtClean="0"/>
              <a:t>[vC</a:t>
            </a:r>
            <a:r>
              <a:rPr lang="en-US" baseline="-25000" dirty="0" smtClean="0"/>
              <a:t>0</a:t>
            </a:r>
            <a:r>
              <a:rPr lang="en-US" dirty="0" smtClean="0"/>
              <a:t>]</a:t>
            </a:r>
          </a:p>
          <a:p>
            <a:pPr lvl="1"/>
            <a:r>
              <a:rPr lang="en-US" dirty="0" smtClean="0">
                <a:latin typeface="Consolas" pitchFamily="49" charset="0"/>
              </a:rPr>
              <a:t> p = f        </a:t>
            </a:r>
            <a:r>
              <a:rPr lang="en-US" dirty="0" smtClean="0"/>
              <a:t>[vF</a:t>
            </a:r>
            <a:r>
              <a:rPr lang="en-US" baseline="-25000" dirty="0" smtClean="0"/>
              <a:t>0</a:t>
            </a:r>
            <a:r>
              <a:rPr lang="en-US" dirty="0" smtClean="0"/>
              <a:t>]</a:t>
            </a:r>
          </a:p>
          <a:p>
            <a:pPr lvl="1"/>
            <a:r>
              <a:rPr lang="en-US" dirty="0" smtClean="0">
                <a:latin typeface="Consolas" pitchFamily="49" charset="0"/>
              </a:rPr>
              <a:t> p = q        </a:t>
            </a:r>
            <a:r>
              <a:rPr lang="en-US" dirty="0" smtClean="0"/>
              <a:t>[assign]</a:t>
            </a:r>
          </a:p>
          <a:p>
            <a:pPr lvl="1"/>
            <a:r>
              <a:rPr lang="en-US" dirty="0" smtClean="0">
                <a:latin typeface="Consolas" pitchFamily="49" charset="0"/>
              </a:rPr>
              <a:t> p = &amp;q       </a:t>
            </a:r>
            <a:r>
              <a:rPr lang="en-US" dirty="0" smtClean="0"/>
              <a:t>[address]</a:t>
            </a:r>
          </a:p>
          <a:p>
            <a:pPr lvl="1"/>
            <a:r>
              <a:rPr lang="en-US" dirty="0" smtClean="0">
                <a:latin typeface="Consolas" pitchFamily="49" charset="0"/>
              </a:rPr>
              <a:t> p = *q       </a:t>
            </a:r>
            <a:r>
              <a:rPr lang="en-US" dirty="0" smtClean="0"/>
              <a:t>[load]</a:t>
            </a:r>
          </a:p>
          <a:p>
            <a:pPr lvl="1"/>
            <a:r>
              <a:rPr lang="en-US" dirty="0" smtClean="0">
                <a:latin typeface="Consolas" pitchFamily="49" charset="0"/>
              </a:rPr>
              <a:t>*p = q        </a:t>
            </a:r>
            <a:r>
              <a:rPr lang="en-US" dirty="0" smtClean="0"/>
              <a:t>[store]</a:t>
            </a:r>
          </a:p>
          <a:p>
            <a:r>
              <a:rPr lang="en-US" dirty="0" smtClean="0"/>
              <a:t>IR: CALL, ADD, …</a:t>
            </a:r>
          </a:p>
          <a:p>
            <a:pPr lvl="1"/>
            <a:r>
              <a:rPr lang="en-US" dirty="0" smtClean="0">
                <a:latin typeface="Consolas" pitchFamily="49" charset="0"/>
              </a:rPr>
              <a:t>I × O × F     </a:t>
            </a:r>
            <a:r>
              <a:rPr lang="en-US" dirty="0" smtClean="0"/>
              <a:t>[IR]</a:t>
            </a:r>
          </a:p>
          <a:p>
            <a:pPr lvl="1"/>
            <a:r>
              <a:rPr lang="en-US" dirty="0" smtClean="0">
                <a:latin typeface="Consolas" pitchFamily="49" charset="0"/>
              </a:rPr>
              <a:t>I × V × Z     </a:t>
            </a:r>
            <a:r>
              <a:rPr lang="en-US" dirty="0" smtClean="0"/>
              <a:t>[</a:t>
            </a:r>
            <a:r>
              <a:rPr lang="en-US" dirty="0" err="1" smtClean="0"/>
              <a:t>src</a:t>
            </a:r>
            <a:r>
              <a:rPr lang="en-US" dirty="0" smtClean="0"/>
              <a:t>, </a:t>
            </a:r>
            <a:r>
              <a:rPr lang="en-US" dirty="0" err="1" smtClean="0"/>
              <a:t>dest</a:t>
            </a:r>
            <a:r>
              <a:rPr lang="en-US" dirty="0" smtClean="0"/>
              <a:t>]</a:t>
            </a:r>
          </a:p>
          <a:p>
            <a:r>
              <a:rPr lang="en-US" dirty="0" smtClean="0"/>
              <a:t>Calls</a:t>
            </a:r>
          </a:p>
          <a:p>
            <a:pPr lvl="1"/>
            <a:r>
              <a:rPr lang="en-US" dirty="0" smtClean="0">
                <a:latin typeface="Consolas" pitchFamily="49" charset="0"/>
              </a:rPr>
              <a:t>I × F         </a:t>
            </a:r>
            <a:r>
              <a:rPr lang="en-US" dirty="0" smtClean="0"/>
              <a:t>[call]</a:t>
            </a:r>
          </a:p>
          <a:p>
            <a:pPr lvl="1"/>
            <a:r>
              <a:rPr lang="en-US" dirty="0" smtClean="0">
                <a:latin typeface="Consolas" pitchFamily="49" charset="0"/>
              </a:rPr>
              <a:t>C × I × C × F </a:t>
            </a:r>
            <a:r>
              <a:rPr lang="en-US" dirty="0" smtClean="0"/>
              <a:t>[cc]</a:t>
            </a:r>
          </a:p>
          <a:p>
            <a:endParaRPr lang="en-US"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Blocking Pattern Examples</a:t>
            </a:r>
            <a:endParaRPr lang="en-US" dirty="0"/>
          </a:p>
        </p:txBody>
      </p:sp>
      <p:sp>
        <p:nvSpPr>
          <p:cNvPr id="3" name="Content Placeholder 2"/>
          <p:cNvSpPr>
            <a:spLocks noGrp="1"/>
          </p:cNvSpPr>
          <p:nvPr>
            <p:ph idx="1"/>
          </p:nvPr>
        </p:nvSpPr>
        <p:spPr>
          <a:xfrm>
            <a:off x="457200" y="1646237"/>
            <a:ext cx="8229600" cy="4830763"/>
          </a:xfrm>
        </p:spPr>
        <p:txBody>
          <a:bodyPr>
            <a:normAutofit fontScale="92500" lnSpcReduction="20000"/>
          </a:bodyPr>
          <a:lstStyle/>
          <a:p>
            <a:r>
              <a:rPr lang="en-US" dirty="0" smtClean="0"/>
              <a:t>Blocking API</a:t>
            </a:r>
          </a:p>
          <a:p>
            <a:pPr>
              <a:buNone/>
            </a:pPr>
            <a:r>
              <a:rPr lang="en-US" sz="2000" dirty="0" smtClean="0">
                <a:solidFill>
                  <a:srgbClr val="0070C0"/>
                </a:solidFill>
                <a:latin typeface="Consolas" pitchFamily="49" charset="0"/>
              </a:rPr>
              <a:t>	</a:t>
            </a:r>
            <a:r>
              <a:rPr lang="en-US" sz="2000" dirty="0" smtClean="0">
                <a:solidFill>
                  <a:srgbClr val="0070C0"/>
                </a:solidFill>
              </a:rPr>
              <a:t># If there is an invocation </a:t>
            </a:r>
            <a:r>
              <a:rPr lang="en-US" sz="2000" b="1" dirty="0" err="1" smtClean="0">
                <a:solidFill>
                  <a:srgbClr val="0070C0"/>
                </a:solidFill>
                <a:latin typeface="Consolas" pitchFamily="49" charset="0"/>
              </a:rPr>
              <a:t>invk</a:t>
            </a:r>
            <a:r>
              <a:rPr lang="en-US" sz="2000" dirty="0" smtClean="0">
                <a:solidFill>
                  <a:srgbClr val="0070C0"/>
                </a:solidFill>
              </a:rPr>
              <a:t> to “connect”, it is a blocking invocation.</a:t>
            </a:r>
            <a:endParaRPr lang="en-US" sz="2000" dirty="0" smtClean="0">
              <a:solidFill>
                <a:srgbClr val="0070C0"/>
              </a:solidFill>
              <a:latin typeface="Consolas" pitchFamily="49" charset="0"/>
            </a:endParaRPr>
          </a:p>
          <a:p>
            <a:pPr>
              <a:buNone/>
            </a:pPr>
            <a:r>
              <a:rPr lang="en-US" sz="2000" dirty="0" smtClean="0">
                <a:latin typeface="Consolas" pitchFamily="49" charset="0"/>
              </a:rPr>
              <a:t>	blocking(</a:t>
            </a:r>
            <a:r>
              <a:rPr lang="en-US" sz="2000" dirty="0" err="1" smtClean="0">
                <a:latin typeface="Consolas" pitchFamily="49" charset="0"/>
              </a:rPr>
              <a:t>invk</a:t>
            </a:r>
            <a:r>
              <a:rPr lang="en-US" sz="2000" dirty="0" smtClean="0">
                <a:latin typeface="Consolas" pitchFamily="49" charset="0"/>
              </a:rPr>
              <a:t>) :- call(</a:t>
            </a:r>
            <a:r>
              <a:rPr lang="en-US" sz="2000" dirty="0" err="1" smtClean="0">
                <a:latin typeface="Consolas" pitchFamily="49" charset="0"/>
              </a:rPr>
              <a:t>invk</a:t>
            </a:r>
            <a:r>
              <a:rPr lang="en-US" sz="2000" dirty="0" smtClean="0">
                <a:latin typeface="Consolas" pitchFamily="49" charset="0"/>
              </a:rPr>
              <a:t>, "connect”).</a:t>
            </a:r>
          </a:p>
          <a:p>
            <a:pPr>
              <a:buNone/>
            </a:pPr>
            <a:r>
              <a:rPr lang="en-US" sz="2000" dirty="0" smtClean="0">
                <a:solidFill>
                  <a:srgbClr val="0070C0"/>
                </a:solidFill>
              </a:rPr>
              <a:t>	# If there is an invocation </a:t>
            </a:r>
            <a:r>
              <a:rPr lang="en-US" sz="2000" b="1" dirty="0" err="1" smtClean="0">
                <a:solidFill>
                  <a:srgbClr val="0070C0"/>
                </a:solidFill>
                <a:latin typeface="Consolas" pitchFamily="49" charset="0"/>
              </a:rPr>
              <a:t>invk</a:t>
            </a:r>
            <a:r>
              <a:rPr lang="en-US" sz="2000" dirty="0" smtClean="0">
                <a:solidFill>
                  <a:srgbClr val="0070C0"/>
                </a:solidFill>
              </a:rPr>
              <a:t> to “send”, it is a blocking invocation.</a:t>
            </a:r>
            <a:endParaRPr lang="en-US" sz="2000" dirty="0" smtClean="0">
              <a:solidFill>
                <a:srgbClr val="0070C0"/>
              </a:solidFill>
              <a:latin typeface="Consolas" pitchFamily="49" charset="0"/>
            </a:endParaRPr>
          </a:p>
          <a:p>
            <a:pPr>
              <a:buNone/>
            </a:pPr>
            <a:r>
              <a:rPr lang="en-US" sz="2000" dirty="0" smtClean="0">
                <a:latin typeface="Consolas" pitchFamily="49" charset="0"/>
              </a:rPr>
              <a:t>	blocking(</a:t>
            </a:r>
            <a:r>
              <a:rPr lang="en-US" sz="2000" dirty="0" err="1" smtClean="0">
                <a:latin typeface="Consolas" pitchFamily="49" charset="0"/>
              </a:rPr>
              <a:t>invk</a:t>
            </a:r>
            <a:r>
              <a:rPr lang="en-US" sz="2000" dirty="0" smtClean="0">
                <a:latin typeface="Consolas" pitchFamily="49" charset="0"/>
              </a:rPr>
              <a:t>) :- call(</a:t>
            </a:r>
            <a:r>
              <a:rPr lang="en-US" sz="2000" dirty="0" err="1" smtClean="0">
                <a:latin typeface="Consolas" pitchFamily="49" charset="0"/>
              </a:rPr>
              <a:t>invk</a:t>
            </a:r>
            <a:r>
              <a:rPr lang="en-US" sz="2000" dirty="0" smtClean="0">
                <a:latin typeface="Consolas" pitchFamily="49" charset="0"/>
              </a:rPr>
              <a:t>, "send").</a:t>
            </a:r>
          </a:p>
          <a:p>
            <a:pPr>
              <a:buNone/>
            </a:pPr>
            <a:endParaRPr lang="en-US" dirty="0" smtClean="0"/>
          </a:p>
          <a:p>
            <a:r>
              <a:rPr lang="en-US" dirty="0" smtClean="0"/>
              <a:t>Conditional blocking patterns</a:t>
            </a:r>
          </a:p>
          <a:p>
            <a:pPr>
              <a:buNone/>
            </a:pPr>
            <a:r>
              <a:rPr lang="en-US" sz="2000" dirty="0" smtClean="0">
                <a:solidFill>
                  <a:srgbClr val="0070C0"/>
                </a:solidFill>
              </a:rPr>
              <a:t>	# If there is a string </a:t>
            </a:r>
            <a:r>
              <a:rPr lang="en-US" sz="2000" b="1" dirty="0" smtClean="0">
                <a:solidFill>
                  <a:srgbClr val="0070C0"/>
                </a:solidFill>
                <a:latin typeface="Consolas" pitchFamily="49" charset="0"/>
              </a:rPr>
              <a:t>v</a:t>
            </a:r>
            <a:r>
              <a:rPr lang="en-US" sz="2000" dirty="0" smtClean="0">
                <a:solidFill>
                  <a:srgbClr val="0070C0"/>
                </a:solidFill>
              </a:rPr>
              <a:t> from registry or dialogs, it is tainted. </a:t>
            </a:r>
          </a:p>
          <a:p>
            <a:pPr>
              <a:buNone/>
            </a:pPr>
            <a:r>
              <a:rPr lang="en-US" sz="2000" dirty="0" smtClean="0">
                <a:latin typeface="Consolas" pitchFamily="49" charset="0"/>
              </a:rPr>
              <a:t>	</a:t>
            </a:r>
            <a:r>
              <a:rPr lang="en-US" sz="2000" dirty="0" err="1" smtClean="0">
                <a:latin typeface="Consolas" pitchFamily="49" charset="0"/>
              </a:rPr>
              <a:t>may_remote</a:t>
            </a:r>
            <a:r>
              <a:rPr lang="en-US" sz="2000" dirty="0" smtClean="0">
                <a:latin typeface="Consolas" pitchFamily="49" charset="0"/>
              </a:rPr>
              <a:t>(v)</a:t>
            </a:r>
          </a:p>
          <a:p>
            <a:pPr>
              <a:buNone/>
            </a:pPr>
            <a:r>
              <a:rPr lang="en-US" sz="2000" dirty="0" smtClean="0">
                <a:solidFill>
                  <a:srgbClr val="0070C0"/>
                </a:solidFill>
              </a:rPr>
              <a:t>	# DWORD </a:t>
            </a:r>
            <a:r>
              <a:rPr lang="en-US" sz="2000" dirty="0" err="1" smtClean="0">
                <a:solidFill>
                  <a:srgbClr val="0070C0"/>
                </a:solidFill>
              </a:rPr>
              <a:t>GetFileAttributes</a:t>
            </a:r>
            <a:r>
              <a:rPr lang="en-US" sz="2000" dirty="0" smtClean="0">
                <a:solidFill>
                  <a:srgbClr val="0070C0"/>
                </a:solidFill>
              </a:rPr>
              <a:t>( LPCTSTR </a:t>
            </a:r>
            <a:r>
              <a:rPr lang="en-US" sz="2000" i="1" dirty="0" err="1" smtClean="0">
                <a:solidFill>
                  <a:srgbClr val="0070C0"/>
                </a:solidFill>
              </a:rPr>
              <a:t>lpFileName</a:t>
            </a:r>
            <a:r>
              <a:rPr lang="en-US" sz="2000" dirty="0" smtClean="0">
                <a:solidFill>
                  <a:srgbClr val="0070C0"/>
                </a:solidFill>
              </a:rPr>
              <a:t> ); </a:t>
            </a:r>
          </a:p>
          <a:p>
            <a:pPr>
              <a:buNone/>
            </a:pPr>
            <a:r>
              <a:rPr lang="en-US" sz="2000" dirty="0" smtClean="0">
                <a:solidFill>
                  <a:srgbClr val="0070C0"/>
                </a:solidFill>
              </a:rPr>
              <a:t>	# if there is an invocation </a:t>
            </a:r>
            <a:r>
              <a:rPr lang="en-US" sz="2000" b="1" dirty="0" err="1" smtClean="0">
                <a:solidFill>
                  <a:srgbClr val="0070C0"/>
                </a:solidFill>
                <a:latin typeface="Consolas" pitchFamily="49" charset="0"/>
              </a:rPr>
              <a:t>ivk</a:t>
            </a:r>
            <a:r>
              <a:rPr lang="en-US" sz="2000" dirty="0" smtClean="0">
                <a:solidFill>
                  <a:srgbClr val="0070C0"/>
                </a:solidFill>
              </a:rPr>
              <a:t> to “</a:t>
            </a:r>
            <a:r>
              <a:rPr lang="en-US" sz="2000" dirty="0" err="1" smtClean="0">
                <a:solidFill>
                  <a:srgbClr val="0070C0"/>
                </a:solidFill>
              </a:rPr>
              <a:t>GetfileAttributesW</a:t>
            </a:r>
            <a:r>
              <a:rPr lang="en-US" sz="2000" dirty="0" smtClean="0">
                <a:solidFill>
                  <a:srgbClr val="0070C0"/>
                </a:solidFill>
              </a:rPr>
              <a:t>”,</a:t>
            </a:r>
          </a:p>
          <a:p>
            <a:pPr>
              <a:buNone/>
            </a:pPr>
            <a:r>
              <a:rPr lang="en-US" sz="2000" dirty="0" smtClean="0">
                <a:solidFill>
                  <a:srgbClr val="0070C0"/>
                </a:solidFill>
              </a:rPr>
              <a:t>	# and its </a:t>
            </a:r>
            <a:r>
              <a:rPr lang="en-US" sz="2000" b="1" dirty="0" smtClean="0">
                <a:solidFill>
                  <a:srgbClr val="0070C0"/>
                </a:solidFill>
              </a:rPr>
              <a:t>1</a:t>
            </a:r>
            <a:r>
              <a:rPr lang="en-US" sz="2000" b="1" baseline="30000" dirty="0" smtClean="0">
                <a:solidFill>
                  <a:srgbClr val="0070C0"/>
                </a:solidFill>
              </a:rPr>
              <a:t>st</a:t>
            </a:r>
            <a:r>
              <a:rPr lang="en-US" sz="2000" dirty="0" smtClean="0">
                <a:solidFill>
                  <a:srgbClr val="0070C0"/>
                </a:solidFill>
              </a:rPr>
              <a:t> parameter is </a:t>
            </a:r>
            <a:r>
              <a:rPr lang="en-US" sz="2000" b="1" dirty="0" smtClean="0">
                <a:solidFill>
                  <a:srgbClr val="0070C0"/>
                </a:solidFill>
                <a:latin typeface="Consolas" pitchFamily="49" charset="0"/>
              </a:rPr>
              <a:t>v</a:t>
            </a:r>
            <a:r>
              <a:rPr lang="en-US" sz="2000" dirty="0" smtClean="0">
                <a:solidFill>
                  <a:srgbClr val="0070C0"/>
                </a:solidFill>
              </a:rPr>
              <a:t>, and </a:t>
            </a:r>
            <a:r>
              <a:rPr lang="en-US" sz="2000" b="1" dirty="0" smtClean="0">
                <a:solidFill>
                  <a:srgbClr val="0070C0"/>
                </a:solidFill>
                <a:latin typeface="Consolas" pitchFamily="49" charset="0"/>
              </a:rPr>
              <a:t>v</a:t>
            </a:r>
            <a:r>
              <a:rPr lang="en-US" sz="2000" dirty="0" smtClean="0">
                <a:solidFill>
                  <a:srgbClr val="0070C0"/>
                </a:solidFill>
              </a:rPr>
              <a:t> is tainted, it is a blocking invocation.</a:t>
            </a:r>
          </a:p>
          <a:p>
            <a:pPr>
              <a:buNone/>
            </a:pPr>
            <a:r>
              <a:rPr lang="en-US" sz="2000" dirty="0" smtClean="0">
                <a:latin typeface="Consolas" pitchFamily="49" charset="0"/>
              </a:rPr>
              <a:t>	blocking(</a:t>
            </a:r>
            <a:r>
              <a:rPr lang="en-US" sz="2000" dirty="0" err="1" smtClean="0">
                <a:latin typeface="Consolas" pitchFamily="49" charset="0"/>
              </a:rPr>
              <a:t>invk</a:t>
            </a:r>
            <a:r>
              <a:rPr lang="en-US" sz="2000" dirty="0" smtClean="0">
                <a:latin typeface="Consolas" pitchFamily="49" charset="0"/>
              </a:rPr>
              <a:t>) :- call(</a:t>
            </a:r>
            <a:r>
              <a:rPr lang="en-US" sz="2000" dirty="0" err="1" smtClean="0">
                <a:latin typeface="Consolas" pitchFamily="49" charset="0"/>
              </a:rPr>
              <a:t>invk</a:t>
            </a:r>
            <a:r>
              <a:rPr lang="en-US" sz="2000" dirty="0" smtClean="0">
                <a:latin typeface="Consolas" pitchFamily="49" charset="0"/>
              </a:rPr>
              <a:t>, "</a:t>
            </a:r>
            <a:r>
              <a:rPr lang="en-US" sz="2000" dirty="0" err="1" smtClean="0">
                <a:latin typeface="Consolas" pitchFamily="49" charset="0"/>
              </a:rPr>
              <a:t>GetFileAttributesW</a:t>
            </a:r>
            <a:r>
              <a:rPr lang="en-US" sz="2000" dirty="0" smtClean="0">
                <a:latin typeface="Consolas" pitchFamily="49" charset="0"/>
              </a:rPr>
              <a:t>"),</a:t>
            </a:r>
          </a:p>
          <a:p>
            <a:pPr>
              <a:buNone/>
            </a:pPr>
            <a:r>
              <a:rPr lang="en-US" sz="2000" dirty="0" smtClean="0">
                <a:latin typeface="Consolas" pitchFamily="49" charset="0"/>
              </a:rPr>
              <a:t>	                 </a:t>
            </a:r>
            <a:r>
              <a:rPr lang="en-US" sz="2000" dirty="0" err="1" smtClean="0">
                <a:latin typeface="Consolas" pitchFamily="49" charset="0"/>
              </a:rPr>
              <a:t>param</a:t>
            </a:r>
            <a:r>
              <a:rPr lang="en-US" sz="2000" dirty="0" smtClean="0">
                <a:latin typeface="Consolas" pitchFamily="49" charset="0"/>
              </a:rPr>
              <a:t>(</a:t>
            </a:r>
            <a:r>
              <a:rPr lang="en-US" sz="2000" dirty="0" err="1" smtClean="0">
                <a:latin typeface="Consolas" pitchFamily="49" charset="0"/>
              </a:rPr>
              <a:t>invk</a:t>
            </a:r>
            <a:r>
              <a:rPr lang="en-US" sz="2000" dirty="0" smtClean="0">
                <a:latin typeface="Consolas" pitchFamily="49" charset="0"/>
              </a:rPr>
              <a:t>, 1, v), </a:t>
            </a:r>
            <a:r>
              <a:rPr lang="en-US" sz="2000" dirty="0" err="1" smtClean="0">
                <a:latin typeface="Consolas" pitchFamily="49" charset="0"/>
              </a:rPr>
              <a:t>may_remote</a:t>
            </a:r>
            <a:r>
              <a:rPr lang="en-US" sz="2000" dirty="0" smtClean="0">
                <a:latin typeface="Consolas" pitchFamily="49" charset="0"/>
              </a:rPr>
              <a:t>(v).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dirty="0" smtClean="0"/>
              <a:t>The depth of Blocking API</a:t>
            </a:r>
            <a:endParaRPr lang="en-US" dirty="0"/>
          </a:p>
        </p:txBody>
      </p:sp>
      <p:sp>
        <p:nvSpPr>
          <p:cNvPr id="3" name="Content Placeholder 2"/>
          <p:cNvSpPr>
            <a:spLocks noGrp="1"/>
          </p:cNvSpPr>
          <p:nvPr>
            <p:ph idx="1"/>
          </p:nvPr>
        </p:nvSpPr>
        <p:spPr>
          <a:xfrm>
            <a:off x="457200" y="3352800"/>
            <a:ext cx="8229600" cy="3048000"/>
          </a:xfrm>
        </p:spPr>
        <p:txBody>
          <a:bodyPr>
            <a:normAutofit fontScale="70000" lnSpcReduction="20000"/>
          </a:bodyPr>
          <a:lstStyle/>
          <a:p>
            <a:r>
              <a:rPr lang="en-US" dirty="0" smtClean="0"/>
              <a:t>Low level </a:t>
            </a:r>
            <a:r>
              <a:rPr lang="en-US" dirty="0" err="1" smtClean="0"/>
              <a:t>syscalls</a:t>
            </a:r>
            <a:endParaRPr lang="en-US" dirty="0" smtClean="0"/>
          </a:p>
          <a:p>
            <a:pPr lvl="1"/>
            <a:r>
              <a:rPr lang="en-US" dirty="0" smtClean="0"/>
              <a:t>Simple blocking condition, easy to annotate</a:t>
            </a:r>
          </a:p>
          <a:p>
            <a:pPr lvl="1"/>
            <a:r>
              <a:rPr lang="en-US" dirty="0" smtClean="0"/>
              <a:t>Expensive to calculate, far from the real causes for applications</a:t>
            </a:r>
          </a:p>
          <a:p>
            <a:pPr lvl="1"/>
            <a:endParaRPr lang="en-US" dirty="0" smtClean="0"/>
          </a:p>
          <a:p>
            <a:r>
              <a:rPr lang="en-US" dirty="0" smtClean="0"/>
              <a:t>High level API</a:t>
            </a:r>
          </a:p>
          <a:p>
            <a:pPr lvl="1"/>
            <a:r>
              <a:rPr lang="en-US" dirty="0" smtClean="0"/>
              <a:t>Complex blocking condition</a:t>
            </a:r>
          </a:p>
          <a:p>
            <a:pPr lvl="1"/>
            <a:r>
              <a:rPr lang="en-US" dirty="0" smtClean="0"/>
              <a:t>Efficient to calculate, with good information</a:t>
            </a:r>
          </a:p>
          <a:p>
            <a:pPr lvl="1"/>
            <a:endParaRPr lang="en-US" dirty="0" smtClean="0"/>
          </a:p>
          <a:p>
            <a:r>
              <a:rPr lang="en-US" dirty="0" smtClean="0"/>
              <a:t>Prefer a layered approach</a:t>
            </a:r>
            <a:endParaRPr lang="en-US" dirty="0"/>
          </a:p>
        </p:txBody>
      </p:sp>
      <p:sp>
        <p:nvSpPr>
          <p:cNvPr id="4" name="TextBox 3"/>
          <p:cNvSpPr txBox="1"/>
          <p:nvPr/>
        </p:nvSpPr>
        <p:spPr>
          <a:xfrm>
            <a:off x="762000" y="1371600"/>
            <a:ext cx="6858000" cy="774571"/>
          </a:xfrm>
          <a:prstGeom prst="rect">
            <a:avLst/>
          </a:prstGeom>
          <a:noFill/>
        </p:spPr>
        <p:txBody>
          <a:bodyPr wrap="square" rtlCol="0">
            <a:spAutoFit/>
          </a:bodyPr>
          <a:lstStyle/>
          <a:p>
            <a:pPr>
              <a:buFont typeface="Arial" pitchFamily="34" charset="0"/>
              <a:buChar char="•"/>
            </a:pPr>
            <a:r>
              <a:rPr lang="en-US" dirty="0" smtClean="0"/>
              <a:t>  </a:t>
            </a:r>
            <a:r>
              <a:rPr lang="en-US" sz="1400" dirty="0" err="1" smtClean="0">
                <a:latin typeface="Consolas" pitchFamily="49" charset="0"/>
              </a:rPr>
              <a:t>GetFileAttributesW</a:t>
            </a:r>
            <a:r>
              <a:rPr lang="en-US" sz="1400" dirty="0" smtClean="0">
                <a:latin typeface="Consolas" pitchFamily="49" charset="0"/>
              </a:rPr>
              <a:t>(</a:t>
            </a:r>
            <a:r>
              <a:rPr lang="en-US" sz="1400" dirty="0" err="1" smtClean="0">
                <a:latin typeface="Consolas" pitchFamily="49" charset="0"/>
              </a:rPr>
              <a:t>lpFileName</a:t>
            </a:r>
            <a:r>
              <a:rPr lang="en-US" sz="1400" dirty="0" smtClean="0">
                <a:latin typeface="Consolas" pitchFamily="49" charset="0"/>
              </a:rPr>
              <a:t>);</a:t>
            </a:r>
            <a:endParaRPr lang="en-US" dirty="0" smtClean="0">
              <a:latin typeface="Consolas" pitchFamily="49" charset="0"/>
            </a:endParaRPr>
          </a:p>
          <a:p>
            <a:pPr>
              <a:spcBef>
                <a:spcPts val="1000"/>
              </a:spcBef>
            </a:pPr>
            <a:r>
              <a:rPr lang="en-US" dirty="0" smtClean="0"/>
              <a:t>    </a:t>
            </a:r>
            <a:r>
              <a:rPr lang="en-US" dirty="0" smtClean="0">
                <a:solidFill>
                  <a:schemeClr val="accent2"/>
                </a:solidFill>
              </a:rPr>
              <a:t>Blocking when the </a:t>
            </a:r>
            <a:r>
              <a:rPr lang="en-US" dirty="0" err="1" smtClean="0">
                <a:solidFill>
                  <a:schemeClr val="accent2"/>
                </a:solidFill>
              </a:rPr>
              <a:t>lpFileName</a:t>
            </a:r>
            <a:r>
              <a:rPr lang="en-US" dirty="0" smtClean="0">
                <a:solidFill>
                  <a:schemeClr val="accent2"/>
                </a:solidFill>
              </a:rPr>
              <a:t> is remote.</a:t>
            </a:r>
            <a:endParaRPr lang="en-US" dirty="0">
              <a:solidFill>
                <a:schemeClr val="accent2"/>
              </a:solidFill>
            </a:endParaRPr>
          </a:p>
        </p:txBody>
      </p:sp>
      <p:sp>
        <p:nvSpPr>
          <p:cNvPr id="5" name="TextBox 4"/>
          <p:cNvSpPr txBox="1"/>
          <p:nvPr/>
        </p:nvSpPr>
        <p:spPr>
          <a:xfrm>
            <a:off x="685800" y="2209800"/>
            <a:ext cx="7162800" cy="990015"/>
          </a:xfrm>
          <a:prstGeom prst="rect">
            <a:avLst/>
          </a:prstGeom>
          <a:noFill/>
        </p:spPr>
        <p:txBody>
          <a:bodyPr wrap="square" rtlCol="0">
            <a:spAutoFit/>
          </a:bodyPr>
          <a:lstStyle/>
          <a:p>
            <a:pPr>
              <a:buFont typeface="Arial" pitchFamily="34" charset="0"/>
              <a:buChar char="•"/>
            </a:pPr>
            <a:r>
              <a:rPr lang="en-US" dirty="0" smtClean="0"/>
              <a:t>  </a:t>
            </a:r>
            <a:r>
              <a:rPr lang="en-US" sz="1400" dirty="0" err="1" smtClean="0">
                <a:latin typeface="Consolas" pitchFamily="49" charset="0"/>
              </a:rPr>
              <a:t>svn_error_t</a:t>
            </a:r>
            <a:r>
              <a:rPr lang="en-US" sz="1400" dirty="0" smtClean="0">
                <a:latin typeface="Consolas" pitchFamily="49" charset="0"/>
              </a:rPr>
              <a:t> * </a:t>
            </a:r>
            <a:r>
              <a:rPr lang="en-US" sz="1400" dirty="0" err="1" smtClean="0">
                <a:latin typeface="Consolas" pitchFamily="49" charset="0"/>
              </a:rPr>
              <a:t>svn_client_status</a:t>
            </a:r>
            <a:r>
              <a:rPr lang="en-US" sz="1400" dirty="0" smtClean="0">
                <a:latin typeface="Consolas" pitchFamily="49" charset="0"/>
              </a:rPr>
              <a:t>(..., const char *path,</a:t>
            </a:r>
          </a:p>
          <a:p>
            <a:r>
              <a:rPr lang="en-US" sz="1400" dirty="0" smtClean="0">
                <a:latin typeface="Consolas" pitchFamily="49" charset="0"/>
              </a:rPr>
              <a:t>    ..., </a:t>
            </a:r>
            <a:r>
              <a:rPr lang="en-US" sz="1400" dirty="0" err="1" smtClean="0">
                <a:latin typeface="Consolas" pitchFamily="49" charset="0"/>
              </a:rPr>
              <a:t>svn_boolean_t</a:t>
            </a:r>
            <a:r>
              <a:rPr lang="en-US" sz="1400" dirty="0" smtClean="0">
                <a:latin typeface="Consolas" pitchFamily="49" charset="0"/>
              </a:rPr>
              <a:t> update, ..., </a:t>
            </a:r>
            <a:r>
              <a:rPr lang="en-US" sz="1400" dirty="0" err="1" smtClean="0">
                <a:latin typeface="Consolas" pitchFamily="49" charset="0"/>
              </a:rPr>
              <a:t>svn_client_ctx_t</a:t>
            </a:r>
            <a:r>
              <a:rPr lang="en-US" sz="1400" dirty="0" smtClean="0">
                <a:latin typeface="Consolas" pitchFamily="49" charset="0"/>
              </a:rPr>
              <a:t> *</a:t>
            </a:r>
            <a:r>
              <a:rPr lang="en-US" sz="1400" dirty="0" err="1" smtClean="0">
                <a:latin typeface="Consolas" pitchFamily="49" charset="0"/>
              </a:rPr>
              <a:t>ctx</a:t>
            </a:r>
            <a:r>
              <a:rPr lang="en-US" sz="1400" dirty="0" smtClean="0">
                <a:latin typeface="Consolas" pitchFamily="49" charset="0"/>
              </a:rPr>
              <a:t>, ...);</a:t>
            </a:r>
          </a:p>
          <a:p>
            <a:pPr>
              <a:spcBef>
                <a:spcPts val="1000"/>
              </a:spcBef>
            </a:pPr>
            <a:r>
              <a:rPr lang="en-US" dirty="0" smtClean="0"/>
              <a:t>     </a:t>
            </a:r>
            <a:r>
              <a:rPr lang="en-US" dirty="0" smtClean="0">
                <a:solidFill>
                  <a:schemeClr val="accent2"/>
                </a:solidFill>
              </a:rPr>
              <a:t>Blocking when the path is remote, </a:t>
            </a:r>
            <a:r>
              <a:rPr lang="en-US" b="1" dirty="0" smtClean="0">
                <a:solidFill>
                  <a:schemeClr val="accent2"/>
                </a:solidFill>
              </a:rPr>
              <a:t>or</a:t>
            </a:r>
            <a:r>
              <a:rPr lang="en-US" dirty="0" smtClean="0">
                <a:solidFill>
                  <a:schemeClr val="accent2"/>
                </a:solidFill>
              </a:rPr>
              <a:t> update is true </a:t>
            </a:r>
            <a:r>
              <a:rPr lang="en-US" b="1" dirty="0" smtClean="0">
                <a:solidFill>
                  <a:schemeClr val="accent2"/>
                </a:solidFill>
              </a:rPr>
              <a:t>and</a:t>
            </a:r>
            <a:r>
              <a:rPr lang="en-US" dirty="0" smtClean="0">
                <a:solidFill>
                  <a:schemeClr val="accent2"/>
                </a:solidFill>
              </a:rPr>
              <a:t> </a:t>
            </a:r>
            <a:r>
              <a:rPr lang="en-US" dirty="0" err="1" smtClean="0">
                <a:solidFill>
                  <a:schemeClr val="accent2"/>
                </a:solidFill>
              </a:rPr>
              <a:t>ctx</a:t>
            </a:r>
            <a:r>
              <a:rPr lang="en-US" dirty="0" smtClean="0">
                <a:solidFill>
                  <a:schemeClr val="accent2"/>
                </a:solidFill>
              </a:rPr>
              <a:t> is remote.</a:t>
            </a:r>
            <a:endParaRPr lang="en-US"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Bigger Picture</a:t>
            </a:r>
            <a:endParaRPr lang="en-US" dirty="0"/>
          </a:p>
        </p:txBody>
      </p:sp>
      <p:sp>
        <p:nvSpPr>
          <p:cNvPr id="20" name="Rounded Rectangle 19"/>
          <p:cNvSpPr/>
          <p:nvPr/>
        </p:nvSpPr>
        <p:spPr>
          <a:xfrm>
            <a:off x="2438400" y="3505200"/>
            <a:ext cx="16002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Static</a:t>
            </a:r>
          </a:p>
          <a:p>
            <a:pPr algn="ctr"/>
            <a:r>
              <a:rPr lang="en-US" dirty="0" smtClean="0"/>
              <a:t>Analysis</a:t>
            </a:r>
            <a:endParaRPr lang="en-US" dirty="0"/>
          </a:p>
        </p:txBody>
      </p:sp>
      <p:sp>
        <p:nvSpPr>
          <p:cNvPr id="25" name="Cloud 24"/>
          <p:cNvSpPr/>
          <p:nvPr/>
        </p:nvSpPr>
        <p:spPr>
          <a:xfrm>
            <a:off x="1371600" y="1600200"/>
            <a:ext cx="1524000" cy="10668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Hang Patterns</a:t>
            </a:r>
            <a:endParaRPr lang="en-US" dirty="0"/>
          </a:p>
        </p:txBody>
      </p:sp>
      <p:cxnSp>
        <p:nvCxnSpPr>
          <p:cNvPr id="30" name="Elbow Connector 29"/>
          <p:cNvCxnSpPr>
            <a:stCxn id="25" idx="0"/>
            <a:endCxn id="20" idx="0"/>
          </p:cNvCxnSpPr>
          <p:nvPr/>
        </p:nvCxnSpPr>
        <p:spPr>
          <a:xfrm>
            <a:off x="2894330" y="2133600"/>
            <a:ext cx="344170" cy="13716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Cloud 36"/>
          <p:cNvSpPr/>
          <p:nvPr/>
        </p:nvSpPr>
        <p:spPr>
          <a:xfrm>
            <a:off x="4572000" y="1600200"/>
            <a:ext cx="1752600" cy="10668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Bug Report</a:t>
            </a:r>
            <a:br>
              <a:rPr lang="en-US" dirty="0" smtClean="0"/>
            </a:br>
            <a:r>
              <a:rPr lang="en-US" dirty="0" smtClean="0"/>
              <a:t>(rank)</a:t>
            </a:r>
            <a:endParaRPr lang="en-US" dirty="0"/>
          </a:p>
        </p:txBody>
      </p:sp>
      <p:cxnSp>
        <p:nvCxnSpPr>
          <p:cNvPr id="39" name="Elbow Connector 29"/>
          <p:cNvCxnSpPr>
            <a:stCxn id="20" idx="3"/>
            <a:endCxn id="37" idx="2"/>
          </p:cNvCxnSpPr>
          <p:nvPr/>
        </p:nvCxnSpPr>
        <p:spPr>
          <a:xfrm flipV="1">
            <a:off x="4038600" y="2133600"/>
            <a:ext cx="538836" cy="17145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 name="Group 25"/>
          <p:cNvGrpSpPr/>
          <p:nvPr/>
        </p:nvGrpSpPr>
        <p:grpSpPr>
          <a:xfrm>
            <a:off x="4800600" y="2133600"/>
            <a:ext cx="3810000" cy="3352801"/>
            <a:chOff x="4800600" y="2133600"/>
            <a:chExt cx="3810000" cy="3352801"/>
          </a:xfrm>
        </p:grpSpPr>
        <p:sp>
          <p:nvSpPr>
            <p:cNvPr id="46" name="Rounded Rectangle 45"/>
            <p:cNvSpPr/>
            <p:nvPr/>
          </p:nvSpPr>
          <p:spPr>
            <a:xfrm>
              <a:off x="7010400" y="3505200"/>
              <a:ext cx="16002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Code</a:t>
              </a:r>
            </a:p>
            <a:p>
              <a:pPr algn="ctr"/>
              <a:r>
                <a:rPr lang="en-US" dirty="0" smtClean="0"/>
                <a:t>Refactoring</a:t>
              </a:r>
              <a:endParaRPr lang="en-US" dirty="0"/>
            </a:p>
          </p:txBody>
        </p:sp>
        <p:cxnSp>
          <p:nvCxnSpPr>
            <p:cNvPr id="47" name="Elbow Connector 29"/>
            <p:cNvCxnSpPr>
              <a:stCxn id="37" idx="0"/>
              <a:endCxn id="46" idx="0"/>
            </p:cNvCxnSpPr>
            <p:nvPr/>
          </p:nvCxnSpPr>
          <p:spPr>
            <a:xfrm>
              <a:off x="6323140" y="2133600"/>
              <a:ext cx="1487360" cy="13716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77" name="Rounded Rectangle 76"/>
            <p:cNvSpPr/>
            <p:nvPr/>
          </p:nvSpPr>
          <p:spPr>
            <a:xfrm>
              <a:off x="4800600" y="3505200"/>
              <a:ext cx="16002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Runtime Manipulation</a:t>
              </a:r>
              <a:endParaRPr lang="en-US" dirty="0"/>
            </a:p>
          </p:txBody>
        </p:sp>
        <p:cxnSp>
          <p:nvCxnSpPr>
            <p:cNvPr id="81" name="Elbow Connector 80"/>
            <p:cNvCxnSpPr>
              <a:stCxn id="37" idx="0"/>
              <a:endCxn id="77" idx="0"/>
            </p:cNvCxnSpPr>
            <p:nvPr/>
          </p:nvCxnSpPr>
          <p:spPr>
            <a:xfrm flipH="1">
              <a:off x="5600700" y="2133600"/>
              <a:ext cx="722440" cy="1371600"/>
            </a:xfrm>
            <a:prstGeom prst="bentConnector4">
              <a:avLst>
                <a:gd name="adj1" fmla="val -31643"/>
                <a:gd name="adj2" fmla="val 69444"/>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29"/>
            <p:cNvCxnSpPr>
              <a:stCxn id="46" idx="2"/>
              <a:endCxn id="17" idx="0"/>
            </p:cNvCxnSpPr>
            <p:nvPr/>
          </p:nvCxnSpPr>
          <p:spPr>
            <a:xfrm rot="5400000">
              <a:off x="5809584" y="3485484"/>
              <a:ext cx="1295400" cy="2706433"/>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7" name="Cloud 16"/>
          <p:cNvSpPr/>
          <p:nvPr/>
        </p:nvSpPr>
        <p:spPr>
          <a:xfrm>
            <a:off x="3505200" y="4953000"/>
            <a:ext cx="1600200" cy="10668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Software</a:t>
            </a:r>
            <a:endParaRPr lang="en-US" dirty="0"/>
          </a:p>
        </p:txBody>
      </p:sp>
      <p:cxnSp>
        <p:nvCxnSpPr>
          <p:cNvPr id="27" name="Elbow Connector 26"/>
          <p:cNvCxnSpPr>
            <a:stCxn id="17" idx="2"/>
            <a:endCxn id="20" idx="2"/>
          </p:cNvCxnSpPr>
          <p:nvPr/>
        </p:nvCxnSpPr>
        <p:spPr>
          <a:xfrm rot="10800000">
            <a:off x="3238500" y="4191000"/>
            <a:ext cx="271664" cy="12954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 name="Group 23"/>
          <p:cNvGrpSpPr/>
          <p:nvPr/>
        </p:nvGrpSpPr>
        <p:grpSpPr>
          <a:xfrm>
            <a:off x="381000" y="2133601"/>
            <a:ext cx="3129164" cy="3352799"/>
            <a:chOff x="381000" y="2133601"/>
            <a:chExt cx="3129164" cy="3352799"/>
          </a:xfrm>
        </p:grpSpPr>
        <p:grpSp>
          <p:nvGrpSpPr>
            <p:cNvPr id="5" name="Group 28"/>
            <p:cNvGrpSpPr/>
            <p:nvPr/>
          </p:nvGrpSpPr>
          <p:grpSpPr>
            <a:xfrm>
              <a:off x="381000" y="2133601"/>
              <a:ext cx="3129164" cy="3352799"/>
              <a:chOff x="381000" y="2133601"/>
              <a:chExt cx="3129164" cy="3352799"/>
            </a:xfrm>
          </p:grpSpPr>
          <p:sp>
            <p:nvSpPr>
              <p:cNvPr id="19" name="Rounded Rectangle 18"/>
              <p:cNvSpPr/>
              <p:nvPr/>
            </p:nvSpPr>
            <p:spPr>
              <a:xfrm>
                <a:off x="381000" y="3505200"/>
                <a:ext cx="16002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Runtime Monitoring</a:t>
                </a:r>
                <a:endParaRPr lang="en-US" dirty="0"/>
              </a:p>
            </p:txBody>
          </p:sp>
          <p:cxnSp>
            <p:nvCxnSpPr>
              <p:cNvPr id="78" name="Elbow Connector 77"/>
              <p:cNvCxnSpPr>
                <a:stCxn id="19" idx="0"/>
                <a:endCxn id="25" idx="2"/>
              </p:cNvCxnSpPr>
              <p:nvPr/>
            </p:nvCxnSpPr>
            <p:spPr>
              <a:xfrm rot="5400000" flipH="1" flipV="1">
                <a:off x="592913" y="2721787"/>
                <a:ext cx="1371600" cy="19522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9"/>
              <p:cNvCxnSpPr>
                <a:stCxn id="17" idx="2"/>
                <a:endCxn id="19" idx="2"/>
              </p:cNvCxnSpPr>
              <p:nvPr/>
            </p:nvCxnSpPr>
            <p:spPr>
              <a:xfrm rot="10800000">
                <a:off x="1181100" y="4191000"/>
                <a:ext cx="2329064" cy="12954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457200" y="4648200"/>
              <a:ext cx="777329" cy="369332"/>
            </a:xfrm>
            <a:prstGeom prst="rect">
              <a:avLst/>
            </a:prstGeom>
            <a:noFill/>
          </p:spPr>
          <p:txBody>
            <a:bodyPr wrap="none" rtlCol="0">
              <a:spAutoFit/>
            </a:bodyPr>
            <a:lstStyle/>
            <a:p>
              <a:r>
                <a:rPr lang="en-US" dirty="0" smtClean="0"/>
                <a:t>binary</a:t>
              </a:r>
              <a:endParaRPr lang="en-US" dirty="0"/>
            </a:p>
          </p:txBody>
        </p:sp>
      </p:grpSp>
      <p:sp>
        <p:nvSpPr>
          <p:cNvPr id="23" name="TextBox 22"/>
          <p:cNvSpPr txBox="1"/>
          <p:nvPr/>
        </p:nvSpPr>
        <p:spPr>
          <a:xfrm>
            <a:off x="2468558" y="4648200"/>
            <a:ext cx="808042" cy="369332"/>
          </a:xfrm>
          <a:prstGeom prst="rect">
            <a:avLst/>
          </a:prstGeom>
          <a:noFill/>
        </p:spPr>
        <p:txBody>
          <a:bodyPr wrap="none" rtlCol="0">
            <a:spAutoFit/>
          </a:bodyPr>
          <a:lstStyle/>
          <a:p>
            <a:r>
              <a:rPr lang="en-US" dirty="0" smtClean="0"/>
              <a:t>source</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cure hang bugs?</a:t>
            </a:r>
            <a:endParaRPr lang="en-US" dirty="0"/>
          </a:p>
        </p:txBody>
      </p:sp>
      <p:sp>
        <p:nvSpPr>
          <p:cNvPr id="3" name="Content Placeholder 2"/>
          <p:cNvSpPr>
            <a:spLocks noGrp="1"/>
          </p:cNvSpPr>
          <p:nvPr>
            <p:ph idx="1"/>
          </p:nvPr>
        </p:nvSpPr>
        <p:spPr/>
        <p:txBody>
          <a:bodyPr>
            <a:normAutofit/>
          </a:bodyPr>
          <a:lstStyle/>
          <a:p>
            <a:r>
              <a:rPr lang="en-US" dirty="0" smtClean="0"/>
              <a:t>Code refactoring</a:t>
            </a:r>
          </a:p>
          <a:p>
            <a:r>
              <a:rPr lang="en-US" dirty="0" smtClean="0"/>
              <a:t>Runtime curing</a:t>
            </a:r>
          </a:p>
          <a:p>
            <a:pPr lvl="1"/>
            <a:r>
              <a:rPr lang="en-US" dirty="0" smtClean="0"/>
              <a:t>Cure hangs at runtime for legacy code</a:t>
            </a:r>
          </a:p>
          <a:p>
            <a:pPr lvl="1"/>
            <a:r>
              <a:rPr lang="en-US" dirty="0" smtClean="0"/>
              <a:t>Hard problem: don’t crash the app</a:t>
            </a:r>
          </a:p>
          <a:p>
            <a:r>
              <a:rPr lang="en-US" dirty="0" smtClean="0"/>
              <a:t>Hang Cure based on binary instrumentation</a:t>
            </a:r>
          </a:p>
          <a:p>
            <a:pPr lvl="1"/>
            <a:r>
              <a:rPr lang="en-US" dirty="0" smtClean="0"/>
              <a:t>Run blocking invocation in another thread</a:t>
            </a:r>
          </a:p>
          <a:p>
            <a:pPr lvl="1"/>
            <a:r>
              <a:rPr lang="en-US" dirty="0" smtClean="0"/>
              <a:t>Separate long wait into multiple small waits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a:t>
            </a:r>
            <a:r>
              <a:rPr lang="en-US" dirty="0" err="1" smtClean="0"/>
              <a:t>TortoiseSVN</a:t>
            </a:r>
            <a:endParaRPr lang="en-US" dirty="0"/>
          </a:p>
        </p:txBody>
      </p:sp>
      <p:sp>
        <p:nvSpPr>
          <p:cNvPr id="4" name="TextBox 3"/>
          <p:cNvSpPr txBox="1"/>
          <p:nvPr/>
        </p:nvSpPr>
        <p:spPr>
          <a:xfrm>
            <a:off x="2427668" y="1759803"/>
            <a:ext cx="6030531" cy="646331"/>
          </a:xfrm>
          <a:prstGeom prst="rect">
            <a:avLst/>
          </a:prstGeom>
          <a:noFill/>
          <a:ln>
            <a:solidFill>
              <a:schemeClr val="accent1"/>
            </a:solidFill>
          </a:ln>
        </p:spPr>
        <p:txBody>
          <a:bodyPr wrap="square" rtlCol="0">
            <a:spAutoFit/>
          </a:bodyPr>
          <a:lstStyle/>
          <a:p>
            <a:r>
              <a:rPr lang="en-US" sz="1200" dirty="0" err="1" smtClean="0">
                <a:latin typeface="Consolas" pitchFamily="49" charset="0"/>
              </a:rPr>
              <a:t>CRepositoryBrowser</a:t>
            </a:r>
            <a:r>
              <a:rPr lang="en-US" sz="1200" dirty="0" smtClean="0">
                <a:latin typeface="Consolas" pitchFamily="49" charset="0"/>
              </a:rPr>
              <a:t>::</a:t>
            </a:r>
            <a:r>
              <a:rPr lang="en-US" sz="1200" dirty="0" err="1" smtClean="0">
                <a:latin typeface="Consolas" pitchFamily="49" charset="0"/>
              </a:rPr>
              <a:t>OnTvnItemexpandingRepotree</a:t>
            </a:r>
            <a:r>
              <a:rPr lang="en-US" sz="1200" dirty="0" smtClean="0">
                <a:latin typeface="Consolas" pitchFamily="49" charset="0"/>
              </a:rPr>
              <a:t> </a:t>
            </a:r>
            <a:r>
              <a:rPr lang="en-US" sz="1200" dirty="0" smtClean="0"/>
              <a:t>(RepositoryBrowser.cpp:1170)</a:t>
            </a:r>
          </a:p>
          <a:p>
            <a:r>
              <a:rPr lang="en-US" sz="1200" dirty="0" err="1" smtClean="0">
                <a:latin typeface="Consolas" pitchFamily="49" charset="0"/>
              </a:rPr>
              <a:t>CRepositoryBrowser</a:t>
            </a:r>
            <a:r>
              <a:rPr lang="en-US" sz="1200" dirty="0" smtClean="0">
                <a:latin typeface="Consolas" pitchFamily="49" charset="0"/>
              </a:rPr>
              <a:t>::</a:t>
            </a:r>
            <a:r>
              <a:rPr lang="en-US" sz="1200" dirty="0" err="1" smtClean="0">
                <a:latin typeface="Consolas" pitchFamily="49" charset="0"/>
              </a:rPr>
              <a:t>RefreshNode</a:t>
            </a:r>
            <a:r>
              <a:rPr lang="en-US" sz="1200" dirty="0" smtClean="0">
                <a:latin typeface="Consolas" pitchFamily="49" charset="0"/>
              </a:rPr>
              <a:t> </a:t>
            </a:r>
            <a:r>
              <a:rPr lang="en-US" sz="1200" dirty="0" smtClean="0"/>
              <a:t>(RepositoryBrowser.cpp:1012)</a:t>
            </a:r>
          </a:p>
          <a:p>
            <a:r>
              <a:rPr lang="en-US" sz="1200" dirty="0" smtClean="0">
                <a:latin typeface="Consolas" pitchFamily="49" charset="0"/>
              </a:rPr>
              <a:t>SVN::List </a:t>
            </a:r>
            <a:r>
              <a:rPr lang="en-US" sz="1200" dirty="0" smtClean="0"/>
              <a:t>(SVN.cpp:1608)</a:t>
            </a:r>
          </a:p>
        </p:txBody>
      </p:sp>
      <p:sp>
        <p:nvSpPr>
          <p:cNvPr id="6" name="TextBox 5"/>
          <p:cNvSpPr txBox="1"/>
          <p:nvPr/>
        </p:nvSpPr>
        <p:spPr>
          <a:xfrm>
            <a:off x="1486518" y="1759803"/>
            <a:ext cx="941155" cy="276999"/>
          </a:xfrm>
          <a:prstGeom prst="rect">
            <a:avLst/>
          </a:prstGeom>
          <a:solidFill>
            <a:schemeClr val="accent1">
              <a:lumMod val="40000"/>
              <a:lumOff val="60000"/>
            </a:schemeClr>
          </a:solidFill>
          <a:ln>
            <a:solidFill>
              <a:schemeClr val="accent1"/>
            </a:solidFill>
          </a:ln>
        </p:spPr>
        <p:txBody>
          <a:bodyPr wrap="none" rtlCol="0">
            <a:spAutoFit/>
          </a:bodyPr>
          <a:lstStyle/>
          <a:p>
            <a:pPr algn="r"/>
            <a:r>
              <a:rPr lang="en-US" sz="1200" dirty="0" err="1" smtClean="0"/>
              <a:t>TortoiseSVN</a:t>
            </a:r>
            <a:endParaRPr lang="en-US" sz="1200" dirty="0"/>
          </a:p>
        </p:txBody>
      </p:sp>
      <p:sp>
        <p:nvSpPr>
          <p:cNvPr id="7" name="TextBox 6"/>
          <p:cNvSpPr txBox="1"/>
          <p:nvPr/>
        </p:nvSpPr>
        <p:spPr>
          <a:xfrm>
            <a:off x="1523999" y="2464474"/>
            <a:ext cx="9144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subversion</a:t>
            </a:r>
            <a:endParaRPr lang="en-US" sz="1200" dirty="0"/>
          </a:p>
        </p:txBody>
      </p:sp>
      <p:sp>
        <p:nvSpPr>
          <p:cNvPr id="8" name="TextBox 7"/>
          <p:cNvSpPr txBox="1"/>
          <p:nvPr/>
        </p:nvSpPr>
        <p:spPr>
          <a:xfrm>
            <a:off x="1600199" y="3741003"/>
            <a:ext cx="8382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neon</a:t>
            </a:r>
            <a:endParaRPr lang="en-US" sz="1200" dirty="0"/>
          </a:p>
        </p:txBody>
      </p:sp>
      <p:sp>
        <p:nvSpPr>
          <p:cNvPr id="9" name="TextBox 8"/>
          <p:cNvSpPr txBox="1"/>
          <p:nvPr/>
        </p:nvSpPr>
        <p:spPr>
          <a:xfrm>
            <a:off x="1589468" y="4454604"/>
            <a:ext cx="8382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OS</a:t>
            </a:r>
            <a:endParaRPr lang="en-US" sz="1200" dirty="0"/>
          </a:p>
        </p:txBody>
      </p:sp>
      <p:sp>
        <p:nvSpPr>
          <p:cNvPr id="10" name="TextBox 9"/>
          <p:cNvSpPr txBox="1"/>
          <p:nvPr/>
        </p:nvSpPr>
        <p:spPr>
          <a:xfrm>
            <a:off x="2438399" y="2464474"/>
            <a:ext cx="6019801" cy="1200329"/>
          </a:xfrm>
          <a:prstGeom prst="rect">
            <a:avLst/>
          </a:prstGeom>
          <a:noFill/>
          <a:ln>
            <a:solidFill>
              <a:schemeClr val="accent1"/>
            </a:solidFill>
          </a:ln>
        </p:spPr>
        <p:txBody>
          <a:bodyPr wrap="square" rtlCol="0">
            <a:spAutoFit/>
          </a:bodyPr>
          <a:lstStyle/>
          <a:p>
            <a:r>
              <a:rPr lang="en-US" sz="1200" dirty="0" smtClean="0">
                <a:latin typeface="Consolas" pitchFamily="49" charset="0"/>
              </a:rPr>
              <a:t>svn_client_list2 </a:t>
            </a:r>
            <a:r>
              <a:rPr lang="en-US" sz="1200" dirty="0" smtClean="0"/>
              <a:t>(libsvn_client:list.c:110)</a:t>
            </a:r>
          </a:p>
          <a:p>
            <a:r>
              <a:rPr lang="en-US" sz="1200" dirty="0" smtClean="0">
                <a:latin typeface="Consolas" pitchFamily="49" charset="0"/>
              </a:rPr>
              <a:t>svn_ra_get_dir2 </a:t>
            </a:r>
            <a:r>
              <a:rPr lang="en-US" sz="1200" dirty="0" smtClean="0"/>
              <a:t>(libsvn_ra:ra_loader.c:576)</a:t>
            </a:r>
          </a:p>
          <a:p>
            <a:r>
              <a:rPr lang="en-US" sz="1200" dirty="0" err="1" smtClean="0">
                <a:latin typeface="Consolas" pitchFamily="49" charset="0"/>
              </a:rPr>
              <a:t>svn_ra_dav__get_dir</a:t>
            </a:r>
            <a:r>
              <a:rPr lang="en-US" sz="1200" dirty="0" smtClean="0">
                <a:latin typeface="Consolas" pitchFamily="49" charset="0"/>
              </a:rPr>
              <a:t> </a:t>
            </a:r>
            <a:r>
              <a:rPr lang="en-US" sz="1200" dirty="0" smtClean="0"/>
              <a:t>(libsvn_ra_dav:fetch.c:808)</a:t>
            </a:r>
          </a:p>
          <a:p>
            <a:r>
              <a:rPr lang="en-US" sz="1200" dirty="0" err="1" smtClean="0">
                <a:latin typeface="Consolas" pitchFamily="49" charset="0"/>
              </a:rPr>
              <a:t>svn_ra_dav__get_props</a:t>
            </a:r>
            <a:r>
              <a:rPr lang="en-US" sz="1200" dirty="0" smtClean="0">
                <a:latin typeface="Consolas" pitchFamily="49" charset="0"/>
              </a:rPr>
              <a:t> </a:t>
            </a:r>
            <a:r>
              <a:rPr lang="en-US" sz="1200" dirty="0" smtClean="0"/>
              <a:t>(libsvn_ra_dav:props.c:481)</a:t>
            </a:r>
          </a:p>
          <a:p>
            <a:r>
              <a:rPr lang="en-US" sz="1200" dirty="0" err="1" smtClean="0">
                <a:latin typeface="Consolas" pitchFamily="49" charset="0"/>
              </a:rPr>
              <a:t>svn_ra_dav__parsed_request</a:t>
            </a:r>
            <a:r>
              <a:rPr lang="en-US" sz="1200" dirty="0" smtClean="0">
                <a:latin typeface="Consolas" pitchFamily="49" charset="0"/>
              </a:rPr>
              <a:t> </a:t>
            </a:r>
            <a:r>
              <a:rPr lang="en-US" sz="1200" dirty="0" smtClean="0"/>
              <a:t>(libsvn_ra_dav:util.c:1176)</a:t>
            </a:r>
          </a:p>
          <a:p>
            <a:r>
              <a:rPr lang="en-US" sz="1200" dirty="0" err="1" smtClean="0">
                <a:latin typeface="Consolas" pitchFamily="49" charset="0"/>
              </a:rPr>
              <a:t>svn_ra_dav__request_dispatch</a:t>
            </a:r>
            <a:r>
              <a:rPr lang="en-US" sz="1200" dirty="0" smtClean="0">
                <a:latin typeface="Consolas" pitchFamily="49" charset="0"/>
              </a:rPr>
              <a:t> </a:t>
            </a:r>
            <a:r>
              <a:rPr lang="en-US" sz="1200" dirty="0" smtClean="0"/>
              <a:t>(libsvn_ra_dav:util.c:1306)</a:t>
            </a:r>
          </a:p>
        </p:txBody>
      </p:sp>
      <p:sp>
        <p:nvSpPr>
          <p:cNvPr id="11" name="TextBox 10"/>
          <p:cNvSpPr txBox="1"/>
          <p:nvPr/>
        </p:nvSpPr>
        <p:spPr>
          <a:xfrm>
            <a:off x="2438399" y="3741003"/>
            <a:ext cx="6019800" cy="646331"/>
          </a:xfrm>
          <a:prstGeom prst="rect">
            <a:avLst/>
          </a:prstGeom>
          <a:noFill/>
          <a:ln>
            <a:solidFill>
              <a:schemeClr val="accent1"/>
            </a:solidFill>
          </a:ln>
        </p:spPr>
        <p:txBody>
          <a:bodyPr wrap="square" rtlCol="0">
            <a:spAutoFit/>
          </a:bodyPr>
          <a:lstStyle/>
          <a:p>
            <a:r>
              <a:rPr lang="en-US" sz="1200" dirty="0" err="1" smtClean="0">
                <a:latin typeface="Consolas" pitchFamily="49" charset="0"/>
              </a:rPr>
              <a:t>ne_request_dispatch</a:t>
            </a:r>
            <a:r>
              <a:rPr lang="en-US" sz="1200" dirty="0" smtClean="0">
                <a:latin typeface="Consolas" pitchFamily="49" charset="0"/>
              </a:rPr>
              <a:t> </a:t>
            </a:r>
            <a:r>
              <a:rPr lang="en-US" sz="1200" dirty="0" smtClean="0"/>
              <a:t>(ne_request.c:1394)</a:t>
            </a:r>
          </a:p>
          <a:p>
            <a:r>
              <a:rPr lang="en-US" sz="1200" dirty="0" err="1" smtClean="0">
                <a:latin typeface="Consolas" pitchFamily="49" charset="0"/>
              </a:rPr>
              <a:t>ne_begin_request</a:t>
            </a:r>
            <a:r>
              <a:rPr lang="en-US" sz="1200" dirty="0" smtClean="0">
                <a:latin typeface="Consolas" pitchFamily="49" charset="0"/>
              </a:rPr>
              <a:t> </a:t>
            </a:r>
            <a:r>
              <a:rPr lang="en-US" sz="1200" dirty="0" smtClean="0"/>
              <a:t>(ne_request.c:1200)</a:t>
            </a:r>
          </a:p>
          <a:p>
            <a:r>
              <a:rPr lang="en-US" sz="1200" dirty="0" err="1" smtClean="0">
                <a:latin typeface="Consolas" pitchFamily="49" charset="0"/>
              </a:rPr>
              <a:t>ne_sock_fullwrite</a:t>
            </a:r>
            <a:r>
              <a:rPr lang="en-US" sz="1200" dirty="0" smtClean="0">
                <a:latin typeface="Consolas" pitchFamily="49" charset="0"/>
              </a:rPr>
              <a:t> </a:t>
            </a:r>
            <a:r>
              <a:rPr lang="en-US" sz="1200" dirty="0" smtClean="0"/>
              <a:t>(ne_socket.c:699)</a:t>
            </a:r>
            <a:endParaRPr lang="en-US" sz="1200" dirty="0"/>
          </a:p>
        </p:txBody>
      </p:sp>
      <p:sp>
        <p:nvSpPr>
          <p:cNvPr id="12" name="TextBox 11"/>
          <p:cNvSpPr txBox="1"/>
          <p:nvPr/>
        </p:nvSpPr>
        <p:spPr>
          <a:xfrm>
            <a:off x="2427667" y="4454604"/>
            <a:ext cx="6030531" cy="276999"/>
          </a:xfrm>
          <a:prstGeom prst="rect">
            <a:avLst/>
          </a:prstGeom>
          <a:noFill/>
          <a:ln>
            <a:solidFill>
              <a:schemeClr val="accent1"/>
            </a:solidFill>
          </a:ln>
        </p:spPr>
        <p:txBody>
          <a:bodyPr wrap="square" rtlCol="0">
            <a:spAutoFit/>
          </a:bodyPr>
          <a:lstStyle/>
          <a:p>
            <a:r>
              <a:rPr lang="en-US" sz="1200" b="1" dirty="0" smtClean="0">
                <a:solidFill>
                  <a:srgbClr val="C00000"/>
                </a:solidFill>
                <a:latin typeface="Consolas" pitchFamily="49" charset="0"/>
              </a:rPr>
              <a:t>send</a:t>
            </a:r>
          </a:p>
        </p:txBody>
      </p:sp>
      <p:sp>
        <p:nvSpPr>
          <p:cNvPr id="13" name="TextBox 12"/>
          <p:cNvSpPr txBox="1"/>
          <p:nvPr/>
        </p:nvSpPr>
        <p:spPr>
          <a:xfrm>
            <a:off x="2027708" y="4971871"/>
            <a:ext cx="4698017" cy="1200329"/>
          </a:xfrm>
          <a:prstGeom prst="rect">
            <a:avLst/>
          </a:prstGeom>
          <a:noFill/>
        </p:spPr>
        <p:txBody>
          <a:bodyPr wrap="none" rtlCol="0">
            <a:spAutoFit/>
          </a:bodyPr>
          <a:lstStyle/>
          <a:p>
            <a:r>
              <a:rPr lang="en-US" dirty="0" smtClean="0"/>
              <a:t>Blocking network I/O in the UI thread</a:t>
            </a:r>
          </a:p>
          <a:p>
            <a:pPr>
              <a:buFont typeface="Arial" pitchFamily="34" charset="0"/>
              <a:buChar char="•"/>
            </a:pPr>
            <a:r>
              <a:rPr lang="en-US" dirty="0" smtClean="0"/>
              <a:t>  Critical running context: UI callback invocation</a:t>
            </a:r>
          </a:p>
          <a:p>
            <a:pPr>
              <a:buFont typeface="Arial" pitchFamily="34" charset="0"/>
              <a:buChar char="•"/>
            </a:pPr>
            <a:r>
              <a:rPr lang="en-US" dirty="0" smtClean="0"/>
              <a:t>  Blocking operation: send</a:t>
            </a:r>
          </a:p>
          <a:p>
            <a:pPr>
              <a:buFont typeface="Arial" pitchFamily="34" charset="0"/>
              <a:buChar char="•"/>
            </a:pPr>
            <a:endParaRPr lang="en-US" dirty="0"/>
          </a:p>
        </p:txBody>
      </p:sp>
      <p:cxnSp>
        <p:nvCxnSpPr>
          <p:cNvPr id="15" name="Elbow Connector 14"/>
          <p:cNvCxnSpPr>
            <a:stCxn id="17" idx="0"/>
            <a:endCxn id="6" idx="1"/>
          </p:cNvCxnSpPr>
          <p:nvPr/>
        </p:nvCxnSpPr>
        <p:spPr>
          <a:xfrm rot="5400000" flipH="1" flipV="1">
            <a:off x="-20542" y="2947545"/>
            <a:ext cx="2556301" cy="45781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3399" y="2902803"/>
            <a:ext cx="1009892" cy="646331"/>
          </a:xfrm>
          <a:prstGeom prst="rect">
            <a:avLst/>
          </a:prstGeom>
          <a:noFill/>
        </p:spPr>
        <p:txBody>
          <a:bodyPr wrap="none" rtlCol="0">
            <a:spAutoFit/>
          </a:bodyPr>
          <a:lstStyle/>
          <a:p>
            <a:r>
              <a:rPr lang="en-US" dirty="0" smtClean="0"/>
              <a:t>Message</a:t>
            </a:r>
          </a:p>
          <a:p>
            <a:r>
              <a:rPr lang="en-US" dirty="0" smtClean="0"/>
              <a:t>Looping</a:t>
            </a:r>
          </a:p>
        </p:txBody>
      </p:sp>
      <p:sp>
        <p:nvSpPr>
          <p:cNvPr id="17" name="TextBox 16"/>
          <p:cNvSpPr txBox="1"/>
          <p:nvPr/>
        </p:nvSpPr>
        <p:spPr>
          <a:xfrm>
            <a:off x="609599" y="4454604"/>
            <a:ext cx="838200" cy="276999"/>
          </a:xfrm>
          <a:prstGeom prst="rect">
            <a:avLst/>
          </a:prstGeom>
          <a:solidFill>
            <a:schemeClr val="accent1">
              <a:lumMod val="40000"/>
              <a:lumOff val="60000"/>
            </a:schemeClr>
          </a:solidFill>
          <a:ln>
            <a:solidFill>
              <a:schemeClr val="accent1"/>
            </a:solidFill>
          </a:ln>
        </p:spPr>
        <p:txBody>
          <a:bodyPr wrap="square" rtlCol="0">
            <a:spAutoFit/>
          </a:bodyPr>
          <a:lstStyle/>
          <a:p>
            <a:pPr algn="r"/>
            <a:r>
              <a:rPr lang="en-US" sz="1200" dirty="0" smtClean="0"/>
              <a:t>OS</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1000"/>
                                        <p:tgtEl>
                                          <p:spTgt spid="9"/>
                                        </p:tgtEl>
                                      </p:cBhvr>
                                    </p:animEffect>
                                    <p:anim calcmode="lin" valueType="num">
                                      <p:cBhvr>
                                        <p:cTn id="59" dur="1000" fill="hold"/>
                                        <p:tgtEl>
                                          <p:spTgt spid="9"/>
                                        </p:tgtEl>
                                        <p:attrNameLst>
                                          <p:attrName>ppt_x</p:attrName>
                                        </p:attrNameLst>
                                      </p:cBhvr>
                                      <p:tavLst>
                                        <p:tav tm="0">
                                          <p:val>
                                            <p:strVal val="#ppt_x"/>
                                          </p:val>
                                        </p:tav>
                                        <p:tav tm="100000">
                                          <p:val>
                                            <p:strVal val="#ppt_x"/>
                                          </p:val>
                                        </p:tav>
                                      </p:tavLst>
                                    </p:anim>
                                    <p:anim calcmode="lin" valueType="num">
                                      <p:cBhvr>
                                        <p:cTn id="60" dur="1000" fill="hold"/>
                                        <p:tgtEl>
                                          <p:spTgt spid="9"/>
                                        </p:tgtEl>
                                        <p:attrNameLst>
                                          <p:attrName>ppt_y</p:attrName>
                                        </p:attrNameLst>
                                      </p:cBhvr>
                                      <p:tavLst>
                                        <p:tav tm="0">
                                          <p:val>
                                            <p:strVal val="#ppt_y-.1"/>
                                          </p:val>
                                        </p:tav>
                                        <p:tav tm="100000">
                                          <p:val>
                                            <p:strVal val="#ppt_y"/>
                                          </p:val>
                                        </p:tav>
                                      </p:tavLst>
                                    </p:anim>
                                  </p:childTnLst>
                                </p:cTn>
                              </p:par>
                              <p:par>
                                <p:cTn id="61" presetID="47"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1000"/>
                                        <p:tgtEl>
                                          <p:spTgt spid="13"/>
                                        </p:tgtEl>
                                      </p:cBhvr>
                                    </p:animEffect>
                                    <p:anim calcmode="lin" valueType="num">
                                      <p:cBhvr>
                                        <p:cTn id="71" dur="1000" fill="hold"/>
                                        <p:tgtEl>
                                          <p:spTgt spid="13"/>
                                        </p:tgtEl>
                                        <p:attrNameLst>
                                          <p:attrName>ppt_x</p:attrName>
                                        </p:attrNameLst>
                                      </p:cBhvr>
                                      <p:tavLst>
                                        <p:tav tm="0">
                                          <p:val>
                                            <p:strVal val="#ppt_x"/>
                                          </p:val>
                                        </p:tav>
                                        <p:tav tm="100000">
                                          <p:val>
                                            <p:strVal val="#ppt_x"/>
                                          </p:val>
                                        </p:tav>
                                      </p:tavLst>
                                    </p:anim>
                                    <p:anim calcmode="lin" valueType="num">
                                      <p:cBhvr>
                                        <p:cTn id="7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p:bldP spid="16" grpId="0"/>
      <p:bldP spid="17" grpId="0" animBg="1"/>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a:t>
            </a:r>
            <a:r>
              <a:rPr lang="en-US" i="1" dirty="0" smtClean="0"/>
              <a:t>hang</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Hang</a:t>
            </a:r>
          </a:p>
          <a:p>
            <a:pPr lvl="1"/>
            <a:r>
              <a:rPr lang="en-US" dirty="0" smtClean="0"/>
              <a:t>Can be caused by lots of reasons</a:t>
            </a:r>
          </a:p>
          <a:p>
            <a:pPr lvl="1"/>
            <a:r>
              <a:rPr lang="en-US" dirty="0" smtClean="0"/>
              <a:t>Many of the are </a:t>
            </a:r>
            <a:r>
              <a:rPr lang="en-US" i="1" dirty="0" smtClean="0"/>
              <a:t>soft-hangs</a:t>
            </a:r>
            <a:r>
              <a:rPr lang="en-US" dirty="0" smtClean="0"/>
              <a:t>: eventually back to control</a:t>
            </a:r>
          </a:p>
          <a:p>
            <a:pPr lvl="1"/>
            <a:endParaRPr lang="en-US" dirty="0" smtClean="0"/>
          </a:p>
          <a:p>
            <a:r>
              <a:rPr lang="en-US" dirty="0" smtClean="0"/>
              <a:t>Usually </a:t>
            </a:r>
            <a:r>
              <a:rPr lang="en-US" b="1" i="1" dirty="0" smtClean="0"/>
              <a:t>not</a:t>
            </a:r>
            <a:r>
              <a:rPr lang="en-US" i="1" dirty="0" smtClean="0"/>
              <a:t> </a:t>
            </a:r>
            <a:r>
              <a:rPr lang="en-US" dirty="0" smtClean="0"/>
              <a:t>a correctness bug, but caused by a problematic coding style</a:t>
            </a:r>
          </a:p>
          <a:p>
            <a:pPr lvl="1"/>
            <a:r>
              <a:rPr lang="en-US" dirty="0" smtClean="0"/>
              <a:t>Carelessly long-time operations in a critical thread context</a:t>
            </a:r>
          </a:p>
          <a:p>
            <a:pPr lvl="1"/>
            <a:r>
              <a:rPr lang="en-US" dirty="0" smtClean="0"/>
              <a:t>Exist in both client apps and event-driven servers</a:t>
            </a:r>
          </a:p>
          <a:p>
            <a:pPr lvl="1"/>
            <a:endParaRPr lang="en-US" dirty="0" smtClean="0"/>
          </a:p>
          <a:p>
            <a:r>
              <a:rPr lang="en-US" i="1" dirty="0" smtClean="0"/>
              <a:t>A recent product survey shows that user complaints of hangs are getting close to the percentage of crashes</a:t>
            </a:r>
          </a:p>
          <a:p>
            <a:pPr lvl="1"/>
            <a:r>
              <a:rPr lang="en-US" i="1" dirty="0" smtClean="0"/>
              <a:t>And an important share of crashes are actually caused by users terminating a hanging application!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people fight with hangs?</a:t>
            </a:r>
            <a:endParaRPr lang="en-US" dirty="0"/>
          </a:p>
        </p:txBody>
      </p:sp>
      <p:sp>
        <p:nvSpPr>
          <p:cNvPr id="3" name="Content Placeholder 2"/>
          <p:cNvSpPr>
            <a:spLocks noGrp="1"/>
          </p:cNvSpPr>
          <p:nvPr>
            <p:ph idx="1"/>
          </p:nvPr>
        </p:nvSpPr>
        <p:spPr>
          <a:xfrm>
            <a:off x="457200" y="1447800"/>
            <a:ext cx="8229600" cy="5181600"/>
          </a:xfrm>
        </p:spPr>
        <p:txBody>
          <a:bodyPr>
            <a:normAutofit fontScale="85000" lnSpcReduction="20000"/>
          </a:bodyPr>
          <a:lstStyle/>
          <a:p>
            <a:r>
              <a:rPr lang="en-US" dirty="0" smtClean="0"/>
              <a:t>Development: enforce coding disciplines </a:t>
            </a:r>
          </a:p>
          <a:p>
            <a:pPr lvl="1"/>
            <a:r>
              <a:rPr lang="en-US" dirty="0" smtClean="0"/>
              <a:t>Disallow </a:t>
            </a:r>
            <a:r>
              <a:rPr lang="en-US" b="1" i="1" dirty="0" smtClean="0"/>
              <a:t>any</a:t>
            </a:r>
            <a:r>
              <a:rPr lang="en-US" dirty="0" smtClean="0"/>
              <a:t> synchronous I/O in GUI thread or lock regions</a:t>
            </a:r>
            <a:endParaRPr lang="en-US" dirty="0" smtClean="0">
              <a:solidFill>
                <a:srgbClr val="FF0000"/>
              </a:solidFill>
            </a:endParaRPr>
          </a:p>
          <a:p>
            <a:pPr lvl="1"/>
            <a:r>
              <a:rPr lang="en-US" dirty="0" smtClean="0"/>
              <a:t>Cannot help legacy code and libraries</a:t>
            </a:r>
          </a:p>
          <a:p>
            <a:pPr lvl="1"/>
            <a:r>
              <a:rPr lang="en-US" dirty="0" smtClean="0"/>
              <a:t>Hard to follow: implicit network operations</a:t>
            </a:r>
          </a:p>
          <a:p>
            <a:pPr lvl="1"/>
            <a:endParaRPr lang="en-US" dirty="0" smtClean="0"/>
          </a:p>
          <a:p>
            <a:r>
              <a:rPr lang="en-US" dirty="0" smtClean="0"/>
              <a:t>Detect in test lab: debugging</a:t>
            </a:r>
          </a:p>
          <a:p>
            <a:pPr lvl="1"/>
            <a:r>
              <a:rPr lang="en-US" dirty="0" smtClean="0"/>
              <a:t>Use timing assertions</a:t>
            </a:r>
          </a:p>
          <a:p>
            <a:pPr lvl="1"/>
            <a:r>
              <a:rPr lang="en-US" dirty="0" smtClean="0"/>
              <a:t>Low coverage: hangs are sensitive to environments</a:t>
            </a:r>
          </a:p>
          <a:p>
            <a:pPr lvl="1"/>
            <a:endParaRPr lang="en-US" dirty="0" smtClean="0"/>
          </a:p>
          <a:p>
            <a:r>
              <a:rPr lang="en-US" dirty="0" smtClean="0"/>
              <a:t>Detect by the end user: bug report (e.g., Watson)</a:t>
            </a:r>
          </a:p>
          <a:p>
            <a:pPr lvl="1"/>
            <a:r>
              <a:rPr lang="en-US" dirty="0" smtClean="0"/>
              <a:t>Damages are already made</a:t>
            </a:r>
          </a:p>
          <a:p>
            <a:pPr lvl="1"/>
            <a:r>
              <a:rPr lang="en-US" dirty="0" smtClean="0"/>
              <a:t>Not always possible</a:t>
            </a:r>
          </a:p>
          <a:p>
            <a:pPr lvl="1"/>
            <a:r>
              <a:rPr lang="en-US" dirty="0" smtClean="0"/>
              <a:t>Limited information: hard to find root cause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blinds(horizontal)">
                                      <p:cBhvr>
                                        <p:cTn id="15" dur="500"/>
                                        <p:tgtEl>
                                          <p:spTgt spid="3">
                                            <p:txEl>
                                              <p:pRg st="6" end="6"/>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blinds(horizontal)">
                                      <p:cBhvr>
                                        <p:cTn id="18" dur="500"/>
                                        <p:tgtEl>
                                          <p:spTgt spid="3">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animEffect transition="in" filter="blinds(horizontal)">
                                      <p:cBhvr>
                                        <p:cTn id="23" dur="500"/>
                                        <p:tgtEl>
                                          <p:spTgt spid="3">
                                            <p:txEl>
                                              <p:pRg st="10" end="10"/>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11" end="11"/>
                                            </p:txEl>
                                          </p:spTgt>
                                        </p:tgtEl>
                                        <p:attrNameLst>
                                          <p:attrName>style.visibility</p:attrName>
                                        </p:attrNameLst>
                                      </p:cBhvr>
                                      <p:to>
                                        <p:strVal val="visible"/>
                                      </p:to>
                                    </p:set>
                                    <p:animEffect transition="in" filter="blinds(horizontal)">
                                      <p:cBhvr>
                                        <p:cTn id="26" dur="500"/>
                                        <p:tgtEl>
                                          <p:spTgt spid="3">
                                            <p:txEl>
                                              <p:pRg st="11" end="11"/>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animEffect transition="in" filter="blinds(horizontal)">
                                      <p:cBhvr>
                                        <p:cTn id="2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Basic Idea</a:t>
            </a:r>
            <a:endParaRPr lang="en-US" dirty="0"/>
          </a:p>
        </p:txBody>
      </p:sp>
      <p:sp>
        <p:nvSpPr>
          <p:cNvPr id="3" name="Content Placeholder 2"/>
          <p:cNvSpPr>
            <a:spLocks noGrp="1"/>
          </p:cNvSpPr>
          <p:nvPr>
            <p:ph idx="1"/>
          </p:nvPr>
        </p:nvSpPr>
        <p:spPr>
          <a:xfrm>
            <a:off x="457200" y="1143000"/>
            <a:ext cx="8229600" cy="3124199"/>
          </a:xfrm>
        </p:spPr>
        <p:txBody>
          <a:bodyPr>
            <a:normAutofit fontScale="92500"/>
          </a:bodyPr>
          <a:lstStyle/>
          <a:p>
            <a:r>
              <a:rPr lang="en-US" sz="2800" dirty="0" smtClean="0"/>
              <a:t>Static analysis</a:t>
            </a:r>
          </a:p>
          <a:p>
            <a:r>
              <a:rPr lang="en-US" sz="2800" dirty="0" smtClean="0"/>
              <a:t>Critical invocations</a:t>
            </a:r>
          </a:p>
          <a:p>
            <a:pPr lvl="1"/>
            <a:r>
              <a:rPr lang="en-US" sz="2400" dirty="0" smtClean="0"/>
              <a:t>UI threads, event loops, lock regions…</a:t>
            </a:r>
          </a:p>
          <a:p>
            <a:r>
              <a:rPr lang="en-US" sz="2800" dirty="0" smtClean="0"/>
              <a:t>Blocking functions</a:t>
            </a:r>
          </a:p>
          <a:p>
            <a:pPr lvl="1"/>
            <a:r>
              <a:rPr lang="en-US" sz="2400" dirty="0" smtClean="0"/>
              <a:t>Network I/O, wait, long loop…</a:t>
            </a:r>
          </a:p>
          <a:p>
            <a:r>
              <a:rPr lang="en-US" sz="2800" dirty="0" smtClean="0"/>
              <a:t>When critical meets blocking</a:t>
            </a:r>
          </a:p>
          <a:p>
            <a:pPr lvl="1"/>
            <a:r>
              <a:rPr lang="en-US" sz="2400" dirty="0" smtClean="0"/>
              <a:t>Hang!</a:t>
            </a:r>
            <a:endParaRPr lang="en-US" b="1" dirty="0"/>
          </a:p>
        </p:txBody>
      </p:sp>
      <p:sp>
        <p:nvSpPr>
          <p:cNvPr id="4" name="Rectangle 3"/>
          <p:cNvSpPr/>
          <p:nvPr/>
        </p:nvSpPr>
        <p:spPr>
          <a:xfrm>
            <a:off x="2438400" y="4648200"/>
            <a:ext cx="1981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Static Analysis Engine</a:t>
            </a:r>
            <a:endParaRPr lang="en-US" b="1" dirty="0"/>
          </a:p>
        </p:txBody>
      </p:sp>
      <p:sp>
        <p:nvSpPr>
          <p:cNvPr id="5" name="Cloud 4"/>
          <p:cNvSpPr/>
          <p:nvPr/>
        </p:nvSpPr>
        <p:spPr>
          <a:xfrm>
            <a:off x="381000" y="4495800"/>
            <a:ext cx="1524000" cy="1066800"/>
          </a:xfrm>
          <a:prstGeom prst="cloud">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Source Code</a:t>
            </a:r>
            <a:endParaRPr lang="en-US" b="1" dirty="0"/>
          </a:p>
        </p:txBody>
      </p:sp>
      <p:sp>
        <p:nvSpPr>
          <p:cNvPr id="7" name="Rounded Rectangle 6"/>
          <p:cNvSpPr/>
          <p:nvPr/>
        </p:nvSpPr>
        <p:spPr>
          <a:xfrm>
            <a:off x="2438400" y="5638800"/>
            <a:ext cx="1981200" cy="6858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Critical &amp; Blocking Patterns</a:t>
            </a:r>
            <a:endParaRPr lang="en-US" b="1" dirty="0"/>
          </a:p>
        </p:txBody>
      </p:sp>
      <p:cxnSp>
        <p:nvCxnSpPr>
          <p:cNvPr id="8" name="Straight Arrow Connector 7"/>
          <p:cNvCxnSpPr>
            <a:stCxn id="7" idx="0"/>
            <a:endCxn id="4" idx="2"/>
          </p:cNvCxnSpPr>
          <p:nvPr/>
        </p:nvCxnSpPr>
        <p:spPr>
          <a:xfrm rot="5400000" flipH="1" flipV="1">
            <a:off x="3276600" y="5486400"/>
            <a:ext cx="304800" cy="1588"/>
          </a:xfrm>
          <a:prstGeom prst="straightConnector1">
            <a:avLst/>
          </a:prstGeom>
          <a:ln w="63500">
            <a:tailEnd type="arrow"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981200" y="5029200"/>
            <a:ext cx="381000" cy="1588"/>
          </a:xfrm>
          <a:prstGeom prst="straightConnector1">
            <a:avLst/>
          </a:prstGeom>
          <a:ln w="44450">
            <a:tailEnd type="arrow" w="lg" len="sm"/>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4495800" y="5029200"/>
            <a:ext cx="381000" cy="1588"/>
          </a:xfrm>
          <a:prstGeom prst="straightConnector1">
            <a:avLst/>
          </a:prstGeom>
          <a:ln w="44450">
            <a:tailEnd type="arrow" w="lg" len="sm"/>
          </a:ln>
        </p:spPr>
        <p:style>
          <a:lnRef idx="3">
            <a:schemeClr val="dk1"/>
          </a:lnRef>
          <a:fillRef idx="0">
            <a:schemeClr val="dk1"/>
          </a:fillRef>
          <a:effectRef idx="2">
            <a:schemeClr val="dk1"/>
          </a:effectRef>
          <a:fontRef idx="minor">
            <a:schemeClr val="tx1"/>
          </a:fontRef>
        </p:style>
      </p:cxnSp>
      <p:sp>
        <p:nvSpPr>
          <p:cNvPr id="20" name="Cloud 19"/>
          <p:cNvSpPr/>
          <p:nvPr/>
        </p:nvSpPr>
        <p:spPr>
          <a:xfrm>
            <a:off x="4648200" y="3886200"/>
            <a:ext cx="1524000" cy="990600"/>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smtClean="0"/>
              <a:t>Critical </a:t>
            </a:r>
            <a:r>
              <a:rPr lang="en-US" b="1" dirty="0" err="1" smtClean="0"/>
              <a:t>Invks</a:t>
            </a:r>
            <a:endParaRPr lang="en-US" b="1" dirty="0"/>
          </a:p>
        </p:txBody>
      </p:sp>
      <p:sp>
        <p:nvSpPr>
          <p:cNvPr id="21" name="Cloud 20"/>
          <p:cNvSpPr/>
          <p:nvPr/>
        </p:nvSpPr>
        <p:spPr>
          <a:xfrm>
            <a:off x="4724400" y="5181600"/>
            <a:ext cx="1524000" cy="99060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t>Blocking </a:t>
            </a:r>
            <a:r>
              <a:rPr lang="en-US" b="1" dirty="0" err="1" smtClean="0"/>
              <a:t>Invks</a:t>
            </a:r>
            <a:endParaRPr lang="en-US" b="1" dirty="0"/>
          </a:p>
        </p:txBody>
      </p:sp>
      <p:grpSp>
        <p:nvGrpSpPr>
          <p:cNvPr id="17" name="Group 16"/>
          <p:cNvGrpSpPr/>
          <p:nvPr/>
        </p:nvGrpSpPr>
        <p:grpSpPr>
          <a:xfrm>
            <a:off x="5791200" y="4495800"/>
            <a:ext cx="2971800" cy="914400"/>
            <a:chOff x="5791200" y="4495800"/>
            <a:chExt cx="2971800" cy="914400"/>
          </a:xfrm>
        </p:grpSpPr>
        <p:sp>
          <p:nvSpPr>
            <p:cNvPr id="6" name="Cloud 5"/>
            <p:cNvSpPr/>
            <p:nvPr/>
          </p:nvSpPr>
          <p:spPr>
            <a:xfrm>
              <a:off x="7315200" y="4495800"/>
              <a:ext cx="1447800" cy="914400"/>
            </a:xfrm>
            <a:prstGeom prst="cloud">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Hang Bugs</a:t>
              </a:r>
              <a:endParaRPr lang="en-US" b="1" dirty="0"/>
            </a:p>
          </p:txBody>
        </p:sp>
        <p:sp>
          <p:nvSpPr>
            <p:cNvPr id="22" name="Flowchart: Or 21"/>
            <p:cNvSpPr/>
            <p:nvPr/>
          </p:nvSpPr>
          <p:spPr>
            <a:xfrm>
              <a:off x="6324600" y="4724400"/>
              <a:ext cx="460248" cy="460248"/>
            </a:xfrm>
            <a:prstGeom prst="flowChartOr">
              <a:avLst/>
            </a:prstGeom>
            <a:ln w="41275"/>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cxnSp>
          <p:nvCxnSpPr>
            <p:cNvPr id="23" name="Straight Arrow Connector 22"/>
            <p:cNvCxnSpPr/>
            <p:nvPr/>
          </p:nvCxnSpPr>
          <p:spPr>
            <a:xfrm>
              <a:off x="5791200" y="4572000"/>
              <a:ext cx="457200" cy="304800"/>
            </a:xfrm>
            <a:prstGeom prst="straightConnector1">
              <a:avLst/>
            </a:prstGeom>
            <a:ln w="44450">
              <a:tailEnd type="arrow" w="lg" len="sm"/>
            </a:ln>
          </p:spPr>
          <p:style>
            <a:lnRef idx="3">
              <a:schemeClr val="dk1"/>
            </a:lnRef>
            <a:fillRef idx="0">
              <a:schemeClr val="dk1"/>
            </a:fillRef>
            <a:effectRef idx="2">
              <a:schemeClr val="dk1"/>
            </a:effectRef>
            <a:fontRef idx="minor">
              <a:schemeClr val="tx1"/>
            </a:fontRef>
          </p:style>
        </p:cxnSp>
        <p:cxnSp>
          <p:nvCxnSpPr>
            <p:cNvPr id="27" name="Straight Arrow Connector 26"/>
            <p:cNvCxnSpPr/>
            <p:nvPr/>
          </p:nvCxnSpPr>
          <p:spPr>
            <a:xfrm flipV="1">
              <a:off x="5791200" y="5105400"/>
              <a:ext cx="457200" cy="304800"/>
            </a:xfrm>
            <a:prstGeom prst="straightConnector1">
              <a:avLst/>
            </a:prstGeom>
            <a:ln w="44450">
              <a:tailEnd type="arrow" w="lg" len="sm"/>
            </a:ln>
          </p:spPr>
          <p:style>
            <a:lnRef idx="3">
              <a:schemeClr val="dk1"/>
            </a:lnRef>
            <a:fillRef idx="0">
              <a:schemeClr val="dk1"/>
            </a:fillRef>
            <a:effectRef idx="2">
              <a:schemeClr val="dk1"/>
            </a:effectRef>
            <a:fontRef idx="minor">
              <a:schemeClr val="tx1"/>
            </a:fontRef>
          </p:style>
        </p:cxnSp>
        <p:cxnSp>
          <p:nvCxnSpPr>
            <p:cNvPr id="28" name="Straight Arrow Connector 27"/>
            <p:cNvCxnSpPr/>
            <p:nvPr/>
          </p:nvCxnSpPr>
          <p:spPr>
            <a:xfrm>
              <a:off x="6858000" y="4953000"/>
              <a:ext cx="381000" cy="1588"/>
            </a:xfrm>
            <a:prstGeom prst="straightConnector1">
              <a:avLst/>
            </a:prstGeom>
            <a:ln w="44450">
              <a:tailEnd type="arrow" w="lg" len="sm"/>
            </a:ln>
          </p:spPr>
          <p:style>
            <a:lnRef idx="3">
              <a:schemeClr val="dk1"/>
            </a:lnRef>
            <a:fillRef idx="0">
              <a:schemeClr val="dk1"/>
            </a:fillRef>
            <a:effectRef idx="2">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blinds(horizontal)">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20" grpId="0" animBg="1"/>
      <p:bldP spid="21" grpId="0" animBg="1"/>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Call graph </a:t>
            </a:r>
            <a:r>
              <a:rPr lang="en-US" dirty="0" err="1" smtClean="0"/>
              <a:t>reachability</a:t>
            </a:r>
            <a:endParaRPr lang="en-US" dirty="0"/>
          </a:p>
        </p:txBody>
      </p:sp>
      <p:sp>
        <p:nvSpPr>
          <p:cNvPr id="3" name="Content Placeholder 2"/>
          <p:cNvSpPr>
            <a:spLocks noGrp="1"/>
          </p:cNvSpPr>
          <p:nvPr>
            <p:ph idx="1"/>
          </p:nvPr>
        </p:nvSpPr>
        <p:spPr/>
        <p:txBody>
          <a:bodyPr/>
          <a:lstStyle/>
          <a:p>
            <a:r>
              <a:rPr lang="en-US" dirty="0" smtClean="0"/>
              <a:t>Can a critical entry reach a blocking sink on a call graph?</a:t>
            </a:r>
            <a:endParaRPr lang="en-US" dirty="0"/>
          </a:p>
        </p:txBody>
      </p:sp>
      <p:sp>
        <p:nvSpPr>
          <p:cNvPr id="4" name="Oval 3"/>
          <p:cNvSpPr/>
          <p:nvPr/>
        </p:nvSpPr>
        <p:spPr>
          <a:xfrm>
            <a:off x="3657600" y="40386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d</a:t>
            </a:r>
            <a:endParaRPr lang="en-US" baseline="-25000" dirty="0">
              <a:solidFill>
                <a:schemeClr val="tx1"/>
              </a:solidFill>
            </a:endParaRPr>
          </a:p>
        </p:txBody>
      </p:sp>
      <p:sp>
        <p:nvSpPr>
          <p:cNvPr id="5" name="Oval 4"/>
          <p:cNvSpPr/>
          <p:nvPr/>
        </p:nvSpPr>
        <p:spPr>
          <a:xfrm>
            <a:off x="3048000" y="33528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b</a:t>
            </a:r>
            <a:endParaRPr lang="en-US" baseline="-25000" dirty="0">
              <a:solidFill>
                <a:schemeClr val="tx1"/>
              </a:solidFill>
            </a:endParaRPr>
          </a:p>
        </p:txBody>
      </p:sp>
      <p:sp>
        <p:nvSpPr>
          <p:cNvPr id="6" name="Oval 5"/>
          <p:cNvSpPr/>
          <p:nvPr/>
        </p:nvSpPr>
        <p:spPr>
          <a:xfrm>
            <a:off x="4343400" y="33528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c</a:t>
            </a:r>
            <a:endParaRPr lang="en-US" baseline="-25000" dirty="0">
              <a:solidFill>
                <a:schemeClr val="tx1"/>
              </a:solidFill>
            </a:endParaRPr>
          </a:p>
        </p:txBody>
      </p:sp>
      <p:sp>
        <p:nvSpPr>
          <p:cNvPr id="7" name="Oval 6"/>
          <p:cNvSpPr/>
          <p:nvPr/>
        </p:nvSpPr>
        <p:spPr>
          <a:xfrm>
            <a:off x="3657600" y="2667000"/>
            <a:ext cx="533400" cy="38100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a</a:t>
            </a:r>
            <a:endParaRPr lang="en-US" baseline="-25000" dirty="0">
              <a:solidFill>
                <a:schemeClr val="tx1"/>
              </a:solidFill>
            </a:endParaRPr>
          </a:p>
        </p:txBody>
      </p:sp>
      <p:sp>
        <p:nvSpPr>
          <p:cNvPr id="8" name="Oval 7"/>
          <p:cNvSpPr/>
          <p:nvPr/>
        </p:nvSpPr>
        <p:spPr>
          <a:xfrm>
            <a:off x="3048000" y="4724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e</a:t>
            </a:r>
            <a:endParaRPr lang="en-US" baseline="-25000" dirty="0">
              <a:solidFill>
                <a:schemeClr val="tx1"/>
              </a:solidFill>
            </a:endParaRPr>
          </a:p>
        </p:txBody>
      </p:sp>
      <p:sp>
        <p:nvSpPr>
          <p:cNvPr id="9" name="Oval 8"/>
          <p:cNvSpPr/>
          <p:nvPr/>
        </p:nvSpPr>
        <p:spPr>
          <a:xfrm>
            <a:off x="4343400" y="47244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f</a:t>
            </a:r>
            <a:endParaRPr lang="en-US" baseline="-25000" dirty="0">
              <a:solidFill>
                <a:schemeClr val="tx1"/>
              </a:solidFill>
            </a:endParaRPr>
          </a:p>
        </p:txBody>
      </p:sp>
      <p:cxnSp>
        <p:nvCxnSpPr>
          <p:cNvPr id="10" name="Straight Arrow Connector 9"/>
          <p:cNvCxnSpPr>
            <a:stCxn id="7" idx="3"/>
            <a:endCxn id="5" idx="0"/>
          </p:cNvCxnSpPr>
          <p:nvPr/>
        </p:nvCxnSpPr>
        <p:spPr>
          <a:xfrm rot="5400000">
            <a:off x="3344910" y="2961995"/>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5"/>
            <a:endCxn id="6" idx="0"/>
          </p:cNvCxnSpPr>
          <p:nvPr/>
        </p:nvCxnSpPr>
        <p:spPr>
          <a:xfrm rot="16200000" flipH="1">
            <a:off x="4181194" y="2923894"/>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4"/>
            <a:endCxn id="4" idx="1"/>
          </p:cNvCxnSpPr>
          <p:nvPr/>
        </p:nvCxnSpPr>
        <p:spPr>
          <a:xfrm rot="16200000" flipH="1">
            <a:off x="3344909" y="3703590"/>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4"/>
            <a:endCxn id="4" idx="7"/>
          </p:cNvCxnSpPr>
          <p:nvPr/>
        </p:nvCxnSpPr>
        <p:spPr>
          <a:xfrm rot="5400000">
            <a:off x="4181195" y="3665491"/>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0"/>
          </p:cNvCxnSpPr>
          <p:nvPr/>
        </p:nvCxnSpPr>
        <p:spPr>
          <a:xfrm rot="5400000">
            <a:off x="3344910" y="4333595"/>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5"/>
            <a:endCxn id="9" idx="0"/>
          </p:cNvCxnSpPr>
          <p:nvPr/>
        </p:nvCxnSpPr>
        <p:spPr>
          <a:xfrm rot="16200000" flipH="1">
            <a:off x="4181194" y="4295494"/>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4"/>
            <a:endCxn id="4" idx="0"/>
          </p:cNvCxnSpPr>
          <p:nvPr/>
        </p:nvCxnSpPr>
        <p:spPr>
          <a:xfrm rot="5400000">
            <a:off x="3429000" y="35433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3657600" y="541020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smtClean="0">
                <a:solidFill>
                  <a:schemeClr val="tx1"/>
                </a:solidFill>
              </a:rPr>
              <a:t>g</a:t>
            </a:r>
            <a:endParaRPr lang="en-US" baseline="-25000" dirty="0">
              <a:solidFill>
                <a:schemeClr val="tx1"/>
              </a:solidFill>
            </a:endParaRPr>
          </a:p>
        </p:txBody>
      </p:sp>
      <p:cxnSp>
        <p:nvCxnSpPr>
          <p:cNvPr id="18" name="Straight Arrow Connector 17"/>
          <p:cNvCxnSpPr>
            <a:stCxn id="9" idx="4"/>
            <a:endCxn id="17" idx="7"/>
          </p:cNvCxnSpPr>
          <p:nvPr/>
        </p:nvCxnSpPr>
        <p:spPr>
          <a:xfrm rot="5400000">
            <a:off x="4181195" y="5037091"/>
            <a:ext cx="360596" cy="497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8" idx="4"/>
            <a:endCxn id="17" idx="1"/>
          </p:cNvCxnSpPr>
          <p:nvPr/>
        </p:nvCxnSpPr>
        <p:spPr>
          <a:xfrm rot="16200000" flipH="1">
            <a:off x="3344909" y="5075190"/>
            <a:ext cx="360596" cy="42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276600" y="2895600"/>
            <a:ext cx="316112" cy="369332"/>
          </a:xfrm>
          <a:prstGeom prst="rect">
            <a:avLst/>
          </a:prstGeom>
          <a:noFill/>
        </p:spPr>
        <p:txBody>
          <a:bodyPr wrap="none" rtlCol="0">
            <a:spAutoFit/>
          </a:bodyPr>
          <a:lstStyle/>
          <a:p>
            <a:r>
              <a:rPr lang="en-US" i="1" dirty="0" smtClean="0"/>
              <a:t>i</a:t>
            </a:r>
            <a:r>
              <a:rPr lang="en-US" baseline="-25000" dirty="0" smtClean="0"/>
              <a:t>1</a:t>
            </a:r>
            <a:endParaRPr lang="en-US" baseline="-25000" dirty="0"/>
          </a:p>
        </p:txBody>
      </p:sp>
      <p:sp>
        <p:nvSpPr>
          <p:cNvPr id="21" name="TextBox 20"/>
          <p:cNvSpPr txBox="1"/>
          <p:nvPr/>
        </p:nvSpPr>
        <p:spPr>
          <a:xfrm>
            <a:off x="3874888" y="3352800"/>
            <a:ext cx="316112" cy="369332"/>
          </a:xfrm>
          <a:prstGeom prst="rect">
            <a:avLst/>
          </a:prstGeom>
          <a:noFill/>
        </p:spPr>
        <p:txBody>
          <a:bodyPr wrap="none" rtlCol="0">
            <a:spAutoFit/>
          </a:bodyPr>
          <a:lstStyle/>
          <a:p>
            <a:r>
              <a:rPr lang="en-US" i="1" dirty="0" smtClean="0"/>
              <a:t>i</a:t>
            </a:r>
            <a:r>
              <a:rPr lang="en-US" baseline="-25000" dirty="0" smtClean="0"/>
              <a:t>3</a:t>
            </a:r>
            <a:endParaRPr lang="en-US" baseline="-25000" dirty="0"/>
          </a:p>
        </p:txBody>
      </p:sp>
      <p:sp>
        <p:nvSpPr>
          <p:cNvPr id="22" name="TextBox 21"/>
          <p:cNvSpPr txBox="1"/>
          <p:nvPr/>
        </p:nvSpPr>
        <p:spPr>
          <a:xfrm>
            <a:off x="4267200" y="2895600"/>
            <a:ext cx="316112" cy="369332"/>
          </a:xfrm>
          <a:prstGeom prst="rect">
            <a:avLst/>
          </a:prstGeom>
          <a:noFill/>
        </p:spPr>
        <p:txBody>
          <a:bodyPr wrap="none" rtlCol="0">
            <a:spAutoFit/>
          </a:bodyPr>
          <a:lstStyle/>
          <a:p>
            <a:r>
              <a:rPr lang="en-US" i="1" dirty="0" smtClean="0"/>
              <a:t>i</a:t>
            </a:r>
            <a:r>
              <a:rPr lang="en-US" baseline="-25000" dirty="0" smtClean="0"/>
              <a:t>2</a:t>
            </a:r>
            <a:endParaRPr lang="en-US" baseline="-25000" dirty="0"/>
          </a:p>
        </p:txBody>
      </p:sp>
      <p:sp>
        <p:nvSpPr>
          <p:cNvPr id="23" name="TextBox 22"/>
          <p:cNvSpPr txBox="1"/>
          <p:nvPr/>
        </p:nvSpPr>
        <p:spPr>
          <a:xfrm>
            <a:off x="3341488" y="3810000"/>
            <a:ext cx="316112" cy="369332"/>
          </a:xfrm>
          <a:prstGeom prst="rect">
            <a:avLst/>
          </a:prstGeom>
          <a:noFill/>
        </p:spPr>
        <p:txBody>
          <a:bodyPr wrap="none" rtlCol="0">
            <a:spAutoFit/>
          </a:bodyPr>
          <a:lstStyle/>
          <a:p>
            <a:r>
              <a:rPr lang="en-US" i="1" dirty="0" smtClean="0"/>
              <a:t>i</a:t>
            </a:r>
            <a:r>
              <a:rPr lang="en-US" baseline="-25000" dirty="0" smtClean="0"/>
              <a:t>4</a:t>
            </a:r>
            <a:endParaRPr lang="en-US" baseline="-25000" dirty="0"/>
          </a:p>
        </p:txBody>
      </p:sp>
      <p:sp>
        <p:nvSpPr>
          <p:cNvPr id="24" name="TextBox 23"/>
          <p:cNvSpPr txBox="1"/>
          <p:nvPr/>
        </p:nvSpPr>
        <p:spPr>
          <a:xfrm>
            <a:off x="4267200" y="3821668"/>
            <a:ext cx="316112" cy="369332"/>
          </a:xfrm>
          <a:prstGeom prst="rect">
            <a:avLst/>
          </a:prstGeom>
          <a:noFill/>
        </p:spPr>
        <p:txBody>
          <a:bodyPr wrap="none" rtlCol="0">
            <a:spAutoFit/>
          </a:bodyPr>
          <a:lstStyle/>
          <a:p>
            <a:r>
              <a:rPr lang="en-US" i="1" dirty="0" smtClean="0"/>
              <a:t>i</a:t>
            </a:r>
            <a:r>
              <a:rPr lang="en-US" baseline="-25000" dirty="0" smtClean="0"/>
              <a:t>5</a:t>
            </a:r>
            <a:endParaRPr lang="en-US" baseline="-25000" dirty="0"/>
          </a:p>
        </p:txBody>
      </p:sp>
      <p:sp>
        <p:nvSpPr>
          <p:cNvPr id="25" name="TextBox 24"/>
          <p:cNvSpPr txBox="1"/>
          <p:nvPr/>
        </p:nvSpPr>
        <p:spPr>
          <a:xfrm>
            <a:off x="3341488" y="4267200"/>
            <a:ext cx="316112" cy="369332"/>
          </a:xfrm>
          <a:prstGeom prst="rect">
            <a:avLst/>
          </a:prstGeom>
          <a:noFill/>
        </p:spPr>
        <p:txBody>
          <a:bodyPr wrap="none" rtlCol="0">
            <a:spAutoFit/>
          </a:bodyPr>
          <a:lstStyle/>
          <a:p>
            <a:r>
              <a:rPr lang="en-US" i="1" dirty="0" smtClean="0"/>
              <a:t>i</a:t>
            </a:r>
            <a:r>
              <a:rPr lang="en-US" baseline="-25000" dirty="0" smtClean="0"/>
              <a:t>6</a:t>
            </a:r>
            <a:endParaRPr lang="en-US" baseline="-25000" dirty="0"/>
          </a:p>
        </p:txBody>
      </p:sp>
      <p:sp>
        <p:nvSpPr>
          <p:cNvPr id="26" name="TextBox 25"/>
          <p:cNvSpPr txBox="1"/>
          <p:nvPr/>
        </p:nvSpPr>
        <p:spPr>
          <a:xfrm>
            <a:off x="4267200" y="4267200"/>
            <a:ext cx="316112" cy="369332"/>
          </a:xfrm>
          <a:prstGeom prst="rect">
            <a:avLst/>
          </a:prstGeom>
          <a:noFill/>
        </p:spPr>
        <p:txBody>
          <a:bodyPr wrap="none" rtlCol="0">
            <a:spAutoFit/>
          </a:bodyPr>
          <a:lstStyle/>
          <a:p>
            <a:r>
              <a:rPr lang="en-US" i="1" dirty="0" smtClean="0"/>
              <a:t>i</a:t>
            </a:r>
            <a:r>
              <a:rPr lang="en-US" baseline="-25000" dirty="0" smtClean="0"/>
              <a:t>7</a:t>
            </a:r>
            <a:endParaRPr lang="en-US" baseline="-25000" dirty="0"/>
          </a:p>
        </p:txBody>
      </p:sp>
      <p:sp>
        <p:nvSpPr>
          <p:cNvPr id="27" name="TextBox 26"/>
          <p:cNvSpPr txBox="1"/>
          <p:nvPr/>
        </p:nvSpPr>
        <p:spPr>
          <a:xfrm>
            <a:off x="3330176" y="5105400"/>
            <a:ext cx="316112" cy="369332"/>
          </a:xfrm>
          <a:prstGeom prst="rect">
            <a:avLst/>
          </a:prstGeom>
          <a:noFill/>
        </p:spPr>
        <p:txBody>
          <a:bodyPr wrap="none" rtlCol="0">
            <a:spAutoFit/>
          </a:bodyPr>
          <a:lstStyle/>
          <a:p>
            <a:r>
              <a:rPr lang="en-US" i="1" dirty="0" smtClean="0"/>
              <a:t>i</a:t>
            </a:r>
            <a:r>
              <a:rPr lang="en-US" baseline="-25000" dirty="0" smtClean="0"/>
              <a:t>8</a:t>
            </a:r>
            <a:endParaRPr lang="en-US" baseline="-25000" dirty="0"/>
          </a:p>
        </p:txBody>
      </p:sp>
      <p:sp>
        <p:nvSpPr>
          <p:cNvPr id="28" name="TextBox 27"/>
          <p:cNvSpPr txBox="1"/>
          <p:nvPr/>
        </p:nvSpPr>
        <p:spPr>
          <a:xfrm>
            <a:off x="4255888" y="5105400"/>
            <a:ext cx="316112" cy="369332"/>
          </a:xfrm>
          <a:prstGeom prst="rect">
            <a:avLst/>
          </a:prstGeom>
          <a:noFill/>
        </p:spPr>
        <p:txBody>
          <a:bodyPr wrap="none" rtlCol="0">
            <a:spAutoFit/>
          </a:bodyPr>
          <a:lstStyle/>
          <a:p>
            <a:r>
              <a:rPr lang="en-US" i="1" dirty="0" smtClean="0"/>
              <a:t>i</a:t>
            </a:r>
            <a:r>
              <a:rPr lang="en-US" baseline="-25000" dirty="0" smtClean="0"/>
              <a:t>9</a:t>
            </a:r>
            <a:endParaRPr lang="en-US" baseline="-25000" dirty="0"/>
          </a:p>
        </p:txBody>
      </p:sp>
      <p:cxnSp>
        <p:nvCxnSpPr>
          <p:cNvPr id="31" name="Shape 30"/>
          <p:cNvCxnSpPr>
            <a:stCxn id="7" idx="6"/>
            <a:endCxn id="17" idx="6"/>
          </p:cNvCxnSpPr>
          <p:nvPr/>
        </p:nvCxnSpPr>
        <p:spPr>
          <a:xfrm>
            <a:off x="4191000" y="2857500"/>
            <a:ext cx="1588" cy="2743200"/>
          </a:xfrm>
          <a:prstGeom prst="curvedConnector3">
            <a:avLst>
              <a:gd name="adj1" fmla="val 120942418"/>
            </a:avLst>
          </a:prstGeom>
          <a:ln w="38100" cmpd="dbl">
            <a:solidFill>
              <a:schemeClr val="accent2"/>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343400" y="2362200"/>
            <a:ext cx="3086101" cy="369332"/>
          </a:xfrm>
          <a:prstGeom prst="rect">
            <a:avLst/>
          </a:prstGeom>
          <a:noFill/>
        </p:spPr>
        <p:txBody>
          <a:bodyPr wrap="none" rtlCol="0">
            <a:spAutoFit/>
          </a:bodyPr>
          <a:lstStyle/>
          <a:p>
            <a:r>
              <a:rPr lang="en-US" dirty="0" smtClean="0"/>
              <a:t>Critical entry: message handler</a:t>
            </a:r>
            <a:endParaRPr lang="en-US" dirty="0"/>
          </a:p>
        </p:txBody>
      </p:sp>
      <p:sp>
        <p:nvSpPr>
          <p:cNvPr id="32" name="TextBox 31"/>
          <p:cNvSpPr txBox="1"/>
          <p:nvPr/>
        </p:nvSpPr>
        <p:spPr>
          <a:xfrm>
            <a:off x="4191000" y="5791200"/>
            <a:ext cx="774571" cy="369332"/>
          </a:xfrm>
          <a:prstGeom prst="rect">
            <a:avLst/>
          </a:prstGeom>
          <a:noFill/>
        </p:spPr>
        <p:txBody>
          <a:bodyPr wrap="none" rtlCol="0">
            <a:spAutoFit/>
          </a:bodyPr>
          <a:lstStyle/>
          <a:p>
            <a:r>
              <a:rPr lang="en-US" dirty="0" smtClean="0"/>
              <a:t>send()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5537</TotalTime>
  <Words>4671</Words>
  <Application>Microsoft Office PowerPoint</Application>
  <PresentationFormat>On-screen Show (4:3)</PresentationFormat>
  <Paragraphs>829</Paragraphs>
  <Slides>47</Slides>
  <Notes>31</Notes>
  <HiddenSlides>2</HiddenSlides>
  <MMClips>0</MMClips>
  <ScaleCrop>false</ScaleCrop>
  <HeadingPairs>
    <vt:vector size="4" baseType="variant">
      <vt:variant>
        <vt:lpstr>Design Template</vt:lpstr>
      </vt:variant>
      <vt:variant>
        <vt:i4>1</vt:i4>
      </vt:variant>
      <vt:variant>
        <vt:lpstr>Slide Titles</vt:lpstr>
      </vt:variant>
      <vt:variant>
        <vt:i4>47</vt:i4>
      </vt:variant>
    </vt:vector>
  </HeadingPairs>
  <TitlesOfParts>
    <vt:vector size="48" baseType="lpstr">
      <vt:lpstr>Office Theme</vt:lpstr>
      <vt:lpstr>Hang Analysis: Fighting Responsiveness Bugs</vt:lpstr>
      <vt:lpstr>Motivation</vt:lpstr>
      <vt:lpstr>Example: TortoiseSVN</vt:lpstr>
      <vt:lpstr>Example: TortoiseSVN</vt:lpstr>
      <vt:lpstr>Example: TortoiseSVN</vt:lpstr>
      <vt:lpstr>What is a hang?</vt:lpstr>
      <vt:lpstr>How do people fight with hangs?</vt:lpstr>
      <vt:lpstr>Basic Idea</vt:lpstr>
      <vt:lpstr>Call graph reachability</vt:lpstr>
      <vt:lpstr>A complex hang case</vt:lpstr>
      <vt:lpstr>A complex hang case (cont.)</vt:lpstr>
      <vt:lpstr>Context Sensitivity and conditional blocking</vt:lpstr>
      <vt:lpstr>Goals</vt:lpstr>
      <vt:lpstr>Overview</vt:lpstr>
      <vt:lpstr>Framework</vt:lpstr>
      <vt:lpstr>Program analysis as database queries</vt:lpstr>
      <vt:lpstr>Generate context-sensitive function invocations</vt:lpstr>
      <vt:lpstr>Context Cloning</vt:lpstr>
      <vt:lpstr>Generate critical invocations</vt:lpstr>
      <vt:lpstr>Examples of critical entries</vt:lpstr>
      <vt:lpstr>Framework</vt:lpstr>
      <vt:lpstr>Blocking patterns</vt:lpstr>
      <vt:lpstr>Conditional Blocking Patterns</vt:lpstr>
      <vt:lpstr>Post processing</vt:lpstr>
      <vt:lpstr>Experiments</vt:lpstr>
      <vt:lpstr>Results</vt:lpstr>
      <vt:lpstr>Case study: TortoseSVN</vt:lpstr>
      <vt:lpstr>Lessons learned</vt:lpstr>
      <vt:lpstr>Limitations and possible extensions</vt:lpstr>
      <vt:lpstr>Related Work</vt:lpstr>
      <vt:lpstr>Conclusions</vt:lpstr>
      <vt:lpstr>Future Work</vt:lpstr>
      <vt:lpstr>Thanks!</vt:lpstr>
      <vt:lpstr>A Comparison</vt:lpstr>
      <vt:lpstr>Binary Decision Diagram</vt:lpstr>
      <vt:lpstr>Binary Decision Diagram</vt:lpstr>
      <vt:lpstr>Binary Decision Diagram</vt:lpstr>
      <vt:lpstr>Binary Decision Diagram</vt:lpstr>
      <vt:lpstr>Binary Decision Diagram</vt:lpstr>
      <vt:lpstr>Binary Decision Diagram</vt:lpstr>
      <vt:lpstr>bddbddb</vt:lpstr>
      <vt:lpstr>Phoenix IR</vt:lpstr>
      <vt:lpstr>Relations</vt:lpstr>
      <vt:lpstr>Blocking Pattern Examples</vt:lpstr>
      <vt:lpstr>The depth of Blocking API</vt:lpstr>
      <vt:lpstr>A Bigger Picture</vt:lpstr>
      <vt:lpstr>How to cure hang bugs?</vt:lpstr>
    </vt:vector>
  </TitlesOfParts>
  <Company>Microsoft</Company>
  <LinksUpToDate>false</LinksUpToDate>
  <SharedDoc>false</SharedDoc>
  <HyperlinksChanged>false</HyperlinksChanged>
  <AppVersion>12.0001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boost</dc:creator>
  <cp:lastModifiedBy>Xi Wang</cp:lastModifiedBy>
  <cp:revision>1039</cp:revision>
  <dcterms:created xsi:type="dcterms:W3CDTF">2008-05-15T17:58:20Z</dcterms:created>
  <dcterms:modified xsi:type="dcterms:W3CDTF">2008-05-15T18:01:36Z</dcterms:modified>
</cp:coreProperties>
</file>