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9"/>
  </p:notesMasterIdLst>
  <p:sldIdLst>
    <p:sldId id="256" r:id="rId3"/>
    <p:sldId id="259" r:id="rId4"/>
    <p:sldId id="257" r:id="rId5"/>
    <p:sldId id="337" r:id="rId6"/>
    <p:sldId id="380" r:id="rId7"/>
    <p:sldId id="381" r:id="rId8"/>
    <p:sldId id="382" r:id="rId9"/>
    <p:sldId id="385" r:id="rId10"/>
    <p:sldId id="333" r:id="rId11"/>
    <p:sldId id="338" r:id="rId12"/>
    <p:sldId id="339" r:id="rId13"/>
    <p:sldId id="341" r:id="rId14"/>
    <p:sldId id="342" r:id="rId15"/>
    <p:sldId id="343" r:id="rId16"/>
    <p:sldId id="344" r:id="rId17"/>
    <p:sldId id="345" r:id="rId18"/>
    <p:sldId id="346" r:id="rId19"/>
    <p:sldId id="347" r:id="rId20"/>
    <p:sldId id="348" r:id="rId21"/>
    <p:sldId id="350" r:id="rId22"/>
    <p:sldId id="390" r:id="rId23"/>
    <p:sldId id="351" r:id="rId24"/>
    <p:sldId id="391" r:id="rId25"/>
    <p:sldId id="352" r:id="rId26"/>
    <p:sldId id="388" r:id="rId27"/>
    <p:sldId id="378" r:id="rId28"/>
    <p:sldId id="354" r:id="rId29"/>
    <p:sldId id="355" r:id="rId30"/>
    <p:sldId id="356" r:id="rId31"/>
    <p:sldId id="360" r:id="rId32"/>
    <p:sldId id="357" r:id="rId33"/>
    <p:sldId id="358" r:id="rId34"/>
    <p:sldId id="384" r:id="rId35"/>
    <p:sldId id="359" r:id="rId36"/>
    <p:sldId id="361" r:id="rId37"/>
    <p:sldId id="362" r:id="rId38"/>
    <p:sldId id="363" r:id="rId39"/>
    <p:sldId id="364" r:id="rId40"/>
    <p:sldId id="366" r:id="rId41"/>
    <p:sldId id="367" r:id="rId42"/>
    <p:sldId id="288" r:id="rId43"/>
    <p:sldId id="289" r:id="rId44"/>
    <p:sldId id="290" r:id="rId45"/>
    <p:sldId id="291" r:id="rId46"/>
    <p:sldId id="386" r:id="rId47"/>
    <p:sldId id="292" r:id="rId48"/>
    <p:sldId id="387" r:id="rId49"/>
    <p:sldId id="293" r:id="rId50"/>
    <p:sldId id="295" r:id="rId51"/>
    <p:sldId id="296" r:id="rId52"/>
    <p:sldId id="297" r:id="rId53"/>
    <p:sldId id="298" r:id="rId54"/>
    <p:sldId id="299" r:id="rId55"/>
    <p:sldId id="374" r:id="rId56"/>
    <p:sldId id="304" r:id="rId57"/>
    <p:sldId id="30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2" d="100"/>
          <a:sy n="102" d="100"/>
        </p:scale>
        <p:origin x="1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44EEA-E25C-D44D-AF47-79797A0B3423}" type="datetimeFigureOut">
              <a:rPr lang="en-US" smtClean="0"/>
              <a:t>5/17/22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FE871-B7DC-FD4A-99CE-E0F2B955F1EB}" type="slidenum">
              <a:rPr lang="en-US" smtClean="0"/>
              <a:t>‹#›</a:t>
            </a:fld>
            <a:endParaRPr lang="en-US"/>
          </a:p>
        </p:txBody>
      </p:sp>
    </p:spTree>
    <p:extLst>
      <p:ext uri="{BB962C8B-B14F-4D97-AF65-F5344CB8AC3E}">
        <p14:creationId xmlns:p14="http://schemas.microsoft.com/office/powerpoint/2010/main" val="273289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292ff4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292ff4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12292ff407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12292ff407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1275b298ee7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1275b298ee7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d2801ec242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d2801ec242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Parent is a prefix of the children</a:t>
            </a:r>
            <a:endParaRPr/>
          </a:p>
          <a:p>
            <a:pPr marL="0" lvl="0" indent="0" algn="l" rtl="0">
              <a:spcBef>
                <a:spcPts val="0"/>
              </a:spcBef>
              <a:spcAft>
                <a:spcPts val="0"/>
              </a:spcAft>
              <a:buNone/>
            </a:pPr>
            <a:endParaRPr/>
          </a:p>
          <a:p>
            <a:pPr marL="0" lvl="0" indent="0" algn="l" rtl="0">
              <a:spcBef>
                <a:spcPts val="0"/>
              </a:spcBef>
              <a:spcAft>
                <a:spcPts val="0"/>
              </a:spcAft>
              <a:buNone/>
            </a:pPr>
            <a:r>
              <a:rPr lang="en"/>
              <a:t>https://eprint.iacr.org/2017/099</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1275b298ee7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1275b298ee7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1275b298ee7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1275b298ee7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1275b298ee7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1275b298ee7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1275b298ee7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1275b298ee7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d2801ec24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d2801ec24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Zoom will open source code which will allow external auditors, in a privacy preserving way, to guarantee that identity statements cannot be removed from the Tree. Clients will contact the auditors to efficiently check that their view of the data structure is consistent.</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In practice, this means that if Zoom is coerced to add an extra device to Alice’s identity, in order to impersonate them in a meeting, evidence of this device cannot be erased, and this action will be detected by Alice.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BUILDS UPON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54</a:t>
            </a:fld>
            <a:endParaRPr lang="en-US" dirty="0"/>
          </a:p>
        </p:txBody>
      </p:sp>
    </p:spTree>
    <p:extLst>
      <p:ext uri="{BB962C8B-B14F-4D97-AF65-F5344CB8AC3E}">
        <p14:creationId xmlns:p14="http://schemas.microsoft.com/office/powerpoint/2010/main" val="2226755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d2801ec242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d2801ec242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35D0F-15CB-5241-8DA7-9EC6F9751AD5}" type="slidenum">
              <a:rPr lang="en-US" smtClean="0"/>
              <a:t>6</a:t>
            </a:fld>
            <a:endParaRPr lang="en-US" dirty="0"/>
          </a:p>
        </p:txBody>
      </p:sp>
    </p:spTree>
    <p:extLst>
      <p:ext uri="{BB962C8B-B14F-4D97-AF65-F5344CB8AC3E}">
        <p14:creationId xmlns:p14="http://schemas.microsoft.com/office/powerpoint/2010/main" val="1143043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12292ff407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12292ff407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35D0F-15CB-5241-8DA7-9EC6F9751AD5}" type="slidenum">
              <a:rPr lang="en-US" smtClean="0"/>
              <a:t>8</a:t>
            </a:fld>
            <a:endParaRPr lang="en-US" dirty="0"/>
          </a:p>
        </p:txBody>
      </p:sp>
    </p:spTree>
    <p:extLst>
      <p:ext uri="{BB962C8B-B14F-4D97-AF65-F5344CB8AC3E}">
        <p14:creationId xmlns:p14="http://schemas.microsoft.com/office/powerpoint/2010/main" val="285278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In May of last year, our team published a whitepaper detailing a new design for end-to-end encryption (or E2EE) and a strengthened notion of identity for Zoom users.</a:t>
            </a:r>
          </a:p>
          <a:p>
            <a:pPr marL="0" lvl="0" indent="0" algn="l" rtl="0">
              <a:spcBef>
                <a:spcPts val="0"/>
              </a:spcBef>
              <a:spcAft>
                <a:spcPts val="0"/>
              </a:spcAft>
              <a:buClr>
                <a:schemeClr val="dk1"/>
              </a:buClr>
              <a:buSzPts val="1100"/>
              <a:buFont typeface="Arial"/>
              <a:buNone/>
            </a:pPr>
            <a:r>
              <a:rPr lang="en-US" dirty="0">
                <a:solidFill>
                  <a:schemeClr val="dk1"/>
                </a:solidFill>
              </a:rPr>
              <a:t>We opened our design up for public review, and have received a lot of useful feedback from the community.</a:t>
            </a:r>
          </a:p>
          <a:p>
            <a:pPr marL="0" lvl="0" indent="0" algn="l" rtl="0">
              <a:spcBef>
                <a:spcPts val="0"/>
              </a:spcBef>
              <a:spcAft>
                <a:spcPts val="0"/>
              </a:spcAft>
              <a:buClr>
                <a:schemeClr val="dk1"/>
              </a:buClr>
              <a:buSzPts val="1100"/>
              <a:buFont typeface="Arial"/>
              <a:buNone/>
            </a:pPr>
            <a:r>
              <a:rPr lang="en-US" dirty="0">
                <a:solidFill>
                  <a:schemeClr val="dk1"/>
                </a:solidFill>
              </a:rPr>
              <a:t>Since October, just a few months after, we started offering end-to-end encrypted meetings to free and paid users globally.</a:t>
            </a:r>
          </a:p>
        </p:txBody>
      </p:sp>
      <p:sp>
        <p:nvSpPr>
          <p:cNvPr id="4" name="Slide Number Placeholder 3"/>
          <p:cNvSpPr>
            <a:spLocks noGrp="1"/>
          </p:cNvSpPr>
          <p:nvPr>
            <p:ph type="sldNum" sz="quarter" idx="5"/>
          </p:nvPr>
        </p:nvSpPr>
        <p:spPr/>
        <p:txBody>
          <a:bodyPr/>
          <a:lstStyle/>
          <a:p>
            <a:fld id="{C1735D0F-15CB-5241-8DA7-9EC6F9751AD5}" type="slidenum">
              <a:rPr lang="en-US" smtClean="0"/>
              <a:t>9</a:t>
            </a:fld>
            <a:endParaRPr lang="en-US" dirty="0"/>
          </a:p>
        </p:txBody>
      </p:sp>
    </p:spTree>
    <p:extLst>
      <p:ext uri="{BB962C8B-B14F-4D97-AF65-F5344CB8AC3E}">
        <p14:creationId xmlns:p14="http://schemas.microsoft.com/office/powerpoint/2010/main" val="183347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26</a:t>
            </a:fld>
            <a:endParaRPr lang="en-US" dirty="0"/>
          </a:p>
        </p:txBody>
      </p:sp>
    </p:spTree>
    <p:extLst>
      <p:ext uri="{BB962C8B-B14F-4D97-AF65-F5344CB8AC3E}">
        <p14:creationId xmlns:p14="http://schemas.microsoft.com/office/powerpoint/2010/main" val="398915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35D0F-15CB-5241-8DA7-9EC6F9751AD5}" type="slidenum">
              <a:rPr lang="en-US" smtClean="0"/>
              <a:t>30</a:t>
            </a:fld>
            <a:endParaRPr lang="en-US" dirty="0"/>
          </a:p>
        </p:txBody>
      </p:sp>
    </p:spTree>
    <p:extLst>
      <p:ext uri="{BB962C8B-B14F-4D97-AF65-F5344CB8AC3E}">
        <p14:creationId xmlns:p14="http://schemas.microsoft.com/office/powerpoint/2010/main" val="316017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12292ff407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12292ff407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275b298ee7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275b298ee7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275b298ee7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275b298ee7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80E1-3E73-C0DC-5C80-23DD6EFC7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92C494-6A17-96E7-23AC-C42B657BA6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A9E52E-99B8-6E34-2A86-66BFA1060E63}"/>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5" name="Footer Placeholder 4">
            <a:extLst>
              <a:ext uri="{FF2B5EF4-FFF2-40B4-BE49-F238E27FC236}">
                <a16:creationId xmlns:a16="http://schemas.microsoft.com/office/drawing/2014/main" id="{E050D846-69D1-123A-7843-E55132889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68442-537A-57DC-84D2-210239BA7E5E}"/>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349129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8ADF-32E6-32A2-569E-F34AB8B9DE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C3B46-4C61-5A9C-D086-A41E2E14EA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84368-0A62-BF99-DA3E-C534150309DA}"/>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5" name="Footer Placeholder 4">
            <a:extLst>
              <a:ext uri="{FF2B5EF4-FFF2-40B4-BE49-F238E27FC236}">
                <a16:creationId xmlns:a16="http://schemas.microsoft.com/office/drawing/2014/main" id="{08DB1025-2A12-9088-0921-70E6DA0AF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67383-F378-68B6-0991-A9A954BAAC98}"/>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277176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8A0C1F-748D-43D2-1C65-FB9D983F58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33436E-ABF2-9EB5-2C35-A9B9672E75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F40C7-617A-68CC-7F99-0F48F221B9B4}"/>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5" name="Footer Placeholder 4">
            <a:extLst>
              <a:ext uri="{FF2B5EF4-FFF2-40B4-BE49-F238E27FC236}">
                <a16:creationId xmlns:a16="http://schemas.microsoft.com/office/drawing/2014/main" id="{F6FC4793-B217-D999-AD72-9354A6294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8808E-31EC-DB10-F949-C2420EE85A46}"/>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4279699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27521" y="120379"/>
            <a:ext cx="10780707" cy="1126372"/>
          </a:xfrm>
        </p:spPr>
        <p:txBody>
          <a:bodyPr/>
          <a:lstStyle>
            <a:lvl1pPr>
              <a:lnSpc>
                <a:spcPct val="90000"/>
              </a:lnSpc>
              <a:defRPr b="1" i="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5362210" y="6359176"/>
            <a:ext cx="1401804" cy="365125"/>
          </a:xfrm>
          <a:prstGeom prst="rect">
            <a:avLst/>
          </a:prstGeom>
        </p:spPr>
        <p:txBody>
          <a:bodyPr/>
          <a:lstStyle>
            <a:lvl1pPr>
              <a:defRPr>
                <a:solidFill>
                  <a:schemeClr val="accent2"/>
                </a:solidFill>
              </a:defRPr>
            </a:lvl1pPr>
          </a:lstStyle>
          <a:p>
            <a:fld id="{F56C8676-1494-424A-9EE1-69F4EB666BA8}" type="slidenum">
              <a:rPr lang="en-US" smtClean="0"/>
              <a:pPr/>
              <a:t>‹#›</a:t>
            </a:fld>
            <a:endParaRPr lang="en-US" dirty="0"/>
          </a:p>
        </p:txBody>
      </p:sp>
      <p:sp>
        <p:nvSpPr>
          <p:cNvPr id="8" name="Content Placeholder 2"/>
          <p:cNvSpPr>
            <a:spLocks noGrp="1"/>
          </p:cNvSpPr>
          <p:nvPr>
            <p:ph idx="4294967295"/>
          </p:nvPr>
        </p:nvSpPr>
        <p:spPr>
          <a:xfrm>
            <a:off x="648778" y="1459930"/>
            <a:ext cx="11102737" cy="4695844"/>
          </a:xfrm>
        </p:spPr>
        <p:txBody>
          <a:bodyPr/>
          <a:lstStyle>
            <a:lvl1pPr>
              <a:lnSpc>
                <a:spcPct val="95000"/>
              </a:lnSpc>
              <a:defRPr/>
            </a:lvl1pPr>
          </a:lstStyle>
          <a:p>
            <a:pPr lvl="0"/>
            <a:r>
              <a:rPr lang="en-US"/>
              <a:t>Click to edit Master text styles</a:t>
            </a:r>
          </a:p>
        </p:txBody>
      </p:sp>
    </p:spTree>
    <p:extLst>
      <p:ext uri="{BB962C8B-B14F-4D97-AF65-F5344CB8AC3E}">
        <p14:creationId xmlns:p14="http://schemas.microsoft.com/office/powerpoint/2010/main" val="182444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952" y="105175"/>
            <a:ext cx="10692193" cy="1131101"/>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5362210" y="6359176"/>
            <a:ext cx="1401804" cy="365125"/>
          </a:xfrm>
          <a:prstGeom prst="rect">
            <a:avLst/>
          </a:prstGeom>
        </p:spPr>
        <p:txBody>
          <a:bodyPr/>
          <a:lstStyle/>
          <a:p>
            <a:fld id="{F56C8676-1494-424A-9EE1-69F4EB666BA8}" type="slidenum">
              <a:rPr lang="en-US" smtClean="0"/>
              <a:t>‹#›</a:t>
            </a:fld>
            <a:endParaRPr lang="en-US" dirty="0"/>
          </a:p>
        </p:txBody>
      </p:sp>
      <p:sp>
        <p:nvSpPr>
          <p:cNvPr id="7" name="Text Placeholder 2"/>
          <p:cNvSpPr>
            <a:spLocks noGrp="1"/>
          </p:cNvSpPr>
          <p:nvPr>
            <p:ph type="body" idx="1"/>
          </p:nvPr>
        </p:nvSpPr>
        <p:spPr>
          <a:xfrm>
            <a:off x="631744" y="1357201"/>
            <a:ext cx="5386917" cy="639763"/>
          </a:xfrm>
          <a:prstGeom prst="rect">
            <a:avLst/>
          </a:prstGeom>
        </p:spPr>
        <p:txBody>
          <a:bodyPr lIns="0" tIns="0" rIns="0" bIns="0" anchor="ctr" anchorCtr="0">
            <a:normAutofit/>
          </a:bodyPr>
          <a:lstStyle>
            <a:lvl1pPr marL="0" indent="0">
              <a:lnSpc>
                <a:spcPct val="90000"/>
              </a:lnSpc>
              <a:buNone/>
              <a:defRPr sz="29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8" name="Content Placeholder 3"/>
          <p:cNvSpPr>
            <a:spLocks noGrp="1"/>
          </p:cNvSpPr>
          <p:nvPr>
            <p:ph sz="half" idx="2"/>
          </p:nvPr>
        </p:nvSpPr>
        <p:spPr>
          <a:xfrm>
            <a:off x="631744" y="2094066"/>
            <a:ext cx="5386917" cy="3961324"/>
          </a:xfrm>
          <a:prstGeom prst="rect">
            <a:avLst/>
          </a:prstGeom>
        </p:spPr>
        <p:txBody>
          <a:bodyPr lIns="0" tIns="0" rIns="0" bIns="0"/>
          <a:lstStyle>
            <a:lvl1pPr indent="-304784">
              <a:lnSpc>
                <a:spcPct val="95000"/>
              </a:lnSpc>
              <a:spcAft>
                <a:spcPts val="0"/>
              </a:spcAft>
              <a:defRPr sz="2667"/>
            </a:lvl1pPr>
            <a:lvl2pPr marL="609570" indent="-280402">
              <a:lnSpc>
                <a:spcPct val="95000"/>
              </a:lnSpc>
              <a:spcAft>
                <a:spcPts val="0"/>
              </a:spcAft>
              <a:defRPr sz="2533"/>
            </a:lvl2pPr>
            <a:lvl3pPr marL="914354" indent="-268211">
              <a:lnSpc>
                <a:spcPct val="95000"/>
              </a:lnSpc>
              <a:spcAft>
                <a:spcPts val="0"/>
              </a:spcAft>
              <a:defRPr sz="2400"/>
            </a:lvl3pPr>
            <a:lvl4pPr marL="1219140" indent="-256020">
              <a:lnSpc>
                <a:spcPct val="95000"/>
              </a:lnSpc>
              <a:spcAft>
                <a:spcPts val="0"/>
              </a:spcAft>
              <a:defRPr sz="2267"/>
            </a:lvl4pPr>
            <a:lvl5pPr marL="1523925" indent="-243829">
              <a:lnSpc>
                <a:spcPct val="95000"/>
              </a:lnSpc>
              <a:spcAft>
                <a:spcPts val="0"/>
              </a:spcAft>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6312270" y="1357201"/>
            <a:ext cx="5389033" cy="639763"/>
          </a:xfrm>
          <a:prstGeom prst="rect">
            <a:avLst/>
          </a:prstGeom>
        </p:spPr>
        <p:txBody>
          <a:bodyPr lIns="0" tIns="0" rIns="0" bIns="0" anchor="ctr" anchorCtr="0">
            <a:normAutofit/>
          </a:bodyPr>
          <a:lstStyle>
            <a:lvl1pPr marL="0" indent="0">
              <a:lnSpc>
                <a:spcPct val="90000"/>
              </a:lnSpc>
              <a:buNone/>
              <a:defRPr sz="29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10" name="Content Placeholder 5"/>
          <p:cNvSpPr>
            <a:spLocks noGrp="1"/>
          </p:cNvSpPr>
          <p:nvPr>
            <p:ph sz="quarter" idx="4"/>
          </p:nvPr>
        </p:nvSpPr>
        <p:spPr>
          <a:xfrm>
            <a:off x="6312270" y="2094065"/>
            <a:ext cx="5389033" cy="3961323"/>
          </a:xfrm>
          <a:prstGeom prst="rect">
            <a:avLst/>
          </a:prstGeom>
        </p:spPr>
        <p:txBody>
          <a:bodyPr lIns="0" tIns="0" rIns="0" bIns="0"/>
          <a:lstStyle>
            <a:lvl1pPr indent="-304784">
              <a:lnSpc>
                <a:spcPct val="100000"/>
              </a:lnSpc>
              <a:spcAft>
                <a:spcPts val="0"/>
              </a:spcAft>
              <a:defRPr sz="2533"/>
            </a:lvl1pPr>
            <a:lvl2pPr marL="609570" indent="-280402">
              <a:lnSpc>
                <a:spcPct val="100000"/>
              </a:lnSpc>
              <a:spcAft>
                <a:spcPts val="0"/>
              </a:spcAft>
              <a:defRPr sz="2400"/>
            </a:lvl2pPr>
            <a:lvl3pPr marL="914354" indent="-268211">
              <a:lnSpc>
                <a:spcPct val="100000"/>
              </a:lnSpc>
              <a:spcAft>
                <a:spcPts val="0"/>
              </a:spcAft>
              <a:defRPr sz="2267"/>
            </a:lvl3pPr>
            <a:lvl4pPr marL="1219140" indent="-256020">
              <a:lnSpc>
                <a:spcPct val="100000"/>
              </a:lnSpc>
              <a:spcAft>
                <a:spcPts val="0"/>
              </a:spcAft>
              <a:defRPr sz="2133"/>
            </a:lvl4pPr>
            <a:lvl5pPr marL="1523925" indent="-243829">
              <a:lnSpc>
                <a:spcPct val="100000"/>
              </a:lnSpc>
              <a:spcAft>
                <a:spcPts val="0"/>
              </a:spcAft>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290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612085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13817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dk2"/>
              </a:buClr>
              <a:buSzPts val="3600"/>
              <a:buNone/>
              <a:defRPr sz="4800" i="0" u="none" strike="noStrike" cap="none">
                <a:solidFill>
                  <a:schemeClr val="dk2"/>
                </a:solidFill>
              </a:defRPr>
            </a:lvl1pPr>
            <a:lvl2pPr lvl="1" rtl="0">
              <a:spcBef>
                <a:spcPts val="0"/>
              </a:spcBef>
              <a:spcAft>
                <a:spcPts val="0"/>
              </a:spcAft>
              <a:buSzPts val="2400"/>
              <a:buNone/>
              <a:defRPr sz="1867"/>
            </a:lvl2pPr>
            <a:lvl3pPr lvl="2" rtl="0">
              <a:spcBef>
                <a:spcPts val="0"/>
              </a:spcBef>
              <a:spcAft>
                <a:spcPts val="0"/>
              </a:spcAft>
              <a:buSzPts val="2400"/>
              <a:buNone/>
              <a:defRPr sz="1867"/>
            </a:lvl3pPr>
            <a:lvl4pPr lvl="3" rtl="0">
              <a:spcBef>
                <a:spcPts val="0"/>
              </a:spcBef>
              <a:spcAft>
                <a:spcPts val="0"/>
              </a:spcAft>
              <a:buSzPts val="2400"/>
              <a:buNone/>
              <a:defRPr sz="1867"/>
            </a:lvl4pPr>
            <a:lvl5pPr lvl="4" rtl="0">
              <a:spcBef>
                <a:spcPts val="0"/>
              </a:spcBef>
              <a:spcAft>
                <a:spcPts val="0"/>
              </a:spcAft>
              <a:buSzPts val="2400"/>
              <a:buNone/>
              <a:defRPr sz="1867"/>
            </a:lvl5pPr>
            <a:lvl6pPr lvl="5" rtl="0">
              <a:spcBef>
                <a:spcPts val="0"/>
              </a:spcBef>
              <a:spcAft>
                <a:spcPts val="0"/>
              </a:spcAft>
              <a:buSzPts val="2400"/>
              <a:buNone/>
              <a:defRPr sz="1867"/>
            </a:lvl6pPr>
            <a:lvl7pPr lvl="6" rtl="0">
              <a:spcBef>
                <a:spcPts val="0"/>
              </a:spcBef>
              <a:spcAft>
                <a:spcPts val="0"/>
              </a:spcAft>
              <a:buSzPts val="2400"/>
              <a:buNone/>
              <a:defRPr sz="1867"/>
            </a:lvl7pPr>
            <a:lvl8pPr lvl="7" rtl="0">
              <a:spcBef>
                <a:spcPts val="0"/>
              </a:spcBef>
              <a:spcAft>
                <a:spcPts val="0"/>
              </a:spcAft>
              <a:buSzPts val="2400"/>
              <a:buNone/>
              <a:defRPr sz="1867"/>
            </a:lvl8pPr>
            <a:lvl9pPr lvl="8" rtl="0">
              <a:spcBef>
                <a:spcPts val="0"/>
              </a:spcBef>
              <a:spcAft>
                <a:spcPts val="0"/>
              </a:spcAft>
              <a:buSzPts val="2400"/>
              <a:buNone/>
              <a:defRPr sz="1867"/>
            </a:lvl9pPr>
          </a:lstStyle>
          <a:p>
            <a:endParaRPr/>
          </a:p>
        </p:txBody>
      </p:sp>
      <p:sp>
        <p:nvSpPr>
          <p:cNvPr id="15" name="Google Shape;15;p4"/>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1067"/>
              </a:spcBef>
              <a:spcAft>
                <a:spcPts val="0"/>
              </a:spcAft>
              <a:buClr>
                <a:schemeClr val="dk2"/>
              </a:buClr>
              <a:buSzPts val="1800"/>
              <a:buNone/>
              <a:defRPr sz="2400" i="0" u="none" strike="noStrike" cap="none">
                <a:solidFill>
                  <a:schemeClr val="dk2"/>
                </a:solidFill>
              </a:defRPr>
            </a:lvl1pPr>
            <a:lvl2pPr marR="0" lvl="1" algn="ctr" rtl="0">
              <a:lnSpc>
                <a:spcPct val="90000"/>
              </a:lnSpc>
              <a:spcBef>
                <a:spcPts val="533"/>
              </a:spcBef>
              <a:spcAft>
                <a:spcPts val="0"/>
              </a:spcAft>
              <a:buClr>
                <a:schemeClr val="dk2"/>
              </a:buClr>
              <a:buSzPts val="1500"/>
              <a:buNone/>
              <a:defRPr sz="2000" i="0" u="none" strike="noStrike" cap="none">
                <a:solidFill>
                  <a:schemeClr val="dk2"/>
                </a:solidFill>
              </a:defRPr>
            </a:lvl2pPr>
            <a:lvl3pPr marR="0" lvl="2" algn="ctr" rtl="0">
              <a:lnSpc>
                <a:spcPct val="90000"/>
              </a:lnSpc>
              <a:spcBef>
                <a:spcPts val="533"/>
              </a:spcBef>
              <a:spcAft>
                <a:spcPts val="0"/>
              </a:spcAft>
              <a:buClr>
                <a:schemeClr val="dk2"/>
              </a:buClr>
              <a:buSzPts val="1400"/>
              <a:buNone/>
              <a:defRPr sz="1867" i="0" u="none" strike="noStrike" cap="none">
                <a:solidFill>
                  <a:schemeClr val="dk2"/>
                </a:solidFill>
              </a:defRPr>
            </a:lvl3pPr>
            <a:lvl4pPr marR="0" lvl="3" algn="ctr" rtl="0">
              <a:lnSpc>
                <a:spcPct val="90000"/>
              </a:lnSpc>
              <a:spcBef>
                <a:spcPts val="533"/>
              </a:spcBef>
              <a:spcAft>
                <a:spcPts val="0"/>
              </a:spcAft>
              <a:buClr>
                <a:schemeClr val="dk2"/>
              </a:buClr>
              <a:buSzPts val="1200"/>
              <a:buNone/>
              <a:defRPr sz="1600" i="0" u="none" strike="noStrike" cap="none">
                <a:solidFill>
                  <a:schemeClr val="dk2"/>
                </a:solidFill>
              </a:defRPr>
            </a:lvl4pPr>
            <a:lvl5pPr marR="0" lvl="4" algn="ctr" rtl="0">
              <a:lnSpc>
                <a:spcPct val="90000"/>
              </a:lnSpc>
              <a:spcBef>
                <a:spcPts val="533"/>
              </a:spcBef>
              <a:spcAft>
                <a:spcPts val="0"/>
              </a:spcAft>
              <a:buClr>
                <a:schemeClr val="dk2"/>
              </a:buClr>
              <a:buSzPts val="1200"/>
              <a:buNone/>
              <a:defRPr sz="1600" i="0" u="none" strike="noStrike" cap="none">
                <a:solidFill>
                  <a:schemeClr val="dk2"/>
                </a:solidFill>
              </a:defRPr>
            </a:lvl5pPr>
            <a:lvl6pPr marR="0" lvl="5" algn="ctr" rtl="0">
              <a:lnSpc>
                <a:spcPct val="90000"/>
              </a:lnSpc>
              <a:spcBef>
                <a:spcPts val="533"/>
              </a:spcBef>
              <a:spcAft>
                <a:spcPts val="0"/>
              </a:spcAft>
              <a:buClr>
                <a:schemeClr val="dk1"/>
              </a:buClr>
              <a:buSzPts val="1200"/>
              <a:buNone/>
              <a:defRPr sz="1600" i="0" u="none" strike="noStrike" cap="none">
                <a:solidFill>
                  <a:schemeClr val="dk1"/>
                </a:solidFill>
              </a:defRPr>
            </a:lvl6pPr>
            <a:lvl7pPr marR="0" lvl="6" algn="ctr" rtl="0">
              <a:lnSpc>
                <a:spcPct val="90000"/>
              </a:lnSpc>
              <a:spcBef>
                <a:spcPts val="533"/>
              </a:spcBef>
              <a:spcAft>
                <a:spcPts val="0"/>
              </a:spcAft>
              <a:buClr>
                <a:schemeClr val="dk1"/>
              </a:buClr>
              <a:buSzPts val="1200"/>
              <a:buNone/>
              <a:defRPr sz="1600" i="0" u="none" strike="noStrike" cap="none">
                <a:solidFill>
                  <a:schemeClr val="dk1"/>
                </a:solidFill>
              </a:defRPr>
            </a:lvl7pPr>
            <a:lvl8pPr marR="0" lvl="7" algn="ctr" rtl="0">
              <a:lnSpc>
                <a:spcPct val="90000"/>
              </a:lnSpc>
              <a:spcBef>
                <a:spcPts val="533"/>
              </a:spcBef>
              <a:spcAft>
                <a:spcPts val="0"/>
              </a:spcAft>
              <a:buClr>
                <a:schemeClr val="dk1"/>
              </a:buClr>
              <a:buSzPts val="1200"/>
              <a:buNone/>
              <a:defRPr sz="1600" i="0" u="none" strike="noStrike" cap="none">
                <a:solidFill>
                  <a:schemeClr val="dk1"/>
                </a:solidFill>
              </a:defRPr>
            </a:lvl8pPr>
            <a:lvl9pPr marR="0" lvl="8" algn="ctr" rtl="0">
              <a:lnSpc>
                <a:spcPct val="90000"/>
              </a:lnSpc>
              <a:spcBef>
                <a:spcPts val="533"/>
              </a:spcBef>
              <a:spcAft>
                <a:spcPts val="0"/>
              </a:spcAft>
              <a:buClr>
                <a:schemeClr val="dk1"/>
              </a:buClr>
              <a:buSzPts val="1200"/>
              <a:buNone/>
              <a:defRPr sz="1600" i="0" u="none" strike="noStrike" cap="none">
                <a:solidFill>
                  <a:schemeClr val="dk1"/>
                </a:solidFill>
              </a:defRPr>
            </a:lvl9pPr>
          </a:lstStyle>
          <a:p>
            <a:endParaRPr/>
          </a:p>
        </p:txBody>
      </p:sp>
    </p:spTree>
    <p:extLst>
      <p:ext uri="{BB962C8B-B14F-4D97-AF65-F5344CB8AC3E}">
        <p14:creationId xmlns:p14="http://schemas.microsoft.com/office/powerpoint/2010/main" val="4289064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838200" y="575219"/>
            <a:ext cx="10515600" cy="905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2"/>
              </a:buClr>
              <a:buSzPts val="3300"/>
              <a:buNone/>
              <a:defRPr sz="4400" i="0" u="none" strike="noStrike" cap="none">
                <a:solidFill>
                  <a:schemeClr val="dk2"/>
                </a:solidFill>
              </a:defRPr>
            </a:lvl1pPr>
            <a:lvl2pPr lvl="1" rtl="0">
              <a:spcBef>
                <a:spcPts val="0"/>
              </a:spcBef>
              <a:spcAft>
                <a:spcPts val="0"/>
              </a:spcAft>
              <a:buSzPts val="2400"/>
              <a:buNone/>
              <a:defRPr sz="1867"/>
            </a:lvl2pPr>
            <a:lvl3pPr lvl="2" rtl="0">
              <a:spcBef>
                <a:spcPts val="0"/>
              </a:spcBef>
              <a:spcAft>
                <a:spcPts val="0"/>
              </a:spcAft>
              <a:buSzPts val="2400"/>
              <a:buNone/>
              <a:defRPr sz="1867"/>
            </a:lvl3pPr>
            <a:lvl4pPr lvl="3" rtl="0">
              <a:spcBef>
                <a:spcPts val="0"/>
              </a:spcBef>
              <a:spcAft>
                <a:spcPts val="0"/>
              </a:spcAft>
              <a:buSzPts val="2400"/>
              <a:buNone/>
              <a:defRPr sz="1867"/>
            </a:lvl4pPr>
            <a:lvl5pPr lvl="4" rtl="0">
              <a:spcBef>
                <a:spcPts val="0"/>
              </a:spcBef>
              <a:spcAft>
                <a:spcPts val="0"/>
              </a:spcAft>
              <a:buSzPts val="2400"/>
              <a:buNone/>
              <a:defRPr sz="1867"/>
            </a:lvl5pPr>
            <a:lvl6pPr lvl="5" rtl="0">
              <a:spcBef>
                <a:spcPts val="0"/>
              </a:spcBef>
              <a:spcAft>
                <a:spcPts val="0"/>
              </a:spcAft>
              <a:buSzPts val="2400"/>
              <a:buNone/>
              <a:defRPr sz="1867"/>
            </a:lvl6pPr>
            <a:lvl7pPr lvl="6" rtl="0">
              <a:spcBef>
                <a:spcPts val="0"/>
              </a:spcBef>
              <a:spcAft>
                <a:spcPts val="0"/>
              </a:spcAft>
              <a:buSzPts val="2400"/>
              <a:buNone/>
              <a:defRPr sz="1867"/>
            </a:lvl7pPr>
            <a:lvl8pPr lvl="7" rtl="0">
              <a:spcBef>
                <a:spcPts val="0"/>
              </a:spcBef>
              <a:spcAft>
                <a:spcPts val="0"/>
              </a:spcAft>
              <a:buSzPts val="2400"/>
              <a:buNone/>
              <a:defRPr sz="1867"/>
            </a:lvl8pPr>
            <a:lvl9pPr lvl="8" rtl="0">
              <a:spcBef>
                <a:spcPts val="0"/>
              </a:spcBef>
              <a:spcAft>
                <a:spcPts val="0"/>
              </a:spcAft>
              <a:buSzPts val="2400"/>
              <a:buNone/>
              <a:defRPr sz="1867"/>
            </a:lvl9pPr>
          </a:lstStyle>
          <a:p>
            <a:endParaRPr/>
          </a:p>
        </p:txBody>
      </p:sp>
    </p:spTree>
    <p:extLst>
      <p:ext uri="{BB962C8B-B14F-4D97-AF65-F5344CB8AC3E}">
        <p14:creationId xmlns:p14="http://schemas.microsoft.com/office/powerpoint/2010/main" val="1142926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Sub">
  <p:cSld name="Title &amp; Sub">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399804" y="265768"/>
            <a:ext cx="11381200" cy="905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0" name="Google Shape;20;p6"/>
          <p:cNvSpPr txBox="1">
            <a:spLocks noGrp="1"/>
          </p:cNvSpPr>
          <p:nvPr>
            <p:ph type="body" idx="1"/>
          </p:nvPr>
        </p:nvSpPr>
        <p:spPr>
          <a:xfrm>
            <a:off x="400051" y="1171576"/>
            <a:ext cx="11380800" cy="819200"/>
          </a:xfrm>
          <a:prstGeom prst="rect">
            <a:avLst/>
          </a:prstGeom>
          <a:noFill/>
          <a:ln>
            <a:noFill/>
          </a:ln>
        </p:spPr>
        <p:txBody>
          <a:bodyPr spcFirstLastPara="1" wrap="square" lIns="68575" tIns="34275" rIns="68575" bIns="34275" anchor="t" anchorCtr="0">
            <a:noAutofit/>
          </a:bodyPr>
          <a:lstStyle>
            <a:lvl1pPr marL="609585" lvl="0" indent="-304792" algn="l" rtl="0">
              <a:lnSpc>
                <a:spcPct val="120000"/>
              </a:lnSpc>
              <a:spcBef>
                <a:spcPts val="0"/>
              </a:spcBef>
              <a:spcAft>
                <a:spcPts val="0"/>
              </a:spcAft>
              <a:buClr>
                <a:schemeClr val="dk1"/>
              </a:buClr>
              <a:buSzPts val="1400"/>
              <a:buNone/>
              <a:defRPr sz="1867"/>
            </a:lvl1pPr>
            <a:lvl2pPr marL="1219170" lvl="1" indent="-423323" algn="l" rtl="0">
              <a:lnSpc>
                <a:spcPct val="100000"/>
              </a:lnSpc>
              <a:spcBef>
                <a:spcPts val="533"/>
              </a:spcBef>
              <a:spcAft>
                <a:spcPts val="0"/>
              </a:spcAft>
              <a:buClr>
                <a:schemeClr val="dk1"/>
              </a:buClr>
              <a:buSzPts val="1400"/>
              <a:buChar char="•"/>
              <a:defRPr/>
            </a:lvl2pPr>
            <a:lvl3pPr marL="1828754" lvl="2" indent="-423323" algn="l" rtl="0">
              <a:lnSpc>
                <a:spcPct val="100000"/>
              </a:lnSpc>
              <a:spcBef>
                <a:spcPts val="533"/>
              </a:spcBef>
              <a:spcAft>
                <a:spcPts val="0"/>
              </a:spcAft>
              <a:buClr>
                <a:schemeClr val="dk1"/>
              </a:buClr>
              <a:buSzPts val="1400"/>
              <a:buChar char="•"/>
              <a:defRPr/>
            </a:lvl3pPr>
            <a:lvl4pPr marL="2438339" lvl="3" indent="-423323" algn="l" rtl="0">
              <a:lnSpc>
                <a:spcPct val="100000"/>
              </a:lnSpc>
              <a:spcBef>
                <a:spcPts val="533"/>
              </a:spcBef>
              <a:spcAft>
                <a:spcPts val="0"/>
              </a:spcAft>
              <a:buClr>
                <a:schemeClr val="dk1"/>
              </a:buClr>
              <a:buSzPts val="1400"/>
              <a:buChar char="•"/>
              <a:defRPr/>
            </a:lvl4pPr>
            <a:lvl5pPr marL="3047924" lvl="4" indent="-423323" algn="l" rtl="0">
              <a:lnSpc>
                <a:spcPct val="10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783816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Left">
  <p:cSld name="Image Left">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13127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7DE2-446D-C992-F4D0-784124F640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9947C1-6423-A554-979C-D7C416D6B7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4C310-745B-9343-8913-7B92F2B6867D}"/>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5" name="Footer Placeholder 4">
            <a:extLst>
              <a:ext uri="{FF2B5EF4-FFF2-40B4-BE49-F238E27FC236}">
                <a16:creationId xmlns:a16="http://schemas.microsoft.com/office/drawing/2014/main" id="{C980C018-0E8A-8C6F-41D2-D359562ED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6A5D8-16F8-21D7-632E-814C3165EB21}"/>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2754355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Right">
  <p:cSld name="Image Right">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286141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ray Left">
  <p:cSld name="Gray Left">
    <p:spTree>
      <p:nvGrpSpPr>
        <p:cNvPr id="1" name="Shape 23"/>
        <p:cNvGrpSpPr/>
        <p:nvPr/>
      </p:nvGrpSpPr>
      <p:grpSpPr>
        <a:xfrm>
          <a:off x="0" y="0"/>
          <a:ext cx="0" cy="0"/>
          <a:chOff x="0" y="0"/>
          <a:chExt cx="0" cy="0"/>
        </a:xfrm>
      </p:grpSpPr>
      <p:sp>
        <p:nvSpPr>
          <p:cNvPr id="24" name="Google Shape;24;p9"/>
          <p:cNvSpPr/>
          <p:nvPr/>
        </p:nvSpPr>
        <p:spPr>
          <a:xfrm>
            <a:off x="0" y="0"/>
            <a:ext cx="6096000" cy="6858000"/>
          </a:xfrm>
          <a:prstGeom prst="rect">
            <a:avLst/>
          </a:pr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5" name="Google Shape;25;p9"/>
          <p:cNvPicPr preferRelativeResize="0"/>
          <p:nvPr/>
        </p:nvPicPr>
        <p:blipFill rotWithShape="1">
          <a:blip r:embed="rId2">
            <a:alphaModFix/>
          </a:blip>
          <a:srcRect/>
          <a:stretch/>
        </p:blipFill>
        <p:spPr>
          <a:xfrm>
            <a:off x="260923" y="6510919"/>
            <a:ext cx="872219" cy="198455"/>
          </a:xfrm>
          <a:prstGeom prst="rect">
            <a:avLst/>
          </a:prstGeom>
          <a:noFill/>
          <a:ln>
            <a:noFill/>
          </a:ln>
        </p:spPr>
      </p:pic>
      <p:sp>
        <p:nvSpPr>
          <p:cNvPr id="26" name="Google Shape;26;p9"/>
          <p:cNvSpPr txBox="1"/>
          <p:nvPr/>
        </p:nvSpPr>
        <p:spPr>
          <a:xfrm>
            <a:off x="1133121" y="6479361"/>
            <a:ext cx="3117600" cy="26160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 sz="1067" b="0" i="0" u="none" strike="noStrike" cap="none">
                <a:solidFill>
                  <a:srgbClr val="A5A5A5"/>
                </a:solidFill>
                <a:latin typeface="Helvetica Neue Light"/>
                <a:ea typeface="Helvetica Neue Light"/>
                <a:cs typeface="Helvetica Neue Light"/>
                <a:sym typeface="Helvetica Neue Light"/>
              </a:rPr>
              <a:t>© </a:t>
            </a:r>
            <a:r>
              <a:rPr lang="en" sz="1067">
                <a:solidFill>
                  <a:srgbClr val="A5A5A5"/>
                </a:solidFill>
                <a:latin typeface="Helvetica Neue Light"/>
                <a:ea typeface="Helvetica Neue Light"/>
                <a:cs typeface="Helvetica Neue Light"/>
                <a:sym typeface="Helvetica Neue Light"/>
              </a:rPr>
              <a:t>2020</a:t>
            </a:r>
            <a:r>
              <a:rPr lang="en" sz="1067" b="0" i="0" u="none" strike="noStrike" cap="none">
                <a:solidFill>
                  <a:srgbClr val="A5A5A5"/>
                </a:solidFill>
                <a:latin typeface="Helvetica Neue Light"/>
                <a:ea typeface="Helvetica Neue Light"/>
                <a:cs typeface="Helvetica Neue Light"/>
                <a:sym typeface="Helvetica Neue Light"/>
              </a:rPr>
              <a:t> Zoom Video Communications, Inc.</a:t>
            </a:r>
            <a:endParaRPr sz="1467"/>
          </a:p>
        </p:txBody>
      </p:sp>
    </p:spTree>
    <p:extLst>
      <p:ext uri="{BB962C8B-B14F-4D97-AF65-F5344CB8AC3E}">
        <p14:creationId xmlns:p14="http://schemas.microsoft.com/office/powerpoint/2010/main" val="3284319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ll Gray">
  <p:cSld name="All Gray">
    <p:spTree>
      <p:nvGrpSpPr>
        <p:cNvPr id="1" name="Shape 27"/>
        <p:cNvGrpSpPr/>
        <p:nvPr/>
      </p:nvGrpSpPr>
      <p:grpSpPr>
        <a:xfrm>
          <a:off x="0" y="0"/>
          <a:ext cx="0" cy="0"/>
          <a:chOff x="0" y="0"/>
          <a:chExt cx="0" cy="0"/>
        </a:xfrm>
      </p:grpSpPr>
      <p:sp>
        <p:nvSpPr>
          <p:cNvPr id="28" name="Google Shape;28;p10"/>
          <p:cNvSpPr/>
          <p:nvPr/>
        </p:nvSpPr>
        <p:spPr>
          <a:xfrm>
            <a:off x="0" y="0"/>
            <a:ext cx="12192000" cy="6858000"/>
          </a:xfrm>
          <a:prstGeom prst="rect">
            <a:avLst/>
          </a:pr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9" name="Google Shape;29;p10"/>
          <p:cNvPicPr preferRelativeResize="0"/>
          <p:nvPr/>
        </p:nvPicPr>
        <p:blipFill rotWithShape="1">
          <a:blip r:embed="rId2">
            <a:alphaModFix/>
          </a:blip>
          <a:srcRect/>
          <a:stretch/>
        </p:blipFill>
        <p:spPr>
          <a:xfrm>
            <a:off x="260923" y="6510919"/>
            <a:ext cx="872219" cy="198455"/>
          </a:xfrm>
          <a:prstGeom prst="rect">
            <a:avLst/>
          </a:prstGeom>
          <a:noFill/>
          <a:ln>
            <a:noFill/>
          </a:ln>
        </p:spPr>
      </p:pic>
      <p:sp>
        <p:nvSpPr>
          <p:cNvPr id="30" name="Google Shape;30;p10"/>
          <p:cNvSpPr txBox="1"/>
          <p:nvPr/>
        </p:nvSpPr>
        <p:spPr>
          <a:xfrm>
            <a:off x="1133121" y="6479361"/>
            <a:ext cx="3117600" cy="26160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 sz="1067" b="0" i="0" u="none" strike="noStrike" cap="none">
                <a:solidFill>
                  <a:srgbClr val="A5A5A5"/>
                </a:solidFill>
                <a:latin typeface="Helvetica Neue Light"/>
                <a:ea typeface="Helvetica Neue Light"/>
                <a:cs typeface="Helvetica Neue Light"/>
                <a:sym typeface="Helvetica Neue Light"/>
              </a:rPr>
              <a:t>© </a:t>
            </a:r>
            <a:r>
              <a:rPr lang="en" sz="1067">
                <a:solidFill>
                  <a:srgbClr val="A5A5A5"/>
                </a:solidFill>
                <a:latin typeface="Helvetica Neue Light"/>
                <a:ea typeface="Helvetica Neue Light"/>
                <a:cs typeface="Helvetica Neue Light"/>
                <a:sym typeface="Helvetica Neue Light"/>
              </a:rPr>
              <a:t>2020</a:t>
            </a:r>
            <a:r>
              <a:rPr lang="en" sz="1067" b="0" i="0" u="none" strike="noStrike" cap="none">
                <a:solidFill>
                  <a:srgbClr val="A5A5A5"/>
                </a:solidFill>
                <a:latin typeface="Helvetica Neue Light"/>
                <a:ea typeface="Helvetica Neue Light"/>
                <a:cs typeface="Helvetica Neue Light"/>
                <a:sym typeface="Helvetica Neue Light"/>
              </a:rPr>
              <a:t> Zoom Video Communications, Inc.</a:t>
            </a:r>
            <a:endParaRPr sz="1467"/>
          </a:p>
        </p:txBody>
      </p:sp>
    </p:spTree>
    <p:extLst>
      <p:ext uri="{BB962C8B-B14F-4D97-AF65-F5344CB8AC3E}">
        <p14:creationId xmlns:p14="http://schemas.microsoft.com/office/powerpoint/2010/main" val="36323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ray Right">
  <p:cSld name="Gray Right">
    <p:spTree>
      <p:nvGrpSpPr>
        <p:cNvPr id="1" name="Shape 31"/>
        <p:cNvGrpSpPr/>
        <p:nvPr/>
      </p:nvGrpSpPr>
      <p:grpSpPr>
        <a:xfrm>
          <a:off x="0" y="0"/>
          <a:ext cx="0" cy="0"/>
          <a:chOff x="0" y="0"/>
          <a:chExt cx="0" cy="0"/>
        </a:xfrm>
      </p:grpSpPr>
      <p:sp>
        <p:nvSpPr>
          <p:cNvPr id="32" name="Google Shape;32;p11"/>
          <p:cNvSpPr/>
          <p:nvPr/>
        </p:nvSpPr>
        <p:spPr>
          <a:xfrm>
            <a:off x="6096000" y="0"/>
            <a:ext cx="6096000" cy="6858000"/>
          </a:xfrm>
          <a:prstGeom prst="rect">
            <a:avLst/>
          </a:pr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11"/>
          <p:cNvSpPr txBox="1"/>
          <p:nvPr/>
        </p:nvSpPr>
        <p:spPr>
          <a:xfrm>
            <a:off x="11080369" y="6479367"/>
            <a:ext cx="872400" cy="261600"/>
          </a:xfrm>
          <a:prstGeom prst="rect">
            <a:avLst/>
          </a:prstGeom>
          <a:noFill/>
          <a:ln>
            <a:noFill/>
          </a:ln>
        </p:spPr>
        <p:txBody>
          <a:bodyPr spcFirstLastPara="1" wrap="square" lIns="91433" tIns="45700" rIns="91433" bIns="45700" anchor="t" anchorCtr="0">
            <a:noAutofit/>
          </a:bodyPr>
          <a:lstStyle/>
          <a:p>
            <a:pPr marL="0" marR="0" lvl="0" indent="0" algn="r" rtl="0">
              <a:spcBef>
                <a:spcPts val="0"/>
              </a:spcBef>
              <a:spcAft>
                <a:spcPts val="0"/>
              </a:spcAft>
              <a:buNone/>
            </a:pPr>
            <a:fld id="{00000000-1234-1234-1234-123412341234}" type="slidenum">
              <a:rPr lang="en" sz="1067" b="0" i="0">
                <a:solidFill>
                  <a:srgbClr val="A5A5A5"/>
                </a:solidFill>
                <a:latin typeface="Helvetica Neue Light"/>
                <a:ea typeface="Helvetica Neue Light"/>
                <a:cs typeface="Helvetica Neue Light"/>
                <a:sym typeface="Helvetica Neue Light"/>
              </a:rPr>
              <a:pPr marL="0" marR="0" lvl="0" indent="0" algn="r" rtl="0">
                <a:spcBef>
                  <a:spcPts val="0"/>
                </a:spcBef>
                <a:spcAft>
                  <a:spcPts val="0"/>
                </a:spcAft>
                <a:buNone/>
              </a:pPr>
              <a:t>‹#›</a:t>
            </a:fld>
            <a:endParaRPr sz="1067" b="0" i="0">
              <a:solidFill>
                <a:srgbClr val="A5A5A5"/>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754352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y Right - Extended">
  <p:cSld name="Gray Right - Extended">
    <p:spTree>
      <p:nvGrpSpPr>
        <p:cNvPr id="1" name="Shape 34"/>
        <p:cNvGrpSpPr/>
        <p:nvPr/>
      </p:nvGrpSpPr>
      <p:grpSpPr>
        <a:xfrm>
          <a:off x="0" y="0"/>
          <a:ext cx="0" cy="0"/>
          <a:chOff x="0" y="0"/>
          <a:chExt cx="0" cy="0"/>
        </a:xfrm>
      </p:grpSpPr>
      <p:sp>
        <p:nvSpPr>
          <p:cNvPr id="35" name="Google Shape;35;p12"/>
          <p:cNvSpPr/>
          <p:nvPr/>
        </p:nvSpPr>
        <p:spPr>
          <a:xfrm>
            <a:off x="4924867" y="0"/>
            <a:ext cx="7267200" cy="6858000"/>
          </a:xfrm>
          <a:prstGeom prst="rect">
            <a:avLst/>
          </a:prstGeom>
          <a:solidFill>
            <a:srgbClr val="F5F6F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6" name="Google Shape;36;p12"/>
          <p:cNvPicPr preferRelativeResize="0"/>
          <p:nvPr/>
        </p:nvPicPr>
        <p:blipFill rotWithShape="1">
          <a:blip r:embed="rId2">
            <a:alphaModFix/>
          </a:blip>
          <a:srcRect/>
          <a:stretch/>
        </p:blipFill>
        <p:spPr>
          <a:xfrm>
            <a:off x="260923" y="6510919"/>
            <a:ext cx="872219" cy="198455"/>
          </a:xfrm>
          <a:prstGeom prst="rect">
            <a:avLst/>
          </a:prstGeom>
          <a:noFill/>
          <a:ln>
            <a:noFill/>
          </a:ln>
        </p:spPr>
      </p:pic>
      <p:sp>
        <p:nvSpPr>
          <p:cNvPr id="37" name="Google Shape;37;p12"/>
          <p:cNvSpPr txBox="1"/>
          <p:nvPr/>
        </p:nvSpPr>
        <p:spPr>
          <a:xfrm>
            <a:off x="1133121" y="6479361"/>
            <a:ext cx="3117600" cy="26160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 sz="1067" b="0" i="0" u="none" strike="noStrike" cap="none">
                <a:solidFill>
                  <a:srgbClr val="A5A5A5"/>
                </a:solidFill>
                <a:latin typeface="Helvetica Neue Light"/>
                <a:ea typeface="Helvetica Neue Light"/>
                <a:cs typeface="Helvetica Neue Light"/>
                <a:sym typeface="Helvetica Neue Light"/>
              </a:rPr>
              <a:t>© </a:t>
            </a:r>
            <a:r>
              <a:rPr lang="en" sz="1067">
                <a:solidFill>
                  <a:srgbClr val="A5A5A5"/>
                </a:solidFill>
                <a:latin typeface="Helvetica Neue Light"/>
                <a:ea typeface="Helvetica Neue Light"/>
                <a:cs typeface="Helvetica Neue Light"/>
                <a:sym typeface="Helvetica Neue Light"/>
              </a:rPr>
              <a:t>2020</a:t>
            </a:r>
            <a:r>
              <a:rPr lang="en" sz="1067" b="0" i="0" u="none" strike="noStrike" cap="none">
                <a:solidFill>
                  <a:srgbClr val="A5A5A5"/>
                </a:solidFill>
                <a:latin typeface="Helvetica Neue Light"/>
                <a:ea typeface="Helvetica Neue Light"/>
                <a:cs typeface="Helvetica Neue Light"/>
                <a:sym typeface="Helvetica Neue Light"/>
              </a:rPr>
              <a:t> Zoom Video Communications, Inc.</a:t>
            </a:r>
            <a:endParaRPr sz="1467"/>
          </a:p>
        </p:txBody>
      </p:sp>
      <p:sp>
        <p:nvSpPr>
          <p:cNvPr id="38" name="Google Shape;38;p12"/>
          <p:cNvSpPr txBox="1"/>
          <p:nvPr/>
        </p:nvSpPr>
        <p:spPr>
          <a:xfrm>
            <a:off x="11080369" y="6479367"/>
            <a:ext cx="872400" cy="261600"/>
          </a:xfrm>
          <a:prstGeom prst="rect">
            <a:avLst/>
          </a:prstGeom>
          <a:noFill/>
          <a:ln>
            <a:noFill/>
          </a:ln>
        </p:spPr>
        <p:txBody>
          <a:bodyPr spcFirstLastPara="1" wrap="square" lIns="91433" tIns="45700" rIns="91433" bIns="45700" anchor="t" anchorCtr="0">
            <a:noAutofit/>
          </a:bodyPr>
          <a:lstStyle/>
          <a:p>
            <a:pPr marL="0" marR="0" lvl="0" indent="0" algn="r" rtl="0">
              <a:spcBef>
                <a:spcPts val="0"/>
              </a:spcBef>
              <a:spcAft>
                <a:spcPts val="0"/>
              </a:spcAft>
              <a:buNone/>
            </a:pPr>
            <a:fld id="{00000000-1234-1234-1234-123412341234}" type="slidenum">
              <a:rPr lang="en" sz="1067" b="0" i="0">
                <a:solidFill>
                  <a:srgbClr val="A5A5A5"/>
                </a:solidFill>
                <a:latin typeface="Helvetica Neue Light"/>
                <a:ea typeface="Helvetica Neue Light"/>
                <a:cs typeface="Helvetica Neue Light"/>
                <a:sym typeface="Helvetica Neue Light"/>
              </a:rPr>
              <a:pPr marL="0" marR="0" lvl="0" indent="0" algn="r" rtl="0">
                <a:spcBef>
                  <a:spcPts val="0"/>
                </a:spcBef>
                <a:spcAft>
                  <a:spcPts val="0"/>
                </a:spcAft>
                <a:buNone/>
              </a:pPr>
              <a:t>‹#›</a:t>
            </a:fld>
            <a:endParaRPr sz="1067" b="0" i="0">
              <a:solidFill>
                <a:srgbClr val="A5A5A5"/>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890131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ray Right - Thin">
  <p:cSld name="Gray Right - Thin">
    <p:spTree>
      <p:nvGrpSpPr>
        <p:cNvPr id="1" name="Shape 39"/>
        <p:cNvGrpSpPr/>
        <p:nvPr/>
      </p:nvGrpSpPr>
      <p:grpSpPr>
        <a:xfrm>
          <a:off x="0" y="0"/>
          <a:ext cx="0" cy="0"/>
          <a:chOff x="0" y="0"/>
          <a:chExt cx="0" cy="0"/>
        </a:xfrm>
      </p:grpSpPr>
      <p:sp>
        <p:nvSpPr>
          <p:cNvPr id="40" name="Google Shape;40;p13"/>
          <p:cNvSpPr/>
          <p:nvPr/>
        </p:nvSpPr>
        <p:spPr>
          <a:xfrm>
            <a:off x="8468800" y="0"/>
            <a:ext cx="3723200" cy="6858000"/>
          </a:xfrm>
          <a:prstGeom prst="rect">
            <a:avLst/>
          </a:prstGeom>
          <a:solidFill>
            <a:srgbClr val="F5F6F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13"/>
          <p:cNvSpPr txBox="1"/>
          <p:nvPr/>
        </p:nvSpPr>
        <p:spPr>
          <a:xfrm>
            <a:off x="11080369" y="6479367"/>
            <a:ext cx="872400" cy="261600"/>
          </a:xfrm>
          <a:prstGeom prst="rect">
            <a:avLst/>
          </a:prstGeom>
          <a:noFill/>
          <a:ln>
            <a:noFill/>
          </a:ln>
        </p:spPr>
        <p:txBody>
          <a:bodyPr spcFirstLastPara="1" wrap="square" lIns="91433" tIns="45700" rIns="91433" bIns="45700" anchor="t" anchorCtr="0">
            <a:noAutofit/>
          </a:bodyPr>
          <a:lstStyle/>
          <a:p>
            <a:pPr marL="0" marR="0" lvl="0" indent="0" algn="r" rtl="0">
              <a:spcBef>
                <a:spcPts val="0"/>
              </a:spcBef>
              <a:spcAft>
                <a:spcPts val="0"/>
              </a:spcAft>
              <a:buNone/>
            </a:pPr>
            <a:fld id="{00000000-1234-1234-1234-123412341234}" type="slidenum">
              <a:rPr lang="en" sz="1067" b="0" i="0">
                <a:solidFill>
                  <a:srgbClr val="A5A5A5"/>
                </a:solidFill>
                <a:latin typeface="Helvetica Neue Light"/>
                <a:ea typeface="Helvetica Neue Light"/>
                <a:cs typeface="Helvetica Neue Light"/>
                <a:sym typeface="Helvetica Neue Light"/>
              </a:rPr>
              <a:pPr marL="0" marR="0" lvl="0" indent="0" algn="r" rtl="0">
                <a:spcBef>
                  <a:spcPts val="0"/>
                </a:spcBef>
                <a:spcAft>
                  <a:spcPts val="0"/>
                </a:spcAft>
                <a:buNone/>
              </a:pPr>
              <a:t>‹#›</a:t>
            </a:fld>
            <a:endParaRPr sz="1067" b="0" i="0">
              <a:solidFill>
                <a:srgbClr val="A5A5A5"/>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979505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ray Lower">
  <p:cSld name="Gray Lower">
    <p:spTree>
      <p:nvGrpSpPr>
        <p:cNvPr id="1" name="Shape 42"/>
        <p:cNvGrpSpPr/>
        <p:nvPr/>
      </p:nvGrpSpPr>
      <p:grpSpPr>
        <a:xfrm>
          <a:off x="0" y="0"/>
          <a:ext cx="0" cy="0"/>
          <a:chOff x="0" y="0"/>
          <a:chExt cx="0" cy="0"/>
        </a:xfrm>
      </p:grpSpPr>
      <p:sp>
        <p:nvSpPr>
          <p:cNvPr id="43" name="Google Shape;43;p14"/>
          <p:cNvSpPr txBox="1"/>
          <p:nvPr/>
        </p:nvSpPr>
        <p:spPr>
          <a:xfrm>
            <a:off x="11080369" y="6479367"/>
            <a:ext cx="872400" cy="261600"/>
          </a:xfrm>
          <a:prstGeom prst="rect">
            <a:avLst/>
          </a:prstGeom>
          <a:noFill/>
          <a:ln>
            <a:noFill/>
          </a:ln>
        </p:spPr>
        <p:txBody>
          <a:bodyPr spcFirstLastPara="1" wrap="square" lIns="91433" tIns="45700" rIns="91433" bIns="45700" anchor="t" anchorCtr="0">
            <a:noAutofit/>
          </a:bodyPr>
          <a:lstStyle/>
          <a:p>
            <a:pPr marL="0" marR="0" lvl="0" indent="0" algn="r" rtl="0">
              <a:spcBef>
                <a:spcPts val="0"/>
              </a:spcBef>
              <a:spcAft>
                <a:spcPts val="0"/>
              </a:spcAft>
              <a:buNone/>
            </a:pPr>
            <a:fld id="{00000000-1234-1234-1234-123412341234}" type="slidenum">
              <a:rPr lang="en" sz="1067" b="0" i="0">
                <a:solidFill>
                  <a:srgbClr val="A5A5A5"/>
                </a:solidFill>
                <a:latin typeface="Helvetica Neue Light"/>
                <a:ea typeface="Helvetica Neue Light"/>
                <a:cs typeface="Helvetica Neue Light"/>
                <a:sym typeface="Helvetica Neue Light"/>
              </a:rPr>
              <a:pPr marL="0" marR="0" lvl="0" indent="0" algn="r" rtl="0">
                <a:spcBef>
                  <a:spcPts val="0"/>
                </a:spcBef>
                <a:spcAft>
                  <a:spcPts val="0"/>
                </a:spcAft>
                <a:buNone/>
              </a:pPr>
              <a:t>‹#›</a:t>
            </a:fld>
            <a:endParaRPr sz="1067" b="0" i="0">
              <a:solidFill>
                <a:srgbClr val="A5A5A5"/>
              </a:solidFill>
              <a:latin typeface="Helvetica Neue Light"/>
              <a:ea typeface="Helvetica Neue Light"/>
              <a:cs typeface="Helvetica Neue Light"/>
              <a:sym typeface="Helvetica Neue Light"/>
            </a:endParaRPr>
          </a:p>
        </p:txBody>
      </p:sp>
      <p:sp>
        <p:nvSpPr>
          <p:cNvPr id="44" name="Google Shape;44;p14"/>
          <p:cNvSpPr txBox="1"/>
          <p:nvPr/>
        </p:nvSpPr>
        <p:spPr>
          <a:xfrm>
            <a:off x="4537200" y="6479361"/>
            <a:ext cx="3117600" cy="261600"/>
          </a:xfrm>
          <a:prstGeom prst="rect">
            <a:avLst/>
          </a:prstGeom>
          <a:no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 sz="1067">
                <a:solidFill>
                  <a:srgbClr val="A5A5A5"/>
                </a:solidFill>
                <a:latin typeface="Helvetica Neue Light"/>
                <a:ea typeface="Helvetica Neue Light"/>
                <a:cs typeface="Helvetica Neue Light"/>
                <a:sym typeface="Helvetica Neue Light"/>
              </a:rPr>
              <a:t>Confidential - Internal Use Only</a:t>
            </a:r>
            <a:endParaRPr sz="1467"/>
          </a:p>
        </p:txBody>
      </p:sp>
      <p:sp>
        <p:nvSpPr>
          <p:cNvPr id="45" name="Google Shape;45;p14"/>
          <p:cNvSpPr/>
          <p:nvPr/>
        </p:nvSpPr>
        <p:spPr>
          <a:xfrm>
            <a:off x="0" y="2283736"/>
            <a:ext cx="12192000" cy="4574400"/>
          </a:xfrm>
          <a:prstGeom prst="rect">
            <a:avLst/>
          </a:prstGeom>
          <a:solidFill>
            <a:srgbClr val="F5F6F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6" name="Google Shape;46;p14"/>
          <p:cNvPicPr preferRelativeResize="0"/>
          <p:nvPr/>
        </p:nvPicPr>
        <p:blipFill rotWithShape="1">
          <a:blip r:embed="rId2">
            <a:alphaModFix/>
          </a:blip>
          <a:srcRect/>
          <a:stretch/>
        </p:blipFill>
        <p:spPr>
          <a:xfrm>
            <a:off x="260923" y="6510919"/>
            <a:ext cx="872219" cy="198455"/>
          </a:xfrm>
          <a:prstGeom prst="rect">
            <a:avLst/>
          </a:prstGeom>
          <a:noFill/>
          <a:ln>
            <a:noFill/>
          </a:ln>
        </p:spPr>
      </p:pic>
      <p:sp>
        <p:nvSpPr>
          <p:cNvPr id="47" name="Google Shape;47;p14"/>
          <p:cNvSpPr txBox="1"/>
          <p:nvPr/>
        </p:nvSpPr>
        <p:spPr>
          <a:xfrm>
            <a:off x="1133121" y="6479361"/>
            <a:ext cx="3117600" cy="26160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 sz="1067" b="0" i="0" u="none" strike="noStrike" cap="none">
                <a:solidFill>
                  <a:srgbClr val="A5A5A5"/>
                </a:solidFill>
                <a:latin typeface="Helvetica Neue Light"/>
                <a:ea typeface="Helvetica Neue Light"/>
                <a:cs typeface="Helvetica Neue Light"/>
                <a:sym typeface="Helvetica Neue Light"/>
              </a:rPr>
              <a:t>© </a:t>
            </a:r>
            <a:r>
              <a:rPr lang="en" sz="1067">
                <a:solidFill>
                  <a:srgbClr val="A5A5A5"/>
                </a:solidFill>
                <a:latin typeface="Helvetica Neue Light"/>
                <a:ea typeface="Helvetica Neue Light"/>
                <a:cs typeface="Helvetica Neue Light"/>
                <a:sym typeface="Helvetica Neue Light"/>
              </a:rPr>
              <a:t>2020</a:t>
            </a:r>
            <a:r>
              <a:rPr lang="en" sz="1067" b="0" i="0" u="none" strike="noStrike" cap="none">
                <a:solidFill>
                  <a:srgbClr val="A5A5A5"/>
                </a:solidFill>
                <a:latin typeface="Helvetica Neue Light"/>
                <a:ea typeface="Helvetica Neue Light"/>
                <a:cs typeface="Helvetica Neue Light"/>
                <a:sym typeface="Helvetica Neue Light"/>
              </a:rPr>
              <a:t> Zoom Video Communications, Inc.</a:t>
            </a:r>
            <a:endParaRPr sz="1467"/>
          </a:p>
        </p:txBody>
      </p:sp>
      <p:sp>
        <p:nvSpPr>
          <p:cNvPr id="48" name="Google Shape;48;p14"/>
          <p:cNvSpPr txBox="1"/>
          <p:nvPr/>
        </p:nvSpPr>
        <p:spPr>
          <a:xfrm>
            <a:off x="11080369" y="6479367"/>
            <a:ext cx="872400" cy="261600"/>
          </a:xfrm>
          <a:prstGeom prst="rect">
            <a:avLst/>
          </a:prstGeom>
          <a:noFill/>
          <a:ln>
            <a:noFill/>
          </a:ln>
        </p:spPr>
        <p:txBody>
          <a:bodyPr spcFirstLastPara="1" wrap="square" lIns="91433" tIns="45700" rIns="91433" bIns="45700" anchor="t" anchorCtr="0">
            <a:noAutofit/>
          </a:bodyPr>
          <a:lstStyle/>
          <a:p>
            <a:pPr marL="0" marR="0" lvl="0" indent="0" algn="r" rtl="0">
              <a:spcBef>
                <a:spcPts val="0"/>
              </a:spcBef>
              <a:spcAft>
                <a:spcPts val="0"/>
              </a:spcAft>
              <a:buNone/>
            </a:pPr>
            <a:fld id="{00000000-1234-1234-1234-123412341234}" type="slidenum">
              <a:rPr lang="en" sz="1067" b="0" i="0">
                <a:solidFill>
                  <a:srgbClr val="A5A5A5"/>
                </a:solidFill>
                <a:latin typeface="Helvetica Neue Light"/>
                <a:ea typeface="Helvetica Neue Light"/>
                <a:cs typeface="Helvetica Neue Light"/>
                <a:sym typeface="Helvetica Neue Light"/>
              </a:rPr>
              <a:pPr marL="0" marR="0" lvl="0" indent="0" algn="r" rtl="0">
                <a:spcBef>
                  <a:spcPts val="0"/>
                </a:spcBef>
                <a:spcAft>
                  <a:spcPts val="0"/>
                </a:spcAft>
                <a:buNone/>
              </a:pPr>
              <a:t>‹#›</a:t>
            </a:fld>
            <a:endParaRPr sz="1067" b="0" i="0">
              <a:solidFill>
                <a:srgbClr val="A5A5A5"/>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12963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49"/>
        <p:cNvGrpSpPr/>
        <p:nvPr/>
      </p:nvGrpSpPr>
      <p:grpSpPr>
        <a:xfrm>
          <a:off x="0" y="0"/>
          <a:ext cx="0" cy="0"/>
          <a:chOff x="0" y="0"/>
          <a:chExt cx="0" cy="0"/>
        </a:xfrm>
      </p:grpSpPr>
      <p:sp>
        <p:nvSpPr>
          <p:cNvPr id="50" name="Google Shape;50;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2397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 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952" y="105175"/>
            <a:ext cx="10692193" cy="1131101"/>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5362210" y="6359176"/>
            <a:ext cx="1401804" cy="365125"/>
          </a:xfrm>
          <a:prstGeom prst="rect">
            <a:avLst/>
          </a:prstGeom>
        </p:spPr>
        <p:txBody>
          <a:bodyPr/>
          <a:lstStyle/>
          <a:p>
            <a:fld id="{F56C8676-1494-424A-9EE1-69F4EB666BA8}" type="slidenum">
              <a:rPr lang="en-US" smtClean="0"/>
              <a:t>‹#›</a:t>
            </a:fld>
            <a:endParaRPr lang="en-US" dirty="0"/>
          </a:p>
        </p:txBody>
      </p:sp>
      <p:sp>
        <p:nvSpPr>
          <p:cNvPr id="7" name="Text Placeholder 2"/>
          <p:cNvSpPr>
            <a:spLocks noGrp="1"/>
          </p:cNvSpPr>
          <p:nvPr>
            <p:ph type="body" idx="1"/>
          </p:nvPr>
        </p:nvSpPr>
        <p:spPr>
          <a:xfrm>
            <a:off x="631744" y="1357201"/>
            <a:ext cx="5386917" cy="639763"/>
          </a:xfrm>
          <a:prstGeom prst="rect">
            <a:avLst/>
          </a:prstGeom>
        </p:spPr>
        <p:txBody>
          <a:bodyPr lIns="0" tIns="0" rIns="0" bIns="0" anchor="ctr" anchorCtr="0">
            <a:normAutofit/>
          </a:bodyPr>
          <a:lstStyle>
            <a:lvl1pPr marL="0" indent="0">
              <a:lnSpc>
                <a:spcPct val="90000"/>
              </a:lnSpc>
              <a:buNone/>
              <a:defRPr sz="29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8" name="Content Placeholder 3"/>
          <p:cNvSpPr>
            <a:spLocks noGrp="1"/>
          </p:cNvSpPr>
          <p:nvPr>
            <p:ph sz="half" idx="2"/>
          </p:nvPr>
        </p:nvSpPr>
        <p:spPr>
          <a:xfrm>
            <a:off x="631744" y="2094066"/>
            <a:ext cx="5386917" cy="3961324"/>
          </a:xfrm>
          <a:prstGeom prst="rect">
            <a:avLst/>
          </a:prstGeom>
        </p:spPr>
        <p:txBody>
          <a:bodyPr lIns="0" tIns="0" rIns="0" bIns="0"/>
          <a:lstStyle>
            <a:lvl1pPr indent="-304784">
              <a:lnSpc>
                <a:spcPct val="95000"/>
              </a:lnSpc>
              <a:spcAft>
                <a:spcPts val="0"/>
              </a:spcAft>
              <a:defRPr sz="2667"/>
            </a:lvl1pPr>
            <a:lvl2pPr marL="609570" indent="-280402">
              <a:lnSpc>
                <a:spcPct val="95000"/>
              </a:lnSpc>
              <a:spcAft>
                <a:spcPts val="0"/>
              </a:spcAft>
              <a:defRPr sz="2533"/>
            </a:lvl2pPr>
            <a:lvl3pPr marL="914354" indent="-268211">
              <a:lnSpc>
                <a:spcPct val="95000"/>
              </a:lnSpc>
              <a:spcAft>
                <a:spcPts val="0"/>
              </a:spcAft>
              <a:defRPr sz="2400"/>
            </a:lvl3pPr>
            <a:lvl4pPr marL="1219140" indent="-256020">
              <a:lnSpc>
                <a:spcPct val="95000"/>
              </a:lnSpc>
              <a:spcAft>
                <a:spcPts val="0"/>
              </a:spcAft>
              <a:defRPr sz="2267"/>
            </a:lvl4pPr>
            <a:lvl5pPr marL="1523925" indent="-243829">
              <a:lnSpc>
                <a:spcPct val="95000"/>
              </a:lnSpc>
              <a:spcAft>
                <a:spcPts val="0"/>
              </a:spcAft>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6312270" y="1357201"/>
            <a:ext cx="5389033" cy="639763"/>
          </a:xfrm>
          <a:prstGeom prst="rect">
            <a:avLst/>
          </a:prstGeom>
        </p:spPr>
        <p:txBody>
          <a:bodyPr lIns="0" tIns="0" rIns="0" bIns="0" anchor="ctr" anchorCtr="0">
            <a:normAutofit/>
          </a:bodyPr>
          <a:lstStyle>
            <a:lvl1pPr marL="0" indent="0">
              <a:lnSpc>
                <a:spcPct val="90000"/>
              </a:lnSpc>
              <a:buNone/>
              <a:defRPr sz="29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10" name="Content Placeholder 5"/>
          <p:cNvSpPr>
            <a:spLocks noGrp="1"/>
          </p:cNvSpPr>
          <p:nvPr>
            <p:ph sz="quarter" idx="4"/>
          </p:nvPr>
        </p:nvSpPr>
        <p:spPr>
          <a:xfrm>
            <a:off x="6312270" y="2094065"/>
            <a:ext cx="5389033" cy="3961323"/>
          </a:xfrm>
          <a:prstGeom prst="rect">
            <a:avLst/>
          </a:prstGeom>
        </p:spPr>
        <p:txBody>
          <a:bodyPr lIns="0" tIns="0" rIns="0" bIns="0"/>
          <a:lstStyle>
            <a:lvl1pPr indent="-304784">
              <a:lnSpc>
                <a:spcPct val="100000"/>
              </a:lnSpc>
              <a:spcAft>
                <a:spcPts val="0"/>
              </a:spcAft>
              <a:defRPr sz="2533"/>
            </a:lvl1pPr>
            <a:lvl2pPr marL="609570" indent="-280402">
              <a:lnSpc>
                <a:spcPct val="100000"/>
              </a:lnSpc>
              <a:spcAft>
                <a:spcPts val="0"/>
              </a:spcAft>
              <a:defRPr sz="2400"/>
            </a:lvl2pPr>
            <a:lvl3pPr marL="914354" indent="-268211">
              <a:lnSpc>
                <a:spcPct val="100000"/>
              </a:lnSpc>
              <a:spcAft>
                <a:spcPts val="0"/>
              </a:spcAft>
              <a:defRPr sz="2267"/>
            </a:lvl3pPr>
            <a:lvl4pPr marL="1219140" indent="-256020">
              <a:lnSpc>
                <a:spcPct val="100000"/>
              </a:lnSpc>
              <a:spcAft>
                <a:spcPts val="0"/>
              </a:spcAft>
              <a:defRPr sz="2133"/>
            </a:lvl4pPr>
            <a:lvl5pPr marL="1523925" indent="-243829">
              <a:lnSpc>
                <a:spcPct val="100000"/>
              </a:lnSpc>
              <a:spcAft>
                <a:spcPts val="0"/>
              </a:spcAft>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78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5DAF-F12B-63D9-6A40-7247116E8A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FD67C2-8EAD-4146-B2B2-CC685F134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91248F-7119-05D5-F9DF-3C9410B8252F}"/>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5" name="Footer Placeholder 4">
            <a:extLst>
              <a:ext uri="{FF2B5EF4-FFF2-40B4-BE49-F238E27FC236}">
                <a16:creationId xmlns:a16="http://schemas.microsoft.com/office/drawing/2014/main" id="{6A37ACB9-54A0-70AB-1D1E-52A00325F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46906-9AEB-058B-A6F6-32021070CD1E}"/>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77251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8973-4704-3A35-907A-0CCEFF588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D542-1317-4F97-BAC0-ED674A0AB3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AD34E3-C50F-E43A-12F1-AC51086AFC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3A290-F960-611F-9A38-5D64F5B30245}"/>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6" name="Footer Placeholder 5">
            <a:extLst>
              <a:ext uri="{FF2B5EF4-FFF2-40B4-BE49-F238E27FC236}">
                <a16:creationId xmlns:a16="http://schemas.microsoft.com/office/drawing/2014/main" id="{589C5AF4-7FDC-76E0-FA68-C6B7B76A3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032E3-F60F-DCB8-991E-7D1C31B346A5}"/>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87889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FC8F-9D3B-6F7D-456A-96D2F076CC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0F571-00F7-A09D-7350-9FD402CE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5D3814-25D4-AB4D-6303-C300EE6C64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98858-135F-956A-595B-2F1EBA1BE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811BB-55FC-D72C-2A35-7CFE11DAD1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BC82D0-2D59-C82D-22EA-317EF0669F36}"/>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8" name="Footer Placeholder 7">
            <a:extLst>
              <a:ext uri="{FF2B5EF4-FFF2-40B4-BE49-F238E27FC236}">
                <a16:creationId xmlns:a16="http://schemas.microsoft.com/office/drawing/2014/main" id="{431A5247-239E-9667-F0D4-57BDD2FCFA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203914-7CFB-BD80-E1E2-D33F869BBFB5}"/>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14371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AF40-E6A2-83C7-7D84-5CBAE536AD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6CB0F4-A345-BD31-2FA3-6AC299BD0188}"/>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4" name="Footer Placeholder 3">
            <a:extLst>
              <a:ext uri="{FF2B5EF4-FFF2-40B4-BE49-F238E27FC236}">
                <a16:creationId xmlns:a16="http://schemas.microsoft.com/office/drawing/2014/main" id="{8A683055-88DF-7D10-1080-C94247C13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8FB6C7-CA9C-FBCA-04CA-BC830B029978}"/>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83126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2045F-38B2-6C0A-2290-F0D4D0B6F5BC}"/>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3" name="Footer Placeholder 2">
            <a:extLst>
              <a:ext uri="{FF2B5EF4-FFF2-40B4-BE49-F238E27FC236}">
                <a16:creationId xmlns:a16="http://schemas.microsoft.com/office/drawing/2014/main" id="{D8FD452A-8213-3E7A-D00F-0B68FC0C00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BB6054-BFDB-A257-04FF-87BB8C041369}"/>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204075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99EA-78CB-CC39-B282-B21EE034C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CA1C12-9503-A384-4E75-15C883363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E17578-1DCF-18B3-9C45-DA51C55A0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CB44D-0622-9A7F-AEB0-80C994F282A1}"/>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6" name="Footer Placeholder 5">
            <a:extLst>
              <a:ext uri="{FF2B5EF4-FFF2-40B4-BE49-F238E27FC236}">
                <a16:creationId xmlns:a16="http://schemas.microsoft.com/office/drawing/2014/main" id="{CF92DFD1-27FA-090A-B0B5-5E88E6EC8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D399F-31F1-FF85-123F-41E36B7C1953}"/>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226998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739F-66AE-1A3D-65B9-68FB798D2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777148-5B81-E43D-EE71-4294C75DA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38A037-FCDE-7F39-A889-76BCBC494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2559E-628D-1488-062C-6E46435392C0}"/>
              </a:ext>
            </a:extLst>
          </p:cNvPr>
          <p:cNvSpPr>
            <a:spLocks noGrp="1"/>
          </p:cNvSpPr>
          <p:nvPr>
            <p:ph type="dt" sz="half" idx="10"/>
          </p:nvPr>
        </p:nvSpPr>
        <p:spPr/>
        <p:txBody>
          <a:bodyPr/>
          <a:lstStyle/>
          <a:p>
            <a:fld id="{51F68B7F-9A64-824C-AB44-902168645B91}" type="datetimeFigureOut">
              <a:rPr lang="en-US" smtClean="0"/>
              <a:t>5/17/22</a:t>
            </a:fld>
            <a:endParaRPr lang="en-US"/>
          </a:p>
        </p:txBody>
      </p:sp>
      <p:sp>
        <p:nvSpPr>
          <p:cNvPr id="6" name="Footer Placeholder 5">
            <a:extLst>
              <a:ext uri="{FF2B5EF4-FFF2-40B4-BE49-F238E27FC236}">
                <a16:creationId xmlns:a16="http://schemas.microsoft.com/office/drawing/2014/main" id="{D4EB75FE-5B0E-881A-D39E-7839E75E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5F169-A84E-D0CA-2858-F06DC28F42E2}"/>
              </a:ext>
            </a:extLst>
          </p:cNvPr>
          <p:cNvSpPr>
            <a:spLocks noGrp="1"/>
          </p:cNvSpPr>
          <p:nvPr>
            <p:ph type="sldNum" sz="quarter" idx="12"/>
          </p:nvPr>
        </p:nvSpPr>
        <p:spPr/>
        <p:txBody>
          <a:bodyPr/>
          <a:lstStyle/>
          <a:p>
            <a:fld id="{D0B7ECF4-76BA-4A4D-ACA8-C560A576123F}" type="slidenum">
              <a:rPr lang="en-US" smtClean="0"/>
              <a:t>‹#›</a:t>
            </a:fld>
            <a:endParaRPr lang="en-US"/>
          </a:p>
        </p:txBody>
      </p:sp>
    </p:spTree>
    <p:extLst>
      <p:ext uri="{BB962C8B-B14F-4D97-AF65-F5344CB8AC3E}">
        <p14:creationId xmlns:p14="http://schemas.microsoft.com/office/powerpoint/2010/main" val="281805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570756-8C6D-2A42-53C4-85F5DED37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78DEE4-2000-50D1-9A36-7EE51FA64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CBCF6-908C-5BE1-4823-537559AF6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68B7F-9A64-824C-AB44-902168645B91}" type="datetimeFigureOut">
              <a:rPr lang="en-US" smtClean="0"/>
              <a:t>5/17/22</a:t>
            </a:fld>
            <a:endParaRPr lang="en-US"/>
          </a:p>
        </p:txBody>
      </p:sp>
      <p:sp>
        <p:nvSpPr>
          <p:cNvPr id="5" name="Footer Placeholder 4">
            <a:extLst>
              <a:ext uri="{FF2B5EF4-FFF2-40B4-BE49-F238E27FC236}">
                <a16:creationId xmlns:a16="http://schemas.microsoft.com/office/drawing/2014/main" id="{1B78833B-96DA-3CF7-7045-2F2C473DE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38E82D-6BA1-D580-156C-433F2E2BA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7ECF4-76BA-4A4D-ACA8-C560A576123F}" type="slidenum">
              <a:rPr lang="en-US" smtClean="0"/>
              <a:t>‹#›</a:t>
            </a:fld>
            <a:endParaRPr lang="en-US"/>
          </a:p>
        </p:txBody>
      </p:sp>
    </p:spTree>
    <p:extLst>
      <p:ext uri="{BB962C8B-B14F-4D97-AF65-F5344CB8AC3E}">
        <p14:creationId xmlns:p14="http://schemas.microsoft.com/office/powerpoint/2010/main" val="2425521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575219"/>
            <a:ext cx="10515600" cy="905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2"/>
              </a:buClr>
              <a:buSzPts val="2400"/>
              <a:buFont typeface="Lato"/>
              <a:buNone/>
              <a:defRPr sz="2400" b="1" i="0" u="none" strike="noStrike" cap="none">
                <a:solidFill>
                  <a:schemeClr val="dk2"/>
                </a:solidFill>
                <a:latin typeface="Lato"/>
                <a:ea typeface="Lato"/>
                <a:cs typeface="Lato"/>
                <a:sym typeface="Lato"/>
              </a:defRPr>
            </a:lvl1pPr>
            <a:lvl2pPr lvl="1" rtl="0">
              <a:spcBef>
                <a:spcPts val="0"/>
              </a:spcBef>
              <a:spcAft>
                <a:spcPts val="0"/>
              </a:spcAft>
              <a:buSzPts val="2400"/>
              <a:buFont typeface="Lato"/>
              <a:buNone/>
              <a:defRPr sz="2400" b="1">
                <a:latin typeface="Lato"/>
                <a:ea typeface="Lato"/>
                <a:cs typeface="Lato"/>
                <a:sym typeface="Lato"/>
              </a:defRPr>
            </a:lvl2pPr>
            <a:lvl3pPr lvl="2" rtl="0">
              <a:spcBef>
                <a:spcPts val="0"/>
              </a:spcBef>
              <a:spcAft>
                <a:spcPts val="0"/>
              </a:spcAft>
              <a:buSzPts val="2400"/>
              <a:buFont typeface="Lato"/>
              <a:buNone/>
              <a:defRPr sz="2400" b="1">
                <a:latin typeface="Lato"/>
                <a:ea typeface="Lato"/>
                <a:cs typeface="Lato"/>
                <a:sym typeface="Lato"/>
              </a:defRPr>
            </a:lvl3pPr>
            <a:lvl4pPr lvl="3" rtl="0">
              <a:spcBef>
                <a:spcPts val="0"/>
              </a:spcBef>
              <a:spcAft>
                <a:spcPts val="0"/>
              </a:spcAft>
              <a:buSzPts val="2400"/>
              <a:buFont typeface="Lato"/>
              <a:buNone/>
              <a:defRPr sz="2400" b="1">
                <a:latin typeface="Lato"/>
                <a:ea typeface="Lato"/>
                <a:cs typeface="Lato"/>
                <a:sym typeface="Lato"/>
              </a:defRPr>
            </a:lvl4pPr>
            <a:lvl5pPr lvl="4" rtl="0">
              <a:spcBef>
                <a:spcPts val="0"/>
              </a:spcBef>
              <a:spcAft>
                <a:spcPts val="0"/>
              </a:spcAft>
              <a:buSzPts val="2400"/>
              <a:buFont typeface="Lato"/>
              <a:buNone/>
              <a:defRPr sz="2400" b="1">
                <a:latin typeface="Lato"/>
                <a:ea typeface="Lato"/>
                <a:cs typeface="Lato"/>
                <a:sym typeface="Lato"/>
              </a:defRPr>
            </a:lvl5pPr>
            <a:lvl6pPr lvl="5" rtl="0">
              <a:spcBef>
                <a:spcPts val="0"/>
              </a:spcBef>
              <a:spcAft>
                <a:spcPts val="0"/>
              </a:spcAft>
              <a:buSzPts val="2400"/>
              <a:buFont typeface="Lato"/>
              <a:buNone/>
              <a:defRPr sz="2400" b="1">
                <a:latin typeface="Lato"/>
                <a:ea typeface="Lato"/>
                <a:cs typeface="Lato"/>
                <a:sym typeface="Lato"/>
              </a:defRPr>
            </a:lvl6pPr>
            <a:lvl7pPr lvl="6" rtl="0">
              <a:spcBef>
                <a:spcPts val="0"/>
              </a:spcBef>
              <a:spcAft>
                <a:spcPts val="0"/>
              </a:spcAft>
              <a:buSzPts val="2400"/>
              <a:buFont typeface="Lato"/>
              <a:buNone/>
              <a:defRPr sz="2400" b="1">
                <a:latin typeface="Lato"/>
                <a:ea typeface="Lato"/>
                <a:cs typeface="Lato"/>
                <a:sym typeface="Lato"/>
              </a:defRPr>
            </a:lvl7pPr>
            <a:lvl8pPr lvl="7" rtl="0">
              <a:spcBef>
                <a:spcPts val="0"/>
              </a:spcBef>
              <a:spcAft>
                <a:spcPts val="0"/>
              </a:spcAft>
              <a:buSzPts val="2400"/>
              <a:buFont typeface="Lato"/>
              <a:buNone/>
              <a:defRPr sz="2400" b="1">
                <a:latin typeface="Lato"/>
                <a:ea typeface="Lato"/>
                <a:cs typeface="Lato"/>
                <a:sym typeface="Lato"/>
              </a:defRPr>
            </a:lvl8pPr>
            <a:lvl9pPr lvl="8" rtl="0">
              <a:spcBef>
                <a:spcPts val="0"/>
              </a:spcBef>
              <a:spcAft>
                <a:spcPts val="0"/>
              </a:spcAft>
              <a:buSzPts val="2400"/>
              <a:buFont typeface="Lato"/>
              <a:buNone/>
              <a:defRPr sz="2400" b="1">
                <a:latin typeface="Lato"/>
                <a:ea typeface="Lato"/>
                <a:cs typeface="Lato"/>
                <a:sym typeface="Lato"/>
              </a:defRPr>
            </a:lvl9pPr>
          </a:lstStyle>
          <a:p>
            <a:endParaRPr/>
          </a:p>
        </p:txBody>
      </p:sp>
      <p:sp>
        <p:nvSpPr>
          <p:cNvPr id="7" name="Google Shape;7;p1"/>
          <p:cNvSpPr txBox="1">
            <a:spLocks noGrp="1"/>
          </p:cNvSpPr>
          <p:nvPr>
            <p:ph type="body" idx="1"/>
          </p:nvPr>
        </p:nvSpPr>
        <p:spPr>
          <a:xfrm>
            <a:off x="838200" y="1480595"/>
            <a:ext cx="10515600" cy="4658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2"/>
              </a:buClr>
              <a:buSzPts val="2100"/>
              <a:buFont typeface="Lato"/>
              <a:buChar char="•"/>
              <a:defRPr sz="2100" i="0" u="none" strike="noStrike" cap="none">
                <a:solidFill>
                  <a:schemeClr val="dk2"/>
                </a:solidFill>
                <a:latin typeface="Lato"/>
                <a:ea typeface="Lato"/>
                <a:cs typeface="Lato"/>
                <a:sym typeface="Lato"/>
              </a:defRPr>
            </a:lvl1pPr>
            <a:lvl2pPr marL="914400" marR="0" lvl="1" indent="-342900" algn="l" rtl="0">
              <a:lnSpc>
                <a:spcPct val="90000"/>
              </a:lnSpc>
              <a:spcBef>
                <a:spcPts val="400"/>
              </a:spcBef>
              <a:spcAft>
                <a:spcPts val="0"/>
              </a:spcAft>
              <a:buClr>
                <a:schemeClr val="dk2"/>
              </a:buClr>
              <a:buSzPts val="1800"/>
              <a:buFont typeface="Lato"/>
              <a:buChar char="•"/>
              <a:defRPr sz="1800" i="0" u="none" strike="noStrike" cap="none">
                <a:solidFill>
                  <a:schemeClr val="dk2"/>
                </a:solidFill>
                <a:latin typeface="Lato"/>
                <a:ea typeface="Lato"/>
                <a:cs typeface="Lato"/>
                <a:sym typeface="Lato"/>
              </a:defRPr>
            </a:lvl2pPr>
            <a:lvl3pPr marL="1371600" marR="0" lvl="2" indent="-323850" algn="l" rtl="0">
              <a:lnSpc>
                <a:spcPct val="90000"/>
              </a:lnSpc>
              <a:spcBef>
                <a:spcPts val="400"/>
              </a:spcBef>
              <a:spcAft>
                <a:spcPts val="0"/>
              </a:spcAft>
              <a:buClr>
                <a:schemeClr val="dk2"/>
              </a:buClr>
              <a:buSzPts val="1500"/>
              <a:buFont typeface="Lato"/>
              <a:buChar char="•"/>
              <a:defRPr sz="1500" i="0" u="none" strike="noStrike" cap="none">
                <a:solidFill>
                  <a:schemeClr val="dk2"/>
                </a:solidFill>
                <a:latin typeface="Lato"/>
                <a:ea typeface="Lato"/>
                <a:cs typeface="Lato"/>
                <a:sym typeface="Lato"/>
              </a:defRPr>
            </a:lvl3pPr>
            <a:lvl4pPr marL="1828800" marR="0" lvl="3" indent="-317500" algn="l" rtl="0">
              <a:lnSpc>
                <a:spcPct val="90000"/>
              </a:lnSpc>
              <a:spcBef>
                <a:spcPts val="400"/>
              </a:spcBef>
              <a:spcAft>
                <a:spcPts val="0"/>
              </a:spcAft>
              <a:buClr>
                <a:schemeClr val="dk2"/>
              </a:buClr>
              <a:buSzPts val="1400"/>
              <a:buFont typeface="Lato"/>
              <a:buChar char="•"/>
              <a:defRPr sz="1400" i="0" u="none" strike="noStrike" cap="none">
                <a:solidFill>
                  <a:schemeClr val="dk2"/>
                </a:solidFill>
                <a:latin typeface="Lato"/>
                <a:ea typeface="Lato"/>
                <a:cs typeface="Lato"/>
                <a:sym typeface="Lato"/>
              </a:defRPr>
            </a:lvl4pPr>
            <a:lvl5pPr marL="2286000" marR="0" lvl="4" indent="-317500" algn="l" rtl="0">
              <a:lnSpc>
                <a:spcPct val="90000"/>
              </a:lnSpc>
              <a:spcBef>
                <a:spcPts val="400"/>
              </a:spcBef>
              <a:spcAft>
                <a:spcPts val="0"/>
              </a:spcAft>
              <a:buClr>
                <a:schemeClr val="dk2"/>
              </a:buClr>
              <a:buSzPts val="1400"/>
              <a:buFont typeface="Lato"/>
              <a:buChar char="•"/>
              <a:defRPr sz="1400" i="0" u="none" strike="noStrike" cap="none">
                <a:solidFill>
                  <a:schemeClr val="dk2"/>
                </a:solidFill>
                <a:latin typeface="Lato"/>
                <a:ea typeface="Lato"/>
                <a:cs typeface="Lato"/>
                <a:sym typeface="Lato"/>
              </a:defRPr>
            </a:lvl5pPr>
            <a:lvl6pPr marL="2743200" marR="0" lvl="5" indent="-317500" algn="l" rtl="0">
              <a:lnSpc>
                <a:spcPct val="90000"/>
              </a:lnSpc>
              <a:spcBef>
                <a:spcPts val="400"/>
              </a:spcBef>
              <a:spcAft>
                <a:spcPts val="0"/>
              </a:spcAft>
              <a:buClr>
                <a:schemeClr val="dk2"/>
              </a:buClr>
              <a:buSzPts val="1400"/>
              <a:buFont typeface="Lato"/>
              <a:buChar char="•"/>
              <a:defRPr sz="1400" i="0" u="none" strike="noStrike" cap="none">
                <a:solidFill>
                  <a:schemeClr val="dk2"/>
                </a:solidFill>
                <a:latin typeface="Lato"/>
                <a:ea typeface="Lato"/>
                <a:cs typeface="Lato"/>
                <a:sym typeface="Lato"/>
              </a:defRPr>
            </a:lvl6pPr>
            <a:lvl7pPr marL="3200400" marR="0" lvl="6" indent="-317500" algn="l" rtl="0">
              <a:lnSpc>
                <a:spcPct val="90000"/>
              </a:lnSpc>
              <a:spcBef>
                <a:spcPts val="400"/>
              </a:spcBef>
              <a:spcAft>
                <a:spcPts val="0"/>
              </a:spcAft>
              <a:buClr>
                <a:schemeClr val="dk2"/>
              </a:buClr>
              <a:buSzPts val="1400"/>
              <a:buFont typeface="Lato"/>
              <a:buChar char="•"/>
              <a:defRPr sz="1400" i="0" u="none" strike="noStrike" cap="none">
                <a:solidFill>
                  <a:schemeClr val="dk2"/>
                </a:solidFill>
                <a:latin typeface="Lato"/>
                <a:ea typeface="Lato"/>
                <a:cs typeface="Lato"/>
                <a:sym typeface="Lato"/>
              </a:defRPr>
            </a:lvl7pPr>
            <a:lvl8pPr marL="3657600" marR="0" lvl="7" indent="-317500" algn="l" rtl="0">
              <a:lnSpc>
                <a:spcPct val="90000"/>
              </a:lnSpc>
              <a:spcBef>
                <a:spcPts val="400"/>
              </a:spcBef>
              <a:spcAft>
                <a:spcPts val="0"/>
              </a:spcAft>
              <a:buClr>
                <a:schemeClr val="dk2"/>
              </a:buClr>
              <a:buSzPts val="1400"/>
              <a:buFont typeface="Lato"/>
              <a:buChar char="•"/>
              <a:defRPr sz="1400" i="0" u="none" strike="noStrike" cap="none">
                <a:solidFill>
                  <a:schemeClr val="dk2"/>
                </a:solidFill>
                <a:latin typeface="Lato"/>
                <a:ea typeface="Lato"/>
                <a:cs typeface="Lato"/>
                <a:sym typeface="Lato"/>
              </a:defRPr>
            </a:lvl8pPr>
            <a:lvl9pPr marL="4114800" marR="0" lvl="8" indent="-317500" algn="l" rtl="0">
              <a:lnSpc>
                <a:spcPct val="90000"/>
              </a:lnSpc>
              <a:spcBef>
                <a:spcPts val="400"/>
              </a:spcBef>
              <a:spcAft>
                <a:spcPts val="0"/>
              </a:spcAft>
              <a:buClr>
                <a:schemeClr val="dk2"/>
              </a:buClr>
              <a:buSzPts val="1400"/>
              <a:buFont typeface="Lato"/>
              <a:buChar char="•"/>
              <a:defRPr sz="1400" i="0" u="none" strike="noStrike" cap="none">
                <a:solidFill>
                  <a:schemeClr val="dk2"/>
                </a:solidFill>
                <a:latin typeface="Lato"/>
                <a:ea typeface="Lato"/>
                <a:cs typeface="Lato"/>
                <a:sym typeface="Lato"/>
              </a:defRPr>
            </a:lvl9pPr>
          </a:lstStyle>
          <a:p>
            <a:endParaRPr/>
          </a:p>
        </p:txBody>
      </p:sp>
      <p:pic>
        <p:nvPicPr>
          <p:cNvPr id="8" name="Google Shape;8;p1"/>
          <p:cNvPicPr preferRelativeResize="0"/>
          <p:nvPr/>
        </p:nvPicPr>
        <p:blipFill rotWithShape="1">
          <a:blip r:embed="rId17">
            <a:alphaModFix/>
          </a:blip>
          <a:srcRect/>
          <a:stretch/>
        </p:blipFill>
        <p:spPr>
          <a:xfrm>
            <a:off x="260923" y="6510919"/>
            <a:ext cx="872219" cy="198455"/>
          </a:xfrm>
          <a:prstGeom prst="rect">
            <a:avLst/>
          </a:prstGeom>
          <a:noFill/>
          <a:ln>
            <a:noFill/>
          </a:ln>
        </p:spPr>
      </p:pic>
      <p:sp>
        <p:nvSpPr>
          <p:cNvPr id="9" name="Google Shape;9;p1"/>
          <p:cNvSpPr txBox="1"/>
          <p:nvPr/>
        </p:nvSpPr>
        <p:spPr>
          <a:xfrm>
            <a:off x="1133121" y="6479361"/>
            <a:ext cx="3117600" cy="26160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 sz="1067" b="0" i="0" u="none" strike="noStrike" cap="none">
                <a:solidFill>
                  <a:srgbClr val="A5A5A5"/>
                </a:solidFill>
                <a:latin typeface="Helvetica Neue Light"/>
                <a:ea typeface="Helvetica Neue Light"/>
                <a:cs typeface="Helvetica Neue Light"/>
                <a:sym typeface="Helvetica Neue Light"/>
              </a:rPr>
              <a:t>© </a:t>
            </a:r>
            <a:r>
              <a:rPr lang="en" sz="1067">
                <a:solidFill>
                  <a:srgbClr val="A5A5A5"/>
                </a:solidFill>
                <a:latin typeface="Helvetica Neue Light"/>
                <a:ea typeface="Helvetica Neue Light"/>
                <a:cs typeface="Helvetica Neue Light"/>
                <a:sym typeface="Helvetica Neue Light"/>
              </a:rPr>
              <a:t>2020</a:t>
            </a:r>
            <a:r>
              <a:rPr lang="en" sz="1067" b="0" i="0" u="none" strike="noStrike" cap="none">
                <a:solidFill>
                  <a:srgbClr val="A5A5A5"/>
                </a:solidFill>
                <a:latin typeface="Helvetica Neue Light"/>
                <a:ea typeface="Helvetica Neue Light"/>
                <a:cs typeface="Helvetica Neue Light"/>
                <a:sym typeface="Helvetica Neue Light"/>
              </a:rPr>
              <a:t> Zoom Video Communications, Inc.</a:t>
            </a:r>
            <a:endParaRPr sz="1467"/>
          </a:p>
        </p:txBody>
      </p:sp>
      <p:sp>
        <p:nvSpPr>
          <p:cNvPr id="10" name="Google Shape;10;p1"/>
          <p:cNvSpPr txBox="1"/>
          <p:nvPr/>
        </p:nvSpPr>
        <p:spPr>
          <a:xfrm>
            <a:off x="11080369" y="6479367"/>
            <a:ext cx="872400" cy="261600"/>
          </a:xfrm>
          <a:prstGeom prst="rect">
            <a:avLst/>
          </a:prstGeom>
          <a:noFill/>
          <a:ln>
            <a:noFill/>
          </a:ln>
        </p:spPr>
        <p:txBody>
          <a:bodyPr spcFirstLastPara="1" wrap="square" lIns="91433" tIns="45700" rIns="91433" bIns="45700" anchor="t" anchorCtr="0">
            <a:noAutofit/>
          </a:bodyPr>
          <a:lstStyle/>
          <a:p>
            <a:pPr marL="0" marR="0" lvl="0" indent="0" algn="r" rtl="0">
              <a:spcBef>
                <a:spcPts val="0"/>
              </a:spcBef>
              <a:spcAft>
                <a:spcPts val="0"/>
              </a:spcAft>
              <a:buNone/>
            </a:pPr>
            <a:fld id="{00000000-1234-1234-1234-123412341234}" type="slidenum">
              <a:rPr lang="en" sz="1067" b="0" i="0">
                <a:solidFill>
                  <a:srgbClr val="A5A5A5"/>
                </a:solidFill>
                <a:latin typeface="Helvetica Neue Light"/>
                <a:ea typeface="Helvetica Neue Light"/>
                <a:cs typeface="Helvetica Neue Light"/>
                <a:sym typeface="Helvetica Neue Light"/>
              </a:rPr>
              <a:pPr marL="0" marR="0" lvl="0" indent="0" algn="r" rtl="0">
                <a:spcBef>
                  <a:spcPts val="0"/>
                </a:spcBef>
                <a:spcAft>
                  <a:spcPts val="0"/>
                </a:spcAft>
                <a:buNone/>
              </a:pPr>
              <a:t>‹#›</a:t>
            </a:fld>
            <a:endParaRPr sz="1067" b="0" i="0">
              <a:solidFill>
                <a:srgbClr val="A5A5A5"/>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895159998"/>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mailto:alice@company.com" TargetMode="External"/><Relationship Id="rId3" Type="http://schemas.openxmlformats.org/officeDocument/2006/relationships/image" Target="../media/image3.png"/><Relationship Id="rId7" Type="http://schemas.openxmlformats.org/officeDocument/2006/relationships/hyperlink" Target="mailto:alex@company.com" TargetMode="External"/><Relationship Id="rId2" Type="http://schemas.openxmlformats.org/officeDocument/2006/relationships/hyperlink" Target="mailto:carol@company.com" TargetMode="External"/><Relationship Id="rId1" Type="http://schemas.openxmlformats.org/officeDocument/2006/relationships/slideLayout" Target="../slideLayouts/slideLayout12.xml"/><Relationship Id="rId6" Type="http://schemas.openxmlformats.org/officeDocument/2006/relationships/hyperlink" Target="mailto:bob@school.edu" TargetMode="External"/><Relationship Id="rId5" Type="http://schemas.openxmlformats.org/officeDocument/2006/relationships/image" Target="../media/image8.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7.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4.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7.sv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alex@company.com" TargetMode="External"/><Relationship Id="rId3" Type="http://schemas.openxmlformats.org/officeDocument/2006/relationships/hyperlink" Target="mailto:carol@company.com" TargetMode="External"/><Relationship Id="rId7" Type="http://schemas.openxmlformats.org/officeDocument/2006/relationships/hyperlink" Target="mailto:bob@school.edu"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alice@company.com"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sv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svg"/><Relationship Id="rId7" Type="http://schemas.openxmlformats.org/officeDocument/2006/relationships/image" Target="../media/image7.sv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mailto:alice@company-email.com"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sv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A7E7-BBD0-D4DB-1DAF-6A1BD586F961}"/>
              </a:ext>
            </a:extLst>
          </p:cNvPr>
          <p:cNvSpPr>
            <a:spLocks noGrp="1"/>
          </p:cNvSpPr>
          <p:nvPr>
            <p:ph type="ctrTitle"/>
          </p:nvPr>
        </p:nvSpPr>
        <p:spPr/>
        <p:txBody>
          <a:bodyPr/>
          <a:lstStyle/>
          <a:p>
            <a:r>
              <a:rPr lang="en-US" dirty="0"/>
              <a:t>E2EE Meetings at Zoom</a:t>
            </a:r>
          </a:p>
        </p:txBody>
      </p:sp>
      <p:sp>
        <p:nvSpPr>
          <p:cNvPr id="3" name="Subtitle 2">
            <a:extLst>
              <a:ext uri="{FF2B5EF4-FFF2-40B4-BE49-F238E27FC236}">
                <a16:creationId xmlns:a16="http://schemas.microsoft.com/office/drawing/2014/main" id="{868D3D3B-780A-A95F-5273-C8426675154D}"/>
              </a:ext>
            </a:extLst>
          </p:cNvPr>
          <p:cNvSpPr>
            <a:spLocks noGrp="1"/>
          </p:cNvSpPr>
          <p:nvPr>
            <p:ph type="subTitle" idx="1"/>
          </p:nvPr>
        </p:nvSpPr>
        <p:spPr/>
        <p:txBody>
          <a:bodyPr/>
          <a:lstStyle/>
          <a:p>
            <a:r>
              <a:rPr lang="en-US" dirty="0"/>
              <a:t>MIT 6.858 – 2022.05.05</a:t>
            </a:r>
          </a:p>
          <a:p>
            <a:r>
              <a:rPr lang="en-US" dirty="0"/>
              <a:t>Max </a:t>
            </a:r>
            <a:r>
              <a:rPr lang="en-US" dirty="0" err="1"/>
              <a:t>Krohn</a:t>
            </a:r>
            <a:endParaRPr lang="en-US" dirty="0"/>
          </a:p>
          <a:p>
            <a:r>
              <a:rPr lang="en-US" dirty="0"/>
              <a:t>@</a:t>
            </a:r>
            <a:r>
              <a:rPr lang="en-US" dirty="0" err="1"/>
              <a:t>maxtaco</a:t>
            </a:r>
            <a:r>
              <a:rPr lang="en-US" dirty="0"/>
              <a:t> / </a:t>
            </a:r>
            <a:r>
              <a:rPr lang="en-US" dirty="0" err="1"/>
              <a:t>max.krohn@zoom.us</a:t>
            </a:r>
            <a:endParaRPr lang="en-US" dirty="0"/>
          </a:p>
        </p:txBody>
      </p:sp>
    </p:spTree>
    <p:extLst>
      <p:ext uri="{BB962C8B-B14F-4D97-AF65-F5344CB8AC3E}">
        <p14:creationId xmlns:p14="http://schemas.microsoft.com/office/powerpoint/2010/main" val="171524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1512-94E7-4850-9DEC-B5D1D96B76B2}"/>
              </a:ext>
            </a:extLst>
          </p:cNvPr>
          <p:cNvSpPr>
            <a:spLocks noGrp="1"/>
          </p:cNvSpPr>
          <p:nvPr>
            <p:ph type="title"/>
          </p:nvPr>
        </p:nvSpPr>
        <p:spPr/>
        <p:txBody>
          <a:bodyPr/>
          <a:lstStyle/>
          <a:p>
            <a:r>
              <a:rPr lang="en-US" dirty="0"/>
              <a:t>Enhanced Encryption </a:t>
            </a:r>
            <a:r>
              <a:rPr lang="en-US" b="0" dirty="0"/>
              <a:t>(simplified)</a:t>
            </a:r>
            <a:endParaRPr lang="en-US" dirty="0"/>
          </a:p>
        </p:txBody>
      </p:sp>
      <p:sp>
        <p:nvSpPr>
          <p:cNvPr id="3" name="Slide Number Placeholder 2">
            <a:extLst>
              <a:ext uri="{FF2B5EF4-FFF2-40B4-BE49-F238E27FC236}">
                <a16:creationId xmlns:a16="http://schemas.microsoft.com/office/drawing/2014/main" id="{F0EE52C6-A332-4895-9CB8-91B6EED29C9D}"/>
              </a:ext>
            </a:extLst>
          </p:cNvPr>
          <p:cNvSpPr>
            <a:spLocks noGrp="1"/>
          </p:cNvSpPr>
          <p:nvPr>
            <p:ph type="sldNum" sz="quarter" idx="12"/>
          </p:nvPr>
        </p:nvSpPr>
        <p:spPr/>
        <p:txBody>
          <a:bodyPr/>
          <a:lstStyle/>
          <a:p>
            <a:fld id="{F56C8676-1494-424A-9EE1-69F4EB666BA8}" type="slidenum">
              <a:rPr lang="en-US" smtClean="0"/>
              <a:pPr/>
              <a:t>10</a:t>
            </a:fld>
            <a:endParaRPr lang="en-US" dirty="0"/>
          </a:p>
        </p:txBody>
      </p:sp>
      <p:sp>
        <p:nvSpPr>
          <p:cNvPr id="17" name="Google Shape;82;p19">
            <a:extLst>
              <a:ext uri="{FF2B5EF4-FFF2-40B4-BE49-F238E27FC236}">
                <a16:creationId xmlns:a16="http://schemas.microsoft.com/office/drawing/2014/main" id="{178AEAC7-C73A-4467-8DFB-4600ADA396D9}"/>
              </a:ext>
            </a:extLst>
          </p:cNvPr>
          <p:cNvSpPr txBox="1"/>
          <p:nvPr/>
        </p:nvSpPr>
        <p:spPr>
          <a:xfrm>
            <a:off x="2754266" y="4350845"/>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a:latin typeface="+mj-lt"/>
                <a:ea typeface="Lato"/>
                <a:cs typeface="Lato"/>
                <a:sym typeface="Lato"/>
              </a:rPr>
              <a:t>Alice</a:t>
            </a:r>
            <a:endParaRPr sz="1600">
              <a:latin typeface="+mj-lt"/>
              <a:ea typeface="Lato"/>
              <a:cs typeface="Lato"/>
              <a:sym typeface="Lato"/>
            </a:endParaRPr>
          </a:p>
        </p:txBody>
      </p:sp>
      <p:sp>
        <p:nvSpPr>
          <p:cNvPr id="18" name="Google Shape;83;p19">
            <a:extLst>
              <a:ext uri="{FF2B5EF4-FFF2-40B4-BE49-F238E27FC236}">
                <a16:creationId xmlns:a16="http://schemas.microsoft.com/office/drawing/2014/main" id="{7D233187-DBD3-47BB-9BCF-BE65282B6DDE}"/>
              </a:ext>
            </a:extLst>
          </p:cNvPr>
          <p:cNvSpPr txBox="1"/>
          <p:nvPr/>
        </p:nvSpPr>
        <p:spPr>
          <a:xfrm>
            <a:off x="8296679" y="3139407"/>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dirty="0">
                <a:latin typeface="+mj-lt"/>
                <a:ea typeface="Lato"/>
                <a:cs typeface="Lato"/>
                <a:sym typeface="Lato"/>
              </a:rPr>
              <a:t>Carol</a:t>
            </a:r>
            <a:endParaRPr sz="1600" dirty="0">
              <a:latin typeface="+mj-lt"/>
              <a:ea typeface="Lato"/>
              <a:cs typeface="Lato"/>
              <a:sym typeface="Lato"/>
            </a:endParaRPr>
          </a:p>
        </p:txBody>
      </p:sp>
      <p:sp>
        <p:nvSpPr>
          <p:cNvPr id="19" name="Google Shape;84;p19">
            <a:extLst>
              <a:ext uri="{FF2B5EF4-FFF2-40B4-BE49-F238E27FC236}">
                <a16:creationId xmlns:a16="http://schemas.microsoft.com/office/drawing/2014/main" id="{F48F80E4-00A4-42BB-95E2-DD80062F7C3E}"/>
              </a:ext>
            </a:extLst>
          </p:cNvPr>
          <p:cNvSpPr txBox="1"/>
          <p:nvPr/>
        </p:nvSpPr>
        <p:spPr>
          <a:xfrm>
            <a:off x="4135494" y="2782657"/>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dirty="0">
                <a:latin typeface="+mj-lt"/>
                <a:ea typeface="Lato"/>
                <a:cs typeface="Lato"/>
                <a:sym typeface="Lato"/>
              </a:rPr>
              <a:t>Bob</a:t>
            </a:r>
            <a:endParaRPr sz="1600" dirty="0">
              <a:latin typeface="+mj-lt"/>
              <a:ea typeface="Lato"/>
              <a:cs typeface="Lato"/>
              <a:sym typeface="Lato"/>
            </a:endParaRPr>
          </a:p>
        </p:txBody>
      </p:sp>
      <p:sp>
        <p:nvSpPr>
          <p:cNvPr id="20" name="Google Shape;85;p19">
            <a:extLst>
              <a:ext uri="{FF2B5EF4-FFF2-40B4-BE49-F238E27FC236}">
                <a16:creationId xmlns:a16="http://schemas.microsoft.com/office/drawing/2014/main" id="{7A0F73DC-196A-4AB1-B264-0891E2C35D5C}"/>
              </a:ext>
            </a:extLst>
          </p:cNvPr>
          <p:cNvSpPr txBox="1"/>
          <p:nvPr/>
        </p:nvSpPr>
        <p:spPr>
          <a:xfrm>
            <a:off x="6636047" y="1763008"/>
            <a:ext cx="4022363" cy="5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j-lt"/>
                <a:ea typeface="Lato"/>
                <a:cs typeface="Lato"/>
                <a:sym typeface="Lato"/>
              </a:rPr>
              <a:t>The server generates and distributes the meeting key (mk) used to encrypt the meeting streams.</a:t>
            </a:r>
            <a:endParaRPr sz="1800" dirty="0">
              <a:latin typeface="+mj-lt"/>
              <a:ea typeface="Lato"/>
              <a:cs typeface="Lato"/>
              <a:sym typeface="Lato"/>
            </a:endParaRPr>
          </a:p>
        </p:txBody>
      </p:sp>
      <p:pic>
        <p:nvPicPr>
          <p:cNvPr id="21" name="Google Shape;86;p19">
            <a:extLst>
              <a:ext uri="{FF2B5EF4-FFF2-40B4-BE49-F238E27FC236}">
                <a16:creationId xmlns:a16="http://schemas.microsoft.com/office/drawing/2014/main" id="{13D8F7ED-44A0-4193-B6D2-902A991976CA}"/>
              </a:ext>
            </a:extLst>
          </p:cNvPr>
          <p:cNvPicPr preferRelativeResize="0"/>
          <p:nvPr/>
        </p:nvPicPr>
        <p:blipFill>
          <a:blip r:embed="rId2">
            <a:alphaModFix/>
          </a:blip>
          <a:stretch>
            <a:fillRect/>
          </a:stretch>
        </p:blipFill>
        <p:spPr>
          <a:xfrm>
            <a:off x="2831242" y="3804557"/>
            <a:ext cx="601320" cy="546300"/>
          </a:xfrm>
          <a:prstGeom prst="rect">
            <a:avLst/>
          </a:prstGeom>
          <a:noFill/>
          <a:ln>
            <a:noFill/>
          </a:ln>
        </p:spPr>
      </p:pic>
      <p:pic>
        <p:nvPicPr>
          <p:cNvPr id="22" name="Google Shape;87;p19">
            <a:extLst>
              <a:ext uri="{FF2B5EF4-FFF2-40B4-BE49-F238E27FC236}">
                <a16:creationId xmlns:a16="http://schemas.microsoft.com/office/drawing/2014/main" id="{6EF7725F-6790-4E4C-AF1F-B1454683C6EA}"/>
              </a:ext>
            </a:extLst>
          </p:cNvPr>
          <p:cNvPicPr preferRelativeResize="0"/>
          <p:nvPr/>
        </p:nvPicPr>
        <p:blipFill>
          <a:blip r:embed="rId3">
            <a:alphaModFix/>
          </a:blip>
          <a:stretch>
            <a:fillRect/>
          </a:stretch>
        </p:blipFill>
        <p:spPr>
          <a:xfrm>
            <a:off x="4135485" y="2283235"/>
            <a:ext cx="601320" cy="546284"/>
          </a:xfrm>
          <a:prstGeom prst="rect">
            <a:avLst/>
          </a:prstGeom>
          <a:noFill/>
          <a:ln>
            <a:noFill/>
          </a:ln>
        </p:spPr>
      </p:pic>
      <p:pic>
        <p:nvPicPr>
          <p:cNvPr id="23" name="Google Shape;88;p19">
            <a:extLst>
              <a:ext uri="{FF2B5EF4-FFF2-40B4-BE49-F238E27FC236}">
                <a16:creationId xmlns:a16="http://schemas.microsoft.com/office/drawing/2014/main" id="{81677EB8-67AF-4656-9F7C-F90090644461}"/>
              </a:ext>
            </a:extLst>
          </p:cNvPr>
          <p:cNvPicPr preferRelativeResize="0"/>
          <p:nvPr/>
        </p:nvPicPr>
        <p:blipFill>
          <a:blip r:embed="rId4">
            <a:alphaModFix/>
          </a:blip>
          <a:stretch>
            <a:fillRect/>
          </a:stretch>
        </p:blipFill>
        <p:spPr>
          <a:xfrm>
            <a:off x="8343093" y="2584459"/>
            <a:ext cx="608285" cy="546295"/>
          </a:xfrm>
          <a:prstGeom prst="rect">
            <a:avLst/>
          </a:prstGeom>
          <a:noFill/>
          <a:ln>
            <a:noFill/>
          </a:ln>
        </p:spPr>
      </p:pic>
      <p:grpSp>
        <p:nvGrpSpPr>
          <p:cNvPr id="24" name="Google Shape;89;p19">
            <a:extLst>
              <a:ext uri="{FF2B5EF4-FFF2-40B4-BE49-F238E27FC236}">
                <a16:creationId xmlns:a16="http://schemas.microsoft.com/office/drawing/2014/main" id="{143659A1-EA6C-4A58-96F7-EC90FEACD651}"/>
              </a:ext>
            </a:extLst>
          </p:cNvPr>
          <p:cNvGrpSpPr/>
          <p:nvPr/>
        </p:nvGrpSpPr>
        <p:grpSpPr>
          <a:xfrm>
            <a:off x="5946730" y="3665919"/>
            <a:ext cx="535424" cy="364625"/>
            <a:chOff x="4362350" y="2839249"/>
            <a:chExt cx="535424" cy="364625"/>
          </a:xfrm>
        </p:grpSpPr>
        <p:sp>
          <p:nvSpPr>
            <p:cNvPr id="25" name="Google Shape;90;p19">
              <a:extLst>
                <a:ext uri="{FF2B5EF4-FFF2-40B4-BE49-F238E27FC236}">
                  <a16:creationId xmlns:a16="http://schemas.microsoft.com/office/drawing/2014/main" id="{35D9539D-AC5B-4EBD-A3DE-5BA3E57D83EA}"/>
                </a:ext>
              </a:extLst>
            </p:cNvPr>
            <p:cNvSpPr txBox="1"/>
            <p:nvPr/>
          </p:nvSpPr>
          <p:spPr>
            <a:xfrm>
              <a:off x="4533267" y="3036360"/>
              <a:ext cx="364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1200" dirty="0">
                  <a:solidFill>
                    <a:srgbClr val="414155"/>
                  </a:solidFill>
                  <a:latin typeface="+mj-lt"/>
                  <a:ea typeface="Lato"/>
                  <a:cs typeface="Lato"/>
                  <a:sym typeface="Lato"/>
                </a:rPr>
                <a:t>mk</a:t>
              </a:r>
              <a:endParaRPr sz="1200" dirty="0">
                <a:latin typeface="+mj-lt"/>
                <a:ea typeface="Lato"/>
                <a:cs typeface="Lato"/>
                <a:sym typeface="Lato"/>
              </a:endParaRPr>
            </a:p>
          </p:txBody>
        </p:sp>
        <p:pic>
          <p:nvPicPr>
            <p:cNvPr id="26" name="Google Shape;91;p19">
              <a:extLst>
                <a:ext uri="{FF2B5EF4-FFF2-40B4-BE49-F238E27FC236}">
                  <a16:creationId xmlns:a16="http://schemas.microsoft.com/office/drawing/2014/main" id="{9675E267-C8FA-43F0-8B2B-628EF5AE0E30}"/>
                </a:ext>
              </a:extLst>
            </p:cNvPr>
            <p:cNvPicPr preferRelativeResize="0"/>
            <p:nvPr/>
          </p:nvPicPr>
          <p:blipFill>
            <a:blip r:embed="rId5">
              <a:alphaModFix/>
            </a:blip>
            <a:stretch>
              <a:fillRect/>
            </a:stretch>
          </p:blipFill>
          <p:spPr>
            <a:xfrm>
              <a:off x="4362350" y="2839249"/>
              <a:ext cx="535424" cy="364625"/>
            </a:xfrm>
            <a:prstGeom prst="rect">
              <a:avLst/>
            </a:prstGeom>
            <a:noFill/>
            <a:ln>
              <a:noFill/>
            </a:ln>
          </p:spPr>
        </p:pic>
      </p:grpSp>
      <p:pic>
        <p:nvPicPr>
          <p:cNvPr id="27" name="Google Shape;92;p19">
            <a:extLst>
              <a:ext uri="{FF2B5EF4-FFF2-40B4-BE49-F238E27FC236}">
                <a16:creationId xmlns:a16="http://schemas.microsoft.com/office/drawing/2014/main" id="{047CF2F8-55B3-4E9B-A855-0F0D5B42A84C}"/>
              </a:ext>
            </a:extLst>
          </p:cNvPr>
          <p:cNvPicPr preferRelativeResize="0"/>
          <p:nvPr/>
        </p:nvPicPr>
        <p:blipFill>
          <a:blip r:embed="rId6">
            <a:alphaModFix/>
          </a:blip>
          <a:stretch>
            <a:fillRect/>
          </a:stretch>
        </p:blipFill>
        <p:spPr>
          <a:xfrm>
            <a:off x="5705093" y="4141449"/>
            <a:ext cx="781814" cy="790877"/>
          </a:xfrm>
          <a:prstGeom prst="rect">
            <a:avLst/>
          </a:prstGeom>
          <a:noFill/>
          <a:ln>
            <a:noFill/>
          </a:ln>
        </p:spPr>
      </p:pic>
      <p:cxnSp>
        <p:nvCxnSpPr>
          <p:cNvPr id="28" name="Google Shape;93;p19">
            <a:extLst>
              <a:ext uri="{FF2B5EF4-FFF2-40B4-BE49-F238E27FC236}">
                <a16:creationId xmlns:a16="http://schemas.microsoft.com/office/drawing/2014/main" id="{25361B5F-17EB-40A4-95F0-CAD057EFE027}"/>
              </a:ext>
            </a:extLst>
          </p:cNvPr>
          <p:cNvCxnSpPr>
            <a:stCxn id="26" idx="3"/>
          </p:cNvCxnSpPr>
          <p:nvPr/>
        </p:nvCxnSpPr>
        <p:spPr>
          <a:xfrm rot="10800000" flipH="1">
            <a:off x="6482154" y="3126131"/>
            <a:ext cx="1705800" cy="722100"/>
          </a:xfrm>
          <a:prstGeom prst="straightConnector1">
            <a:avLst/>
          </a:prstGeom>
          <a:noFill/>
          <a:ln w="28575" cap="flat" cmpd="sng">
            <a:solidFill>
              <a:schemeClr val="dk2"/>
            </a:solidFill>
            <a:prstDash val="solid"/>
            <a:round/>
            <a:headEnd type="none" w="med" len="med"/>
            <a:tailEnd type="triangle" w="med" len="med"/>
          </a:ln>
        </p:spPr>
      </p:cxnSp>
      <p:cxnSp>
        <p:nvCxnSpPr>
          <p:cNvPr id="29" name="Google Shape;94;p19">
            <a:extLst>
              <a:ext uri="{FF2B5EF4-FFF2-40B4-BE49-F238E27FC236}">
                <a16:creationId xmlns:a16="http://schemas.microsoft.com/office/drawing/2014/main" id="{ED9B464E-EF2B-43F0-B455-352E2901C06E}"/>
              </a:ext>
            </a:extLst>
          </p:cNvPr>
          <p:cNvCxnSpPr>
            <a:endCxn id="19" idx="3"/>
          </p:cNvCxnSpPr>
          <p:nvPr/>
        </p:nvCxnSpPr>
        <p:spPr>
          <a:xfrm rot="10800000">
            <a:off x="4627194" y="2932807"/>
            <a:ext cx="1404900" cy="774600"/>
          </a:xfrm>
          <a:prstGeom prst="straightConnector1">
            <a:avLst/>
          </a:prstGeom>
          <a:noFill/>
          <a:ln w="28575" cap="flat" cmpd="sng">
            <a:solidFill>
              <a:schemeClr val="dk2"/>
            </a:solidFill>
            <a:prstDash val="solid"/>
            <a:round/>
            <a:headEnd type="none" w="med" len="med"/>
            <a:tailEnd type="triangle" w="med" len="med"/>
          </a:ln>
        </p:spPr>
      </p:cxnSp>
      <p:cxnSp>
        <p:nvCxnSpPr>
          <p:cNvPr id="30" name="Google Shape;95;p19">
            <a:extLst>
              <a:ext uri="{FF2B5EF4-FFF2-40B4-BE49-F238E27FC236}">
                <a16:creationId xmlns:a16="http://schemas.microsoft.com/office/drawing/2014/main" id="{8C7582A0-102D-46D9-AC68-949AE4DEDC5F}"/>
              </a:ext>
            </a:extLst>
          </p:cNvPr>
          <p:cNvCxnSpPr>
            <a:endCxn id="21" idx="3"/>
          </p:cNvCxnSpPr>
          <p:nvPr/>
        </p:nvCxnSpPr>
        <p:spPr>
          <a:xfrm flipH="1">
            <a:off x="3432562" y="3949907"/>
            <a:ext cx="2428800" cy="127800"/>
          </a:xfrm>
          <a:prstGeom prst="straightConnector1">
            <a:avLst/>
          </a:prstGeom>
          <a:noFill/>
          <a:ln w="28575" cap="flat" cmpd="sng">
            <a:solidFill>
              <a:schemeClr val="dk2"/>
            </a:solidFill>
            <a:prstDash val="solid"/>
            <a:round/>
            <a:headEnd type="none" w="med" len="med"/>
            <a:tailEnd type="triangle" w="med" len="med"/>
          </a:ln>
        </p:spPr>
      </p:cxnSp>
      <p:sp>
        <p:nvSpPr>
          <p:cNvPr id="31" name="Google Shape;96;p19">
            <a:extLst>
              <a:ext uri="{FF2B5EF4-FFF2-40B4-BE49-F238E27FC236}">
                <a16:creationId xmlns:a16="http://schemas.microsoft.com/office/drawing/2014/main" id="{996A821B-BC1D-4206-A2EF-32D1DE57C670}"/>
              </a:ext>
            </a:extLst>
          </p:cNvPr>
          <p:cNvSpPr txBox="1"/>
          <p:nvPr/>
        </p:nvSpPr>
        <p:spPr>
          <a:xfrm>
            <a:off x="5705879" y="4892007"/>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a:latin typeface="+mj-lt"/>
                <a:ea typeface="Lato"/>
                <a:cs typeface="Lato"/>
                <a:sym typeface="Lato"/>
              </a:rPr>
              <a:t>Server</a:t>
            </a:r>
            <a:endParaRPr sz="1600">
              <a:latin typeface="+mj-lt"/>
              <a:ea typeface="Lato"/>
              <a:cs typeface="Lato"/>
              <a:sym typeface="Lato"/>
            </a:endParaRPr>
          </a:p>
        </p:txBody>
      </p:sp>
      <p:pic>
        <p:nvPicPr>
          <p:cNvPr id="32" name="Google Shape;97;p19" descr="telephone clipart - Clip Art Library">
            <a:extLst>
              <a:ext uri="{FF2B5EF4-FFF2-40B4-BE49-F238E27FC236}">
                <a16:creationId xmlns:a16="http://schemas.microsoft.com/office/drawing/2014/main" id="{93414C8C-0359-4406-AB20-61817007306E}"/>
              </a:ext>
            </a:extLst>
          </p:cNvPr>
          <p:cNvPicPr preferRelativeResize="0"/>
          <p:nvPr/>
        </p:nvPicPr>
        <p:blipFill>
          <a:blip r:embed="rId7">
            <a:alphaModFix/>
          </a:blip>
          <a:stretch>
            <a:fillRect/>
          </a:stretch>
        </p:blipFill>
        <p:spPr>
          <a:xfrm>
            <a:off x="9084439" y="4651157"/>
            <a:ext cx="650576" cy="476025"/>
          </a:xfrm>
          <a:prstGeom prst="rect">
            <a:avLst/>
          </a:prstGeom>
          <a:noFill/>
          <a:ln>
            <a:noFill/>
          </a:ln>
        </p:spPr>
      </p:pic>
      <p:sp>
        <p:nvSpPr>
          <p:cNvPr id="33" name="Google Shape;98;p19">
            <a:extLst>
              <a:ext uri="{FF2B5EF4-FFF2-40B4-BE49-F238E27FC236}">
                <a16:creationId xmlns:a16="http://schemas.microsoft.com/office/drawing/2014/main" id="{91701EA2-DB3F-4600-B518-571E89D522AD}"/>
              </a:ext>
            </a:extLst>
          </p:cNvPr>
          <p:cNvSpPr txBox="1"/>
          <p:nvPr/>
        </p:nvSpPr>
        <p:spPr>
          <a:xfrm>
            <a:off x="9058679" y="5120607"/>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a:latin typeface="+mj-lt"/>
                <a:ea typeface="Lato"/>
                <a:cs typeface="Lato"/>
                <a:sym typeface="Lato"/>
              </a:rPr>
              <a:t>Phone</a:t>
            </a:r>
            <a:endParaRPr sz="1600">
              <a:latin typeface="+mj-lt"/>
              <a:ea typeface="Lato"/>
              <a:cs typeface="Lato"/>
              <a:sym typeface="Lato"/>
            </a:endParaRPr>
          </a:p>
        </p:txBody>
      </p:sp>
    </p:spTree>
    <p:extLst>
      <p:ext uri="{BB962C8B-B14F-4D97-AF65-F5344CB8AC3E}">
        <p14:creationId xmlns:p14="http://schemas.microsoft.com/office/powerpoint/2010/main" val="21624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1512-94E7-4850-9DEC-B5D1D96B76B2}"/>
              </a:ext>
            </a:extLst>
          </p:cNvPr>
          <p:cNvSpPr>
            <a:spLocks noGrp="1"/>
          </p:cNvSpPr>
          <p:nvPr>
            <p:ph type="title"/>
          </p:nvPr>
        </p:nvSpPr>
        <p:spPr/>
        <p:txBody>
          <a:bodyPr/>
          <a:lstStyle/>
          <a:p>
            <a:r>
              <a:rPr lang="en-US" dirty="0"/>
              <a:t>Enhanced Encryption </a:t>
            </a:r>
            <a:r>
              <a:rPr lang="en-US" b="0" dirty="0"/>
              <a:t>(simplified)</a:t>
            </a:r>
            <a:endParaRPr lang="en-US" dirty="0"/>
          </a:p>
        </p:txBody>
      </p:sp>
      <p:sp>
        <p:nvSpPr>
          <p:cNvPr id="3" name="Slide Number Placeholder 2">
            <a:extLst>
              <a:ext uri="{FF2B5EF4-FFF2-40B4-BE49-F238E27FC236}">
                <a16:creationId xmlns:a16="http://schemas.microsoft.com/office/drawing/2014/main" id="{F0EE52C6-A332-4895-9CB8-91B6EED29C9D}"/>
              </a:ext>
            </a:extLst>
          </p:cNvPr>
          <p:cNvSpPr>
            <a:spLocks noGrp="1"/>
          </p:cNvSpPr>
          <p:nvPr>
            <p:ph type="sldNum" sz="quarter" idx="12"/>
          </p:nvPr>
        </p:nvSpPr>
        <p:spPr/>
        <p:txBody>
          <a:bodyPr/>
          <a:lstStyle/>
          <a:p>
            <a:fld id="{F56C8676-1494-424A-9EE1-69F4EB666BA8}" type="slidenum">
              <a:rPr lang="en-US" smtClean="0"/>
              <a:pPr/>
              <a:t>11</a:t>
            </a:fld>
            <a:endParaRPr lang="en-US" dirty="0"/>
          </a:p>
        </p:txBody>
      </p:sp>
      <p:sp>
        <p:nvSpPr>
          <p:cNvPr id="34" name="Google Shape;104;p20">
            <a:extLst>
              <a:ext uri="{FF2B5EF4-FFF2-40B4-BE49-F238E27FC236}">
                <a16:creationId xmlns:a16="http://schemas.microsoft.com/office/drawing/2014/main" id="{E6DFF1D3-A7DC-4742-B002-A18D9810606D}"/>
              </a:ext>
            </a:extLst>
          </p:cNvPr>
          <p:cNvSpPr txBox="1"/>
          <p:nvPr/>
        </p:nvSpPr>
        <p:spPr>
          <a:xfrm>
            <a:off x="2756141" y="4351743"/>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dirty="0">
                <a:latin typeface="+mj-lt"/>
                <a:ea typeface="Lato"/>
                <a:cs typeface="Lato"/>
                <a:sym typeface="Lato"/>
              </a:rPr>
              <a:t>Alice</a:t>
            </a:r>
            <a:endParaRPr sz="1600" dirty="0">
              <a:latin typeface="+mj-lt"/>
              <a:ea typeface="Lato"/>
              <a:cs typeface="Lato"/>
              <a:sym typeface="Lato"/>
            </a:endParaRPr>
          </a:p>
        </p:txBody>
      </p:sp>
      <p:sp>
        <p:nvSpPr>
          <p:cNvPr id="35" name="Google Shape;105;p20">
            <a:extLst>
              <a:ext uri="{FF2B5EF4-FFF2-40B4-BE49-F238E27FC236}">
                <a16:creationId xmlns:a16="http://schemas.microsoft.com/office/drawing/2014/main" id="{BCCF3B67-A5FB-4D45-845D-E3DBB7795D5F}"/>
              </a:ext>
            </a:extLst>
          </p:cNvPr>
          <p:cNvSpPr txBox="1"/>
          <p:nvPr/>
        </p:nvSpPr>
        <p:spPr>
          <a:xfrm>
            <a:off x="8298554" y="3140305"/>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dirty="0">
                <a:latin typeface="+mj-lt"/>
                <a:ea typeface="Lato"/>
                <a:cs typeface="Lato"/>
                <a:sym typeface="Lato"/>
              </a:rPr>
              <a:t>Carol</a:t>
            </a:r>
            <a:endParaRPr sz="1600" dirty="0">
              <a:latin typeface="+mj-lt"/>
              <a:ea typeface="Lato"/>
              <a:cs typeface="Lato"/>
              <a:sym typeface="Lato"/>
            </a:endParaRPr>
          </a:p>
        </p:txBody>
      </p:sp>
      <p:sp>
        <p:nvSpPr>
          <p:cNvPr id="36" name="Google Shape;106;p20">
            <a:extLst>
              <a:ext uri="{FF2B5EF4-FFF2-40B4-BE49-F238E27FC236}">
                <a16:creationId xmlns:a16="http://schemas.microsoft.com/office/drawing/2014/main" id="{1945D3B7-F4FF-4AC3-A580-6F6D95FBFF5B}"/>
              </a:ext>
            </a:extLst>
          </p:cNvPr>
          <p:cNvSpPr txBox="1"/>
          <p:nvPr/>
        </p:nvSpPr>
        <p:spPr>
          <a:xfrm>
            <a:off x="4137369" y="2783555"/>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dirty="0">
                <a:latin typeface="+mj-lt"/>
                <a:ea typeface="Lato"/>
                <a:cs typeface="Lato"/>
                <a:sym typeface="Lato"/>
              </a:rPr>
              <a:t>Bob</a:t>
            </a:r>
            <a:endParaRPr sz="1600" dirty="0">
              <a:latin typeface="+mj-lt"/>
              <a:ea typeface="Lato"/>
              <a:cs typeface="Lato"/>
              <a:sym typeface="Lato"/>
            </a:endParaRPr>
          </a:p>
        </p:txBody>
      </p:sp>
      <p:pic>
        <p:nvPicPr>
          <p:cNvPr id="38" name="Google Shape;108;p20">
            <a:extLst>
              <a:ext uri="{FF2B5EF4-FFF2-40B4-BE49-F238E27FC236}">
                <a16:creationId xmlns:a16="http://schemas.microsoft.com/office/drawing/2014/main" id="{D18F2E86-A60C-4B7C-831E-1226A69F4684}"/>
              </a:ext>
            </a:extLst>
          </p:cNvPr>
          <p:cNvPicPr preferRelativeResize="0"/>
          <p:nvPr/>
        </p:nvPicPr>
        <p:blipFill>
          <a:blip r:embed="rId2">
            <a:alphaModFix/>
          </a:blip>
          <a:stretch>
            <a:fillRect/>
          </a:stretch>
        </p:blipFill>
        <p:spPr>
          <a:xfrm>
            <a:off x="2833117" y="3805455"/>
            <a:ext cx="601320" cy="546300"/>
          </a:xfrm>
          <a:prstGeom prst="rect">
            <a:avLst/>
          </a:prstGeom>
          <a:noFill/>
          <a:ln>
            <a:noFill/>
          </a:ln>
        </p:spPr>
      </p:pic>
      <p:pic>
        <p:nvPicPr>
          <p:cNvPr id="39" name="Google Shape;109;p20">
            <a:extLst>
              <a:ext uri="{FF2B5EF4-FFF2-40B4-BE49-F238E27FC236}">
                <a16:creationId xmlns:a16="http://schemas.microsoft.com/office/drawing/2014/main" id="{9228DEB0-16E1-40B9-A137-0AE5806D250A}"/>
              </a:ext>
            </a:extLst>
          </p:cNvPr>
          <p:cNvPicPr preferRelativeResize="0"/>
          <p:nvPr/>
        </p:nvPicPr>
        <p:blipFill>
          <a:blip r:embed="rId3">
            <a:alphaModFix/>
          </a:blip>
          <a:stretch>
            <a:fillRect/>
          </a:stretch>
        </p:blipFill>
        <p:spPr>
          <a:xfrm>
            <a:off x="4137360" y="2284133"/>
            <a:ext cx="601320" cy="546284"/>
          </a:xfrm>
          <a:prstGeom prst="rect">
            <a:avLst/>
          </a:prstGeom>
          <a:noFill/>
          <a:ln>
            <a:noFill/>
          </a:ln>
        </p:spPr>
      </p:pic>
      <p:pic>
        <p:nvPicPr>
          <p:cNvPr id="40" name="Google Shape;110;p20">
            <a:extLst>
              <a:ext uri="{FF2B5EF4-FFF2-40B4-BE49-F238E27FC236}">
                <a16:creationId xmlns:a16="http://schemas.microsoft.com/office/drawing/2014/main" id="{CB8B22C3-96BA-484C-A583-F8608101A784}"/>
              </a:ext>
            </a:extLst>
          </p:cNvPr>
          <p:cNvPicPr preferRelativeResize="0"/>
          <p:nvPr/>
        </p:nvPicPr>
        <p:blipFill>
          <a:blip r:embed="rId4">
            <a:alphaModFix/>
          </a:blip>
          <a:stretch>
            <a:fillRect/>
          </a:stretch>
        </p:blipFill>
        <p:spPr>
          <a:xfrm>
            <a:off x="8344968" y="2585357"/>
            <a:ext cx="608285" cy="546295"/>
          </a:xfrm>
          <a:prstGeom prst="rect">
            <a:avLst/>
          </a:prstGeom>
          <a:noFill/>
          <a:ln>
            <a:noFill/>
          </a:ln>
        </p:spPr>
      </p:pic>
      <p:pic>
        <p:nvPicPr>
          <p:cNvPr id="41" name="Google Shape;111;p20" descr="telephone clipart - Clip Art Library">
            <a:extLst>
              <a:ext uri="{FF2B5EF4-FFF2-40B4-BE49-F238E27FC236}">
                <a16:creationId xmlns:a16="http://schemas.microsoft.com/office/drawing/2014/main" id="{07768BF8-6970-4193-A547-2248D1085EDB}"/>
              </a:ext>
            </a:extLst>
          </p:cNvPr>
          <p:cNvPicPr preferRelativeResize="0"/>
          <p:nvPr/>
        </p:nvPicPr>
        <p:blipFill>
          <a:blip r:embed="rId5">
            <a:alphaModFix/>
          </a:blip>
          <a:stretch>
            <a:fillRect/>
          </a:stretch>
        </p:blipFill>
        <p:spPr>
          <a:xfrm>
            <a:off x="9086314" y="4652055"/>
            <a:ext cx="650576" cy="476025"/>
          </a:xfrm>
          <a:prstGeom prst="rect">
            <a:avLst/>
          </a:prstGeom>
          <a:noFill/>
          <a:ln>
            <a:noFill/>
          </a:ln>
        </p:spPr>
      </p:pic>
      <p:pic>
        <p:nvPicPr>
          <p:cNvPr id="42" name="Google Shape;112;p20">
            <a:extLst>
              <a:ext uri="{FF2B5EF4-FFF2-40B4-BE49-F238E27FC236}">
                <a16:creationId xmlns:a16="http://schemas.microsoft.com/office/drawing/2014/main" id="{47E0D42A-6872-4F80-8837-7B7FED8DD645}"/>
              </a:ext>
            </a:extLst>
          </p:cNvPr>
          <p:cNvPicPr preferRelativeResize="0"/>
          <p:nvPr/>
        </p:nvPicPr>
        <p:blipFill>
          <a:blip r:embed="rId6">
            <a:alphaModFix/>
          </a:blip>
          <a:stretch>
            <a:fillRect/>
          </a:stretch>
        </p:blipFill>
        <p:spPr>
          <a:xfrm>
            <a:off x="5706968" y="4142347"/>
            <a:ext cx="781814" cy="790877"/>
          </a:xfrm>
          <a:prstGeom prst="rect">
            <a:avLst/>
          </a:prstGeom>
          <a:noFill/>
          <a:ln>
            <a:noFill/>
          </a:ln>
        </p:spPr>
      </p:pic>
      <p:cxnSp>
        <p:nvCxnSpPr>
          <p:cNvPr id="43" name="Google Shape;113;p20">
            <a:extLst>
              <a:ext uri="{FF2B5EF4-FFF2-40B4-BE49-F238E27FC236}">
                <a16:creationId xmlns:a16="http://schemas.microsoft.com/office/drawing/2014/main" id="{63ED201A-5033-4825-B65E-2B7663846CFE}"/>
              </a:ext>
            </a:extLst>
          </p:cNvPr>
          <p:cNvCxnSpPr/>
          <p:nvPr/>
        </p:nvCxnSpPr>
        <p:spPr>
          <a:xfrm rot="10800000" flipH="1">
            <a:off x="6387917" y="3126980"/>
            <a:ext cx="1801800" cy="902700"/>
          </a:xfrm>
          <a:prstGeom prst="straightConnector1">
            <a:avLst/>
          </a:prstGeom>
          <a:noFill/>
          <a:ln w="28575" cap="flat" cmpd="sng">
            <a:solidFill>
              <a:schemeClr val="dk2"/>
            </a:solidFill>
            <a:prstDash val="solid"/>
            <a:round/>
            <a:headEnd type="triangle" w="med" len="med"/>
            <a:tailEnd type="triangle" w="med" len="med"/>
          </a:ln>
        </p:spPr>
      </p:cxnSp>
      <p:cxnSp>
        <p:nvCxnSpPr>
          <p:cNvPr id="44" name="Google Shape;114;p20">
            <a:extLst>
              <a:ext uri="{FF2B5EF4-FFF2-40B4-BE49-F238E27FC236}">
                <a16:creationId xmlns:a16="http://schemas.microsoft.com/office/drawing/2014/main" id="{53665A81-71D4-4EDE-97A6-A7C9A0F12879}"/>
              </a:ext>
            </a:extLst>
          </p:cNvPr>
          <p:cNvCxnSpPr>
            <a:endCxn id="36" idx="3"/>
          </p:cNvCxnSpPr>
          <p:nvPr/>
        </p:nvCxnSpPr>
        <p:spPr>
          <a:xfrm rot="10800000">
            <a:off x="4629069" y="2933705"/>
            <a:ext cx="1260300" cy="1141800"/>
          </a:xfrm>
          <a:prstGeom prst="straightConnector1">
            <a:avLst/>
          </a:prstGeom>
          <a:noFill/>
          <a:ln w="28575" cap="flat" cmpd="sng">
            <a:solidFill>
              <a:schemeClr val="dk2"/>
            </a:solidFill>
            <a:prstDash val="solid"/>
            <a:round/>
            <a:headEnd type="triangle" w="med" len="med"/>
            <a:tailEnd type="triangle" w="med" len="med"/>
          </a:ln>
        </p:spPr>
      </p:cxnSp>
      <p:cxnSp>
        <p:nvCxnSpPr>
          <p:cNvPr id="45" name="Google Shape;115;p20">
            <a:extLst>
              <a:ext uri="{FF2B5EF4-FFF2-40B4-BE49-F238E27FC236}">
                <a16:creationId xmlns:a16="http://schemas.microsoft.com/office/drawing/2014/main" id="{080A720C-D297-4C03-ADD5-F6F376184DFC}"/>
              </a:ext>
            </a:extLst>
          </p:cNvPr>
          <p:cNvCxnSpPr>
            <a:endCxn id="38" idx="3"/>
          </p:cNvCxnSpPr>
          <p:nvPr/>
        </p:nvCxnSpPr>
        <p:spPr>
          <a:xfrm rot="10800000">
            <a:off x="3434437" y="4078605"/>
            <a:ext cx="2179500" cy="219900"/>
          </a:xfrm>
          <a:prstGeom prst="straightConnector1">
            <a:avLst/>
          </a:prstGeom>
          <a:noFill/>
          <a:ln w="28575" cap="flat" cmpd="sng">
            <a:solidFill>
              <a:schemeClr val="dk2"/>
            </a:solidFill>
            <a:prstDash val="solid"/>
            <a:round/>
            <a:headEnd type="triangle" w="med" len="med"/>
            <a:tailEnd type="triangle" w="med" len="med"/>
          </a:ln>
        </p:spPr>
      </p:cxnSp>
      <p:sp>
        <p:nvSpPr>
          <p:cNvPr id="46" name="Google Shape;116;p20">
            <a:extLst>
              <a:ext uri="{FF2B5EF4-FFF2-40B4-BE49-F238E27FC236}">
                <a16:creationId xmlns:a16="http://schemas.microsoft.com/office/drawing/2014/main" id="{70F286FE-512A-49E5-B16C-FD88DB9C41F8}"/>
              </a:ext>
            </a:extLst>
          </p:cNvPr>
          <p:cNvSpPr txBox="1"/>
          <p:nvPr/>
        </p:nvSpPr>
        <p:spPr>
          <a:xfrm>
            <a:off x="9060554" y="5121505"/>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dirty="0">
                <a:latin typeface="+mj-lt"/>
                <a:ea typeface="Lato"/>
                <a:cs typeface="Lato"/>
                <a:sym typeface="Lato"/>
              </a:rPr>
              <a:t>Phone</a:t>
            </a:r>
            <a:endParaRPr sz="1600" dirty="0">
              <a:latin typeface="+mj-lt"/>
              <a:ea typeface="Lato"/>
              <a:cs typeface="Lato"/>
              <a:sym typeface="Lato"/>
            </a:endParaRPr>
          </a:p>
        </p:txBody>
      </p:sp>
      <p:sp>
        <p:nvSpPr>
          <p:cNvPr id="47" name="Google Shape;117;p20">
            <a:extLst>
              <a:ext uri="{FF2B5EF4-FFF2-40B4-BE49-F238E27FC236}">
                <a16:creationId xmlns:a16="http://schemas.microsoft.com/office/drawing/2014/main" id="{71A3BF06-30EE-44DE-BCEF-617D89E99586}"/>
              </a:ext>
            </a:extLst>
          </p:cNvPr>
          <p:cNvSpPr txBox="1"/>
          <p:nvPr/>
        </p:nvSpPr>
        <p:spPr>
          <a:xfrm>
            <a:off x="5707754" y="4892905"/>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dirty="0">
                <a:latin typeface="+mj-lt"/>
                <a:ea typeface="Lato"/>
                <a:cs typeface="Lato"/>
                <a:sym typeface="Lato"/>
              </a:rPr>
              <a:t>Server</a:t>
            </a:r>
            <a:endParaRPr sz="1600" dirty="0">
              <a:latin typeface="+mj-lt"/>
              <a:ea typeface="Lato"/>
              <a:cs typeface="Lato"/>
              <a:sym typeface="Lato"/>
            </a:endParaRPr>
          </a:p>
        </p:txBody>
      </p:sp>
      <p:grpSp>
        <p:nvGrpSpPr>
          <p:cNvPr id="48" name="Google Shape;118;p20">
            <a:extLst>
              <a:ext uri="{FF2B5EF4-FFF2-40B4-BE49-F238E27FC236}">
                <a16:creationId xmlns:a16="http://schemas.microsoft.com/office/drawing/2014/main" id="{67D1EF33-F9F3-47EE-A309-C03BD38FFBBF}"/>
              </a:ext>
            </a:extLst>
          </p:cNvPr>
          <p:cNvGrpSpPr/>
          <p:nvPr/>
        </p:nvGrpSpPr>
        <p:grpSpPr>
          <a:xfrm>
            <a:off x="4664389" y="2416153"/>
            <a:ext cx="482343" cy="232740"/>
            <a:chOff x="4362350" y="2839249"/>
            <a:chExt cx="706419" cy="364625"/>
          </a:xfrm>
        </p:grpSpPr>
        <p:sp>
          <p:nvSpPr>
            <p:cNvPr id="49" name="Google Shape;119;p20">
              <a:extLst>
                <a:ext uri="{FF2B5EF4-FFF2-40B4-BE49-F238E27FC236}">
                  <a16:creationId xmlns:a16="http://schemas.microsoft.com/office/drawing/2014/main" id="{1EB2D4D7-81B8-4DFF-879B-03D820C20A80}"/>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endParaRPr sz="1100">
                <a:latin typeface="+mj-lt"/>
                <a:ea typeface="Lato"/>
                <a:cs typeface="Lato"/>
                <a:sym typeface="Lato"/>
              </a:endParaRPr>
            </a:p>
          </p:txBody>
        </p:sp>
        <p:pic>
          <p:nvPicPr>
            <p:cNvPr id="50" name="Google Shape;120;p20">
              <a:extLst>
                <a:ext uri="{FF2B5EF4-FFF2-40B4-BE49-F238E27FC236}">
                  <a16:creationId xmlns:a16="http://schemas.microsoft.com/office/drawing/2014/main" id="{B4B844B4-136A-478F-88B4-7D779F3CC1B3}"/>
                </a:ext>
              </a:extLst>
            </p:cNvPr>
            <p:cNvPicPr preferRelativeResize="0"/>
            <p:nvPr/>
          </p:nvPicPr>
          <p:blipFill>
            <a:blip r:embed="rId7">
              <a:alphaModFix/>
            </a:blip>
            <a:stretch>
              <a:fillRect/>
            </a:stretch>
          </p:blipFill>
          <p:spPr>
            <a:xfrm>
              <a:off x="4362350" y="2839249"/>
              <a:ext cx="535424" cy="364625"/>
            </a:xfrm>
            <a:prstGeom prst="rect">
              <a:avLst/>
            </a:prstGeom>
            <a:noFill/>
            <a:ln>
              <a:noFill/>
            </a:ln>
          </p:spPr>
        </p:pic>
      </p:grpSp>
      <p:grpSp>
        <p:nvGrpSpPr>
          <p:cNvPr id="51" name="Google Shape;121;p20">
            <a:extLst>
              <a:ext uri="{FF2B5EF4-FFF2-40B4-BE49-F238E27FC236}">
                <a16:creationId xmlns:a16="http://schemas.microsoft.com/office/drawing/2014/main" id="{5F6436AF-C6B3-4B25-90A8-11F731091BF3}"/>
              </a:ext>
            </a:extLst>
          </p:cNvPr>
          <p:cNvGrpSpPr/>
          <p:nvPr/>
        </p:nvGrpSpPr>
        <p:grpSpPr>
          <a:xfrm>
            <a:off x="3292789" y="3711553"/>
            <a:ext cx="482343" cy="232740"/>
            <a:chOff x="4362350" y="2839249"/>
            <a:chExt cx="706419" cy="364625"/>
          </a:xfrm>
        </p:grpSpPr>
        <p:sp>
          <p:nvSpPr>
            <p:cNvPr id="52" name="Google Shape;122;p20">
              <a:extLst>
                <a:ext uri="{FF2B5EF4-FFF2-40B4-BE49-F238E27FC236}">
                  <a16:creationId xmlns:a16="http://schemas.microsoft.com/office/drawing/2014/main" id="{41001DA3-E0D3-47D1-BD8D-FD1836FE76E8}"/>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endParaRPr sz="1100">
                <a:latin typeface="+mj-lt"/>
                <a:ea typeface="Lato"/>
                <a:cs typeface="Lato"/>
                <a:sym typeface="Lato"/>
              </a:endParaRPr>
            </a:p>
          </p:txBody>
        </p:sp>
        <p:pic>
          <p:nvPicPr>
            <p:cNvPr id="53" name="Google Shape;123;p20">
              <a:extLst>
                <a:ext uri="{FF2B5EF4-FFF2-40B4-BE49-F238E27FC236}">
                  <a16:creationId xmlns:a16="http://schemas.microsoft.com/office/drawing/2014/main" id="{93C218AB-00B4-4D81-A1E4-E5B763B90275}"/>
                </a:ext>
              </a:extLst>
            </p:cNvPr>
            <p:cNvPicPr preferRelativeResize="0"/>
            <p:nvPr/>
          </p:nvPicPr>
          <p:blipFill>
            <a:blip r:embed="rId7">
              <a:alphaModFix/>
            </a:blip>
            <a:stretch>
              <a:fillRect/>
            </a:stretch>
          </p:blipFill>
          <p:spPr>
            <a:xfrm>
              <a:off x="4362350" y="2839249"/>
              <a:ext cx="535424" cy="364625"/>
            </a:xfrm>
            <a:prstGeom prst="rect">
              <a:avLst/>
            </a:prstGeom>
            <a:noFill/>
            <a:ln>
              <a:noFill/>
            </a:ln>
          </p:spPr>
        </p:pic>
      </p:grpSp>
      <p:grpSp>
        <p:nvGrpSpPr>
          <p:cNvPr id="54" name="Google Shape;124;p20">
            <a:extLst>
              <a:ext uri="{FF2B5EF4-FFF2-40B4-BE49-F238E27FC236}">
                <a16:creationId xmlns:a16="http://schemas.microsoft.com/office/drawing/2014/main" id="{406D6D9D-08FD-41A4-8C15-0D5284D9CE41}"/>
              </a:ext>
            </a:extLst>
          </p:cNvPr>
          <p:cNvGrpSpPr/>
          <p:nvPr/>
        </p:nvGrpSpPr>
        <p:grpSpPr>
          <a:xfrm>
            <a:off x="8779189" y="2568553"/>
            <a:ext cx="482343" cy="232740"/>
            <a:chOff x="4362350" y="2839249"/>
            <a:chExt cx="706419" cy="364625"/>
          </a:xfrm>
        </p:grpSpPr>
        <p:sp>
          <p:nvSpPr>
            <p:cNvPr id="55" name="Google Shape;125;p20">
              <a:extLst>
                <a:ext uri="{FF2B5EF4-FFF2-40B4-BE49-F238E27FC236}">
                  <a16:creationId xmlns:a16="http://schemas.microsoft.com/office/drawing/2014/main" id="{5FC489A2-591E-4EC7-8B75-1E957024F005}"/>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endParaRPr sz="1100">
                <a:latin typeface="+mj-lt"/>
                <a:ea typeface="Lato"/>
                <a:cs typeface="Lato"/>
                <a:sym typeface="Lato"/>
              </a:endParaRPr>
            </a:p>
          </p:txBody>
        </p:sp>
        <p:pic>
          <p:nvPicPr>
            <p:cNvPr id="56" name="Google Shape;126;p20">
              <a:extLst>
                <a:ext uri="{FF2B5EF4-FFF2-40B4-BE49-F238E27FC236}">
                  <a16:creationId xmlns:a16="http://schemas.microsoft.com/office/drawing/2014/main" id="{E1500EDA-DEB8-4AF4-9D76-7DFB1B8477B5}"/>
                </a:ext>
              </a:extLst>
            </p:cNvPr>
            <p:cNvPicPr preferRelativeResize="0"/>
            <p:nvPr/>
          </p:nvPicPr>
          <p:blipFill>
            <a:blip r:embed="rId7">
              <a:alphaModFix/>
            </a:blip>
            <a:stretch>
              <a:fillRect/>
            </a:stretch>
          </p:blipFill>
          <p:spPr>
            <a:xfrm>
              <a:off x="4362350" y="2839249"/>
              <a:ext cx="535424" cy="364625"/>
            </a:xfrm>
            <a:prstGeom prst="rect">
              <a:avLst/>
            </a:prstGeom>
            <a:noFill/>
            <a:ln>
              <a:noFill/>
            </a:ln>
          </p:spPr>
        </p:pic>
      </p:grpSp>
      <p:grpSp>
        <p:nvGrpSpPr>
          <p:cNvPr id="57" name="Google Shape;127;p20">
            <a:extLst>
              <a:ext uri="{FF2B5EF4-FFF2-40B4-BE49-F238E27FC236}">
                <a16:creationId xmlns:a16="http://schemas.microsoft.com/office/drawing/2014/main" id="{1DC0BD2A-9448-4901-802D-9A652397DA8F}"/>
              </a:ext>
            </a:extLst>
          </p:cNvPr>
          <p:cNvGrpSpPr/>
          <p:nvPr/>
        </p:nvGrpSpPr>
        <p:grpSpPr>
          <a:xfrm>
            <a:off x="6340789" y="4168753"/>
            <a:ext cx="482343" cy="232740"/>
            <a:chOff x="4362350" y="2839249"/>
            <a:chExt cx="706419" cy="364625"/>
          </a:xfrm>
        </p:grpSpPr>
        <p:sp>
          <p:nvSpPr>
            <p:cNvPr id="58" name="Google Shape;128;p20">
              <a:extLst>
                <a:ext uri="{FF2B5EF4-FFF2-40B4-BE49-F238E27FC236}">
                  <a16:creationId xmlns:a16="http://schemas.microsoft.com/office/drawing/2014/main" id="{04D8821F-7EC6-4976-9B31-085210CAD20A}"/>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endParaRPr sz="1100">
                <a:latin typeface="+mj-lt"/>
                <a:ea typeface="Lato"/>
                <a:cs typeface="Lato"/>
                <a:sym typeface="Lato"/>
              </a:endParaRPr>
            </a:p>
          </p:txBody>
        </p:sp>
        <p:pic>
          <p:nvPicPr>
            <p:cNvPr id="59" name="Google Shape;129;p20">
              <a:extLst>
                <a:ext uri="{FF2B5EF4-FFF2-40B4-BE49-F238E27FC236}">
                  <a16:creationId xmlns:a16="http://schemas.microsoft.com/office/drawing/2014/main" id="{BBE0B08A-1A08-469E-9D17-B73D19596F5B}"/>
                </a:ext>
              </a:extLst>
            </p:cNvPr>
            <p:cNvPicPr preferRelativeResize="0"/>
            <p:nvPr/>
          </p:nvPicPr>
          <p:blipFill>
            <a:blip r:embed="rId7">
              <a:alphaModFix/>
            </a:blip>
            <a:stretch>
              <a:fillRect/>
            </a:stretch>
          </p:blipFill>
          <p:spPr>
            <a:xfrm>
              <a:off x="4362350" y="2839249"/>
              <a:ext cx="535424" cy="364625"/>
            </a:xfrm>
            <a:prstGeom prst="rect">
              <a:avLst/>
            </a:prstGeom>
            <a:noFill/>
            <a:ln>
              <a:noFill/>
            </a:ln>
          </p:spPr>
        </p:pic>
      </p:grpSp>
      <p:cxnSp>
        <p:nvCxnSpPr>
          <p:cNvPr id="60" name="Google Shape;130;p20">
            <a:extLst>
              <a:ext uri="{FF2B5EF4-FFF2-40B4-BE49-F238E27FC236}">
                <a16:creationId xmlns:a16="http://schemas.microsoft.com/office/drawing/2014/main" id="{CB20B6FC-BEF3-487E-A21E-FFAB72ACDFFE}"/>
              </a:ext>
            </a:extLst>
          </p:cNvPr>
          <p:cNvCxnSpPr/>
          <p:nvPr/>
        </p:nvCxnSpPr>
        <p:spPr>
          <a:xfrm>
            <a:off x="6794617" y="4724980"/>
            <a:ext cx="2033400" cy="236100"/>
          </a:xfrm>
          <a:prstGeom prst="straightConnector1">
            <a:avLst/>
          </a:prstGeom>
          <a:noFill/>
          <a:ln w="28575" cap="flat" cmpd="sng">
            <a:solidFill>
              <a:schemeClr val="dk2"/>
            </a:solidFill>
            <a:prstDash val="dash"/>
            <a:round/>
            <a:headEnd type="triangle" w="med" len="med"/>
            <a:tailEnd type="triangle" w="med" len="med"/>
          </a:ln>
        </p:spPr>
      </p:cxnSp>
      <p:sp>
        <p:nvSpPr>
          <p:cNvPr id="61" name="Google Shape;131;p20">
            <a:extLst>
              <a:ext uri="{FF2B5EF4-FFF2-40B4-BE49-F238E27FC236}">
                <a16:creationId xmlns:a16="http://schemas.microsoft.com/office/drawing/2014/main" id="{0666CCB0-0A8A-4C01-A0E0-A1E57A6AEDDB}"/>
              </a:ext>
            </a:extLst>
          </p:cNvPr>
          <p:cNvSpPr txBox="1"/>
          <p:nvPr/>
        </p:nvSpPr>
        <p:spPr>
          <a:xfrm>
            <a:off x="7048199" y="4855371"/>
            <a:ext cx="1525439" cy="44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ea typeface="Lato"/>
                <a:cs typeface="Lato"/>
                <a:sym typeface="Lato"/>
              </a:rPr>
              <a:t>PSTN bridge</a:t>
            </a:r>
            <a:endParaRPr sz="1800" dirty="0">
              <a:latin typeface="+mj-lt"/>
              <a:ea typeface="Lato"/>
              <a:cs typeface="Lato"/>
              <a:sym typeface="Lato"/>
            </a:endParaRPr>
          </a:p>
          <a:p>
            <a:pPr marL="0" lvl="0" indent="0" algn="ctr" rtl="0">
              <a:spcBef>
                <a:spcPts val="0"/>
              </a:spcBef>
              <a:spcAft>
                <a:spcPts val="0"/>
              </a:spcAft>
              <a:buNone/>
            </a:pPr>
            <a:r>
              <a:rPr lang="en" sz="1800" dirty="0">
                <a:latin typeface="+mj-lt"/>
                <a:ea typeface="Lato"/>
                <a:cs typeface="Lato"/>
                <a:sym typeface="Lato"/>
              </a:rPr>
              <a:t>(unencrypted)</a:t>
            </a:r>
            <a:endParaRPr sz="1800" dirty="0">
              <a:latin typeface="+mj-lt"/>
              <a:ea typeface="Lato"/>
              <a:cs typeface="Lato"/>
              <a:sym typeface="Lato"/>
            </a:endParaRPr>
          </a:p>
        </p:txBody>
      </p:sp>
      <p:sp>
        <p:nvSpPr>
          <p:cNvPr id="62" name="Google Shape;132;p20">
            <a:extLst>
              <a:ext uri="{FF2B5EF4-FFF2-40B4-BE49-F238E27FC236}">
                <a16:creationId xmlns:a16="http://schemas.microsoft.com/office/drawing/2014/main" id="{A9DD9251-5AFA-47A2-A1EB-B8D56CE9049C}"/>
              </a:ext>
            </a:extLst>
          </p:cNvPr>
          <p:cNvSpPr txBox="1"/>
          <p:nvPr/>
        </p:nvSpPr>
        <p:spPr>
          <a:xfrm>
            <a:off x="5362210" y="2848842"/>
            <a:ext cx="1654310" cy="77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ea typeface="Lato"/>
                <a:cs typeface="Lato"/>
                <a:sym typeface="Lato"/>
              </a:rPr>
              <a:t>Encrypted media streams</a:t>
            </a:r>
            <a:endParaRPr sz="1800" dirty="0">
              <a:latin typeface="+mj-lt"/>
              <a:ea typeface="Lato"/>
              <a:cs typeface="Lato"/>
              <a:sym typeface="Lato"/>
            </a:endParaRPr>
          </a:p>
          <a:p>
            <a:pPr marL="0" lvl="0" indent="0" algn="ctr" rtl="0">
              <a:spcBef>
                <a:spcPts val="0"/>
              </a:spcBef>
              <a:spcAft>
                <a:spcPts val="0"/>
              </a:spcAft>
              <a:buNone/>
            </a:pPr>
            <a:r>
              <a:rPr lang="en" sz="1800" dirty="0">
                <a:latin typeface="+mj-lt"/>
                <a:ea typeface="Lato"/>
                <a:cs typeface="Lato"/>
                <a:sym typeface="Lato"/>
              </a:rPr>
              <a:t>(AES-GCM)</a:t>
            </a:r>
            <a:endParaRPr sz="1800" dirty="0">
              <a:latin typeface="+mj-lt"/>
              <a:ea typeface="Lato"/>
              <a:cs typeface="Lato"/>
              <a:sym typeface="Lato"/>
            </a:endParaRPr>
          </a:p>
        </p:txBody>
      </p:sp>
      <p:sp>
        <p:nvSpPr>
          <p:cNvPr id="63" name="Google Shape;85;p19">
            <a:extLst>
              <a:ext uri="{FF2B5EF4-FFF2-40B4-BE49-F238E27FC236}">
                <a16:creationId xmlns:a16="http://schemas.microsoft.com/office/drawing/2014/main" id="{6D0BFB6A-6447-495F-A382-07A78B4B90A6}"/>
              </a:ext>
            </a:extLst>
          </p:cNvPr>
          <p:cNvSpPr txBox="1"/>
          <p:nvPr/>
        </p:nvSpPr>
        <p:spPr>
          <a:xfrm>
            <a:off x="6636047" y="1763008"/>
            <a:ext cx="4022363" cy="5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j-lt"/>
                <a:ea typeface="Lato"/>
                <a:cs typeface="Lato"/>
                <a:sym typeface="Lato"/>
              </a:rPr>
              <a:t>The server generates and distributes the meeting key (mk) used to encrypt the meeting streams</a:t>
            </a:r>
            <a:endParaRPr sz="1800" dirty="0">
              <a:latin typeface="+mj-lt"/>
              <a:ea typeface="Lato"/>
              <a:cs typeface="Lato"/>
              <a:sym typeface="Lato"/>
            </a:endParaRPr>
          </a:p>
        </p:txBody>
      </p:sp>
    </p:spTree>
    <p:extLst>
      <p:ext uri="{BB962C8B-B14F-4D97-AF65-F5344CB8AC3E}">
        <p14:creationId xmlns:p14="http://schemas.microsoft.com/office/powerpoint/2010/main" val="387466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DB95-B58E-4D13-84DD-A90679DB46DA}"/>
              </a:ext>
            </a:extLst>
          </p:cNvPr>
          <p:cNvSpPr>
            <a:spLocks noGrp="1"/>
          </p:cNvSpPr>
          <p:nvPr>
            <p:ph type="title"/>
          </p:nvPr>
        </p:nvSpPr>
        <p:spPr/>
        <p:txBody>
          <a:bodyPr/>
          <a:lstStyle/>
          <a:p>
            <a:r>
              <a:rPr lang="en-US" dirty="0"/>
              <a:t>End-To-End Encryption </a:t>
            </a:r>
            <a:r>
              <a:rPr lang="en-US" b="0" dirty="0"/>
              <a:t>(simplified)</a:t>
            </a:r>
            <a:endParaRPr lang="en-US" dirty="0"/>
          </a:p>
        </p:txBody>
      </p:sp>
      <p:sp>
        <p:nvSpPr>
          <p:cNvPr id="3" name="Slide Number Placeholder 2">
            <a:extLst>
              <a:ext uri="{FF2B5EF4-FFF2-40B4-BE49-F238E27FC236}">
                <a16:creationId xmlns:a16="http://schemas.microsoft.com/office/drawing/2014/main" id="{6F5B5F87-A616-437A-867A-BA0EC10715ED}"/>
              </a:ext>
            </a:extLst>
          </p:cNvPr>
          <p:cNvSpPr>
            <a:spLocks noGrp="1"/>
          </p:cNvSpPr>
          <p:nvPr>
            <p:ph type="sldNum" sz="quarter" idx="12"/>
          </p:nvPr>
        </p:nvSpPr>
        <p:spPr/>
        <p:txBody>
          <a:bodyPr/>
          <a:lstStyle/>
          <a:p>
            <a:fld id="{F56C8676-1494-424A-9EE1-69F4EB666BA8}" type="slidenum">
              <a:rPr lang="en-US" smtClean="0"/>
              <a:pPr/>
              <a:t>12</a:t>
            </a:fld>
            <a:endParaRPr lang="en-US" dirty="0"/>
          </a:p>
        </p:txBody>
      </p:sp>
      <p:sp>
        <p:nvSpPr>
          <p:cNvPr id="5" name="Google Shape;138;p21">
            <a:extLst>
              <a:ext uri="{FF2B5EF4-FFF2-40B4-BE49-F238E27FC236}">
                <a16:creationId xmlns:a16="http://schemas.microsoft.com/office/drawing/2014/main" id="{BA5AAC44-9766-463E-9525-21A0A67292ED}"/>
              </a:ext>
            </a:extLst>
          </p:cNvPr>
          <p:cNvSpPr txBox="1"/>
          <p:nvPr/>
        </p:nvSpPr>
        <p:spPr>
          <a:xfrm>
            <a:off x="7104228" y="1736019"/>
            <a:ext cx="3579580" cy="6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mj-lt"/>
                <a:ea typeface="Lato"/>
                <a:cs typeface="Lato"/>
                <a:sym typeface="Lato"/>
              </a:rPr>
              <a:t>Only the communicating parties have the keys to decrypt messages!</a:t>
            </a:r>
            <a:endParaRPr sz="1800" dirty="0">
              <a:solidFill>
                <a:schemeClr val="dk1"/>
              </a:solidFill>
              <a:latin typeface="+mj-lt"/>
              <a:ea typeface="Lato"/>
              <a:cs typeface="Lato"/>
              <a:sym typeface="Lato"/>
            </a:endParaRPr>
          </a:p>
        </p:txBody>
      </p:sp>
      <p:sp>
        <p:nvSpPr>
          <p:cNvPr id="6" name="Google Shape;139;p21">
            <a:extLst>
              <a:ext uri="{FF2B5EF4-FFF2-40B4-BE49-F238E27FC236}">
                <a16:creationId xmlns:a16="http://schemas.microsoft.com/office/drawing/2014/main" id="{CCD5AA3C-3C8E-4816-A301-5E6FA18A0503}"/>
              </a:ext>
            </a:extLst>
          </p:cNvPr>
          <p:cNvSpPr txBox="1"/>
          <p:nvPr/>
        </p:nvSpPr>
        <p:spPr>
          <a:xfrm>
            <a:off x="2754266" y="4361129"/>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dirty="0">
                <a:latin typeface="+mj-lt"/>
                <a:ea typeface="Lato"/>
                <a:cs typeface="Lato"/>
                <a:sym typeface="Lato"/>
              </a:rPr>
              <a:t>Alice</a:t>
            </a:r>
            <a:endParaRPr sz="1600" dirty="0">
              <a:latin typeface="+mj-lt"/>
              <a:ea typeface="Lato"/>
              <a:cs typeface="Lato"/>
              <a:sym typeface="Lato"/>
            </a:endParaRPr>
          </a:p>
        </p:txBody>
      </p:sp>
      <p:sp>
        <p:nvSpPr>
          <p:cNvPr id="7" name="Google Shape;140;p21">
            <a:extLst>
              <a:ext uri="{FF2B5EF4-FFF2-40B4-BE49-F238E27FC236}">
                <a16:creationId xmlns:a16="http://schemas.microsoft.com/office/drawing/2014/main" id="{BEC9AD3C-4010-4CDF-8662-AE983DAAA562}"/>
              </a:ext>
            </a:extLst>
          </p:cNvPr>
          <p:cNvSpPr txBox="1"/>
          <p:nvPr/>
        </p:nvSpPr>
        <p:spPr>
          <a:xfrm>
            <a:off x="8296679" y="3149691"/>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100">
              <a:latin typeface="+mj-lt"/>
              <a:ea typeface="Lato"/>
              <a:cs typeface="Lato"/>
              <a:sym typeface="Lato"/>
            </a:endParaRPr>
          </a:p>
        </p:txBody>
      </p:sp>
      <p:sp>
        <p:nvSpPr>
          <p:cNvPr id="8" name="Google Shape;141;p21">
            <a:extLst>
              <a:ext uri="{FF2B5EF4-FFF2-40B4-BE49-F238E27FC236}">
                <a16:creationId xmlns:a16="http://schemas.microsoft.com/office/drawing/2014/main" id="{A1C9D37A-639A-47D7-BCD9-6994FDB2036B}"/>
              </a:ext>
            </a:extLst>
          </p:cNvPr>
          <p:cNvSpPr txBox="1"/>
          <p:nvPr/>
        </p:nvSpPr>
        <p:spPr>
          <a:xfrm>
            <a:off x="4135494" y="2792941"/>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a:latin typeface="+mj-lt"/>
                <a:ea typeface="Lato"/>
                <a:cs typeface="Lato"/>
                <a:sym typeface="Lato"/>
              </a:rPr>
              <a:t>Bob</a:t>
            </a:r>
            <a:endParaRPr sz="1600">
              <a:latin typeface="+mj-lt"/>
              <a:ea typeface="Lato"/>
              <a:cs typeface="Lato"/>
              <a:sym typeface="Lato"/>
            </a:endParaRPr>
          </a:p>
        </p:txBody>
      </p:sp>
      <p:pic>
        <p:nvPicPr>
          <p:cNvPr id="9" name="Google Shape;142;p21">
            <a:extLst>
              <a:ext uri="{FF2B5EF4-FFF2-40B4-BE49-F238E27FC236}">
                <a16:creationId xmlns:a16="http://schemas.microsoft.com/office/drawing/2014/main" id="{A67306E0-5B6C-4092-AEFB-CD40356C9C72}"/>
              </a:ext>
            </a:extLst>
          </p:cNvPr>
          <p:cNvPicPr preferRelativeResize="0"/>
          <p:nvPr/>
        </p:nvPicPr>
        <p:blipFill>
          <a:blip r:embed="rId2">
            <a:alphaModFix/>
          </a:blip>
          <a:stretch>
            <a:fillRect/>
          </a:stretch>
        </p:blipFill>
        <p:spPr>
          <a:xfrm>
            <a:off x="2831242" y="3814841"/>
            <a:ext cx="601320" cy="546300"/>
          </a:xfrm>
          <a:prstGeom prst="rect">
            <a:avLst/>
          </a:prstGeom>
          <a:noFill/>
          <a:ln>
            <a:noFill/>
          </a:ln>
        </p:spPr>
      </p:pic>
      <p:pic>
        <p:nvPicPr>
          <p:cNvPr id="10" name="Google Shape;143;p21">
            <a:extLst>
              <a:ext uri="{FF2B5EF4-FFF2-40B4-BE49-F238E27FC236}">
                <a16:creationId xmlns:a16="http://schemas.microsoft.com/office/drawing/2014/main" id="{5EB54E67-6BF0-4F74-829A-A5800B37A694}"/>
              </a:ext>
            </a:extLst>
          </p:cNvPr>
          <p:cNvPicPr preferRelativeResize="0"/>
          <p:nvPr/>
        </p:nvPicPr>
        <p:blipFill>
          <a:blip r:embed="rId3">
            <a:alphaModFix/>
          </a:blip>
          <a:stretch>
            <a:fillRect/>
          </a:stretch>
        </p:blipFill>
        <p:spPr>
          <a:xfrm>
            <a:off x="4135485" y="2293519"/>
            <a:ext cx="601320" cy="546284"/>
          </a:xfrm>
          <a:prstGeom prst="rect">
            <a:avLst/>
          </a:prstGeom>
          <a:noFill/>
          <a:ln>
            <a:noFill/>
          </a:ln>
        </p:spPr>
      </p:pic>
      <p:pic>
        <p:nvPicPr>
          <p:cNvPr id="11" name="Google Shape;144;p21">
            <a:extLst>
              <a:ext uri="{FF2B5EF4-FFF2-40B4-BE49-F238E27FC236}">
                <a16:creationId xmlns:a16="http://schemas.microsoft.com/office/drawing/2014/main" id="{CFC5A267-82FE-4586-8BC1-A8373FE2FD7A}"/>
              </a:ext>
            </a:extLst>
          </p:cNvPr>
          <p:cNvPicPr preferRelativeResize="0"/>
          <p:nvPr/>
        </p:nvPicPr>
        <p:blipFill>
          <a:blip r:embed="rId4">
            <a:alphaModFix/>
          </a:blip>
          <a:stretch>
            <a:fillRect/>
          </a:stretch>
        </p:blipFill>
        <p:spPr>
          <a:xfrm>
            <a:off x="8343093" y="2594743"/>
            <a:ext cx="608285" cy="546295"/>
          </a:xfrm>
          <a:prstGeom prst="rect">
            <a:avLst/>
          </a:prstGeom>
          <a:noFill/>
          <a:ln>
            <a:noFill/>
          </a:ln>
        </p:spPr>
      </p:pic>
      <p:pic>
        <p:nvPicPr>
          <p:cNvPr id="12" name="Google Shape;145;p21" descr="telephone clipart - Clip Art Library">
            <a:extLst>
              <a:ext uri="{FF2B5EF4-FFF2-40B4-BE49-F238E27FC236}">
                <a16:creationId xmlns:a16="http://schemas.microsoft.com/office/drawing/2014/main" id="{5031916D-465E-4190-9A1D-93B116EF51D7}"/>
              </a:ext>
            </a:extLst>
          </p:cNvPr>
          <p:cNvPicPr preferRelativeResize="0"/>
          <p:nvPr/>
        </p:nvPicPr>
        <p:blipFill>
          <a:blip r:embed="rId5">
            <a:alphaModFix/>
          </a:blip>
          <a:stretch>
            <a:fillRect/>
          </a:stretch>
        </p:blipFill>
        <p:spPr>
          <a:xfrm>
            <a:off x="9084439" y="4661441"/>
            <a:ext cx="650576" cy="476025"/>
          </a:xfrm>
          <a:prstGeom prst="rect">
            <a:avLst/>
          </a:prstGeom>
          <a:noFill/>
          <a:ln>
            <a:noFill/>
          </a:ln>
        </p:spPr>
      </p:pic>
      <p:pic>
        <p:nvPicPr>
          <p:cNvPr id="13" name="Google Shape;146;p21">
            <a:extLst>
              <a:ext uri="{FF2B5EF4-FFF2-40B4-BE49-F238E27FC236}">
                <a16:creationId xmlns:a16="http://schemas.microsoft.com/office/drawing/2014/main" id="{D22D4DB8-FD16-4C29-A8C9-1CB083FD9C03}"/>
              </a:ext>
            </a:extLst>
          </p:cNvPr>
          <p:cNvPicPr preferRelativeResize="0"/>
          <p:nvPr/>
        </p:nvPicPr>
        <p:blipFill>
          <a:blip r:embed="rId6">
            <a:alphaModFix/>
          </a:blip>
          <a:stretch>
            <a:fillRect/>
          </a:stretch>
        </p:blipFill>
        <p:spPr>
          <a:xfrm>
            <a:off x="5705093" y="4151733"/>
            <a:ext cx="781814" cy="790877"/>
          </a:xfrm>
          <a:prstGeom prst="rect">
            <a:avLst/>
          </a:prstGeom>
          <a:noFill/>
          <a:ln>
            <a:noFill/>
          </a:ln>
        </p:spPr>
      </p:pic>
      <p:cxnSp>
        <p:nvCxnSpPr>
          <p:cNvPr id="14" name="Google Shape;147;p21">
            <a:extLst>
              <a:ext uri="{FF2B5EF4-FFF2-40B4-BE49-F238E27FC236}">
                <a16:creationId xmlns:a16="http://schemas.microsoft.com/office/drawing/2014/main" id="{6520CEFA-5F1C-41DD-90AE-8A36B4B623DA}"/>
              </a:ext>
            </a:extLst>
          </p:cNvPr>
          <p:cNvCxnSpPr/>
          <p:nvPr/>
        </p:nvCxnSpPr>
        <p:spPr>
          <a:xfrm rot="10800000" flipH="1">
            <a:off x="6386042" y="3136366"/>
            <a:ext cx="1801800" cy="902700"/>
          </a:xfrm>
          <a:prstGeom prst="straightConnector1">
            <a:avLst/>
          </a:prstGeom>
          <a:noFill/>
          <a:ln w="28575" cap="flat" cmpd="sng">
            <a:solidFill>
              <a:schemeClr val="dk2"/>
            </a:solidFill>
            <a:prstDash val="solid"/>
            <a:round/>
            <a:headEnd type="triangle" w="med" len="med"/>
            <a:tailEnd type="triangle" w="med" len="med"/>
          </a:ln>
        </p:spPr>
      </p:cxnSp>
      <p:cxnSp>
        <p:nvCxnSpPr>
          <p:cNvPr id="15" name="Google Shape;148;p21">
            <a:extLst>
              <a:ext uri="{FF2B5EF4-FFF2-40B4-BE49-F238E27FC236}">
                <a16:creationId xmlns:a16="http://schemas.microsoft.com/office/drawing/2014/main" id="{90D91685-29B5-4008-98EB-7015B9532927}"/>
              </a:ext>
            </a:extLst>
          </p:cNvPr>
          <p:cNvCxnSpPr>
            <a:endCxn id="8" idx="3"/>
          </p:cNvCxnSpPr>
          <p:nvPr/>
        </p:nvCxnSpPr>
        <p:spPr>
          <a:xfrm rot="10800000">
            <a:off x="4627194" y="2943091"/>
            <a:ext cx="1260300" cy="1141800"/>
          </a:xfrm>
          <a:prstGeom prst="straightConnector1">
            <a:avLst/>
          </a:prstGeom>
          <a:noFill/>
          <a:ln w="28575" cap="flat" cmpd="sng">
            <a:solidFill>
              <a:schemeClr val="dk2"/>
            </a:solidFill>
            <a:prstDash val="solid"/>
            <a:round/>
            <a:headEnd type="triangle" w="med" len="med"/>
            <a:tailEnd type="triangle" w="med" len="med"/>
          </a:ln>
        </p:spPr>
      </p:cxnSp>
      <p:cxnSp>
        <p:nvCxnSpPr>
          <p:cNvPr id="16" name="Google Shape;149;p21">
            <a:extLst>
              <a:ext uri="{FF2B5EF4-FFF2-40B4-BE49-F238E27FC236}">
                <a16:creationId xmlns:a16="http://schemas.microsoft.com/office/drawing/2014/main" id="{EC068732-E9BB-4A9D-9B49-9908D78C95C9}"/>
              </a:ext>
            </a:extLst>
          </p:cNvPr>
          <p:cNvCxnSpPr>
            <a:endCxn id="9" idx="3"/>
          </p:cNvCxnSpPr>
          <p:nvPr/>
        </p:nvCxnSpPr>
        <p:spPr>
          <a:xfrm rot="10800000">
            <a:off x="3432562" y="4087991"/>
            <a:ext cx="2179500" cy="219900"/>
          </a:xfrm>
          <a:prstGeom prst="straightConnector1">
            <a:avLst/>
          </a:prstGeom>
          <a:noFill/>
          <a:ln w="28575" cap="flat" cmpd="sng">
            <a:solidFill>
              <a:schemeClr val="dk2"/>
            </a:solidFill>
            <a:prstDash val="solid"/>
            <a:round/>
            <a:headEnd type="triangle" w="med" len="med"/>
            <a:tailEnd type="triangle" w="med" len="med"/>
          </a:ln>
        </p:spPr>
      </p:cxnSp>
      <p:sp>
        <p:nvSpPr>
          <p:cNvPr id="17" name="Google Shape;150;p21">
            <a:extLst>
              <a:ext uri="{FF2B5EF4-FFF2-40B4-BE49-F238E27FC236}">
                <a16:creationId xmlns:a16="http://schemas.microsoft.com/office/drawing/2014/main" id="{88D17EED-3610-431E-BA60-F88FC84A2863}"/>
              </a:ext>
            </a:extLst>
          </p:cNvPr>
          <p:cNvSpPr txBox="1"/>
          <p:nvPr/>
        </p:nvSpPr>
        <p:spPr>
          <a:xfrm>
            <a:off x="9058679" y="5130891"/>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a:latin typeface="+mj-lt"/>
                <a:ea typeface="Lato"/>
                <a:cs typeface="Lato"/>
                <a:sym typeface="Lato"/>
              </a:rPr>
              <a:t>Phone</a:t>
            </a:r>
            <a:endParaRPr sz="1600">
              <a:latin typeface="+mj-lt"/>
              <a:ea typeface="Lato"/>
              <a:cs typeface="Lato"/>
              <a:sym typeface="Lato"/>
            </a:endParaRPr>
          </a:p>
        </p:txBody>
      </p:sp>
      <p:sp>
        <p:nvSpPr>
          <p:cNvPr id="18" name="Google Shape;151;p21">
            <a:extLst>
              <a:ext uri="{FF2B5EF4-FFF2-40B4-BE49-F238E27FC236}">
                <a16:creationId xmlns:a16="http://schemas.microsoft.com/office/drawing/2014/main" id="{08587B7B-E4B2-43F1-B92C-196563749009}"/>
              </a:ext>
            </a:extLst>
          </p:cNvPr>
          <p:cNvSpPr txBox="1"/>
          <p:nvPr/>
        </p:nvSpPr>
        <p:spPr>
          <a:xfrm>
            <a:off x="5705879" y="4902291"/>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a:latin typeface="+mj-lt"/>
                <a:ea typeface="Lato"/>
                <a:cs typeface="Lato"/>
                <a:sym typeface="Lato"/>
              </a:rPr>
              <a:t>Server</a:t>
            </a:r>
            <a:endParaRPr sz="1600">
              <a:latin typeface="+mj-lt"/>
              <a:ea typeface="Lato"/>
              <a:cs typeface="Lato"/>
              <a:sym typeface="Lato"/>
            </a:endParaRPr>
          </a:p>
        </p:txBody>
      </p:sp>
      <p:grpSp>
        <p:nvGrpSpPr>
          <p:cNvPr id="19" name="Google Shape;152;p21">
            <a:extLst>
              <a:ext uri="{FF2B5EF4-FFF2-40B4-BE49-F238E27FC236}">
                <a16:creationId xmlns:a16="http://schemas.microsoft.com/office/drawing/2014/main" id="{25FDBE8B-816E-4F6C-B2F6-278545B477C1}"/>
              </a:ext>
            </a:extLst>
          </p:cNvPr>
          <p:cNvGrpSpPr/>
          <p:nvPr/>
        </p:nvGrpSpPr>
        <p:grpSpPr>
          <a:xfrm>
            <a:off x="3290914" y="3720939"/>
            <a:ext cx="482343" cy="232740"/>
            <a:chOff x="4362350" y="2839249"/>
            <a:chExt cx="706419" cy="364625"/>
          </a:xfrm>
        </p:grpSpPr>
        <p:sp>
          <p:nvSpPr>
            <p:cNvPr id="20" name="Google Shape;153;p21">
              <a:extLst>
                <a:ext uri="{FF2B5EF4-FFF2-40B4-BE49-F238E27FC236}">
                  <a16:creationId xmlns:a16="http://schemas.microsoft.com/office/drawing/2014/main" id="{C5AFFCD7-B437-4602-827D-37529804882C}"/>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endParaRPr sz="1100">
                <a:latin typeface="+mj-lt"/>
                <a:ea typeface="Lato"/>
                <a:cs typeface="Lato"/>
                <a:sym typeface="Lato"/>
              </a:endParaRPr>
            </a:p>
          </p:txBody>
        </p:sp>
        <p:pic>
          <p:nvPicPr>
            <p:cNvPr id="21" name="Google Shape;154;p21">
              <a:extLst>
                <a:ext uri="{FF2B5EF4-FFF2-40B4-BE49-F238E27FC236}">
                  <a16:creationId xmlns:a16="http://schemas.microsoft.com/office/drawing/2014/main" id="{5FAA5BEA-9E28-445F-96EB-061B8055AF6B}"/>
                </a:ext>
              </a:extLst>
            </p:cNvPr>
            <p:cNvPicPr preferRelativeResize="0"/>
            <p:nvPr/>
          </p:nvPicPr>
          <p:blipFill>
            <a:blip r:embed="rId7">
              <a:alphaModFix/>
            </a:blip>
            <a:stretch>
              <a:fillRect/>
            </a:stretch>
          </p:blipFill>
          <p:spPr>
            <a:xfrm>
              <a:off x="4362350" y="2839249"/>
              <a:ext cx="535424" cy="364625"/>
            </a:xfrm>
            <a:prstGeom prst="rect">
              <a:avLst/>
            </a:prstGeom>
            <a:noFill/>
            <a:ln>
              <a:noFill/>
            </a:ln>
          </p:spPr>
        </p:pic>
      </p:grpSp>
      <p:grpSp>
        <p:nvGrpSpPr>
          <p:cNvPr id="22" name="Google Shape;155;p21">
            <a:extLst>
              <a:ext uri="{FF2B5EF4-FFF2-40B4-BE49-F238E27FC236}">
                <a16:creationId xmlns:a16="http://schemas.microsoft.com/office/drawing/2014/main" id="{81312B3B-6C69-47C6-886C-1F329DAAB92A}"/>
              </a:ext>
            </a:extLst>
          </p:cNvPr>
          <p:cNvGrpSpPr/>
          <p:nvPr/>
        </p:nvGrpSpPr>
        <p:grpSpPr>
          <a:xfrm>
            <a:off x="8777314" y="2577939"/>
            <a:ext cx="482343" cy="232740"/>
            <a:chOff x="4362350" y="2839249"/>
            <a:chExt cx="706419" cy="364625"/>
          </a:xfrm>
        </p:grpSpPr>
        <p:sp>
          <p:nvSpPr>
            <p:cNvPr id="23" name="Google Shape;156;p21">
              <a:extLst>
                <a:ext uri="{FF2B5EF4-FFF2-40B4-BE49-F238E27FC236}">
                  <a16:creationId xmlns:a16="http://schemas.microsoft.com/office/drawing/2014/main" id="{1653459C-E39B-4EA0-B26C-B04CC0583070}"/>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endParaRPr sz="1100">
                <a:latin typeface="+mj-lt"/>
                <a:ea typeface="Lato"/>
                <a:cs typeface="Lato"/>
                <a:sym typeface="Lato"/>
              </a:endParaRPr>
            </a:p>
          </p:txBody>
        </p:sp>
        <p:pic>
          <p:nvPicPr>
            <p:cNvPr id="24" name="Google Shape;157;p21">
              <a:extLst>
                <a:ext uri="{FF2B5EF4-FFF2-40B4-BE49-F238E27FC236}">
                  <a16:creationId xmlns:a16="http://schemas.microsoft.com/office/drawing/2014/main" id="{9CEDE404-D62B-4ED9-937B-A1493C37CE4D}"/>
                </a:ext>
              </a:extLst>
            </p:cNvPr>
            <p:cNvPicPr preferRelativeResize="0"/>
            <p:nvPr/>
          </p:nvPicPr>
          <p:blipFill>
            <a:blip r:embed="rId7">
              <a:alphaModFix/>
            </a:blip>
            <a:stretch>
              <a:fillRect/>
            </a:stretch>
          </p:blipFill>
          <p:spPr>
            <a:xfrm>
              <a:off x="4362350" y="2839249"/>
              <a:ext cx="535424" cy="364625"/>
            </a:xfrm>
            <a:prstGeom prst="rect">
              <a:avLst/>
            </a:prstGeom>
            <a:noFill/>
            <a:ln>
              <a:noFill/>
            </a:ln>
          </p:spPr>
        </p:pic>
      </p:grpSp>
      <p:grpSp>
        <p:nvGrpSpPr>
          <p:cNvPr id="25" name="Google Shape;158;p21">
            <a:extLst>
              <a:ext uri="{FF2B5EF4-FFF2-40B4-BE49-F238E27FC236}">
                <a16:creationId xmlns:a16="http://schemas.microsoft.com/office/drawing/2014/main" id="{B7FC7DD5-53D4-477A-B192-75EC86900E15}"/>
              </a:ext>
            </a:extLst>
          </p:cNvPr>
          <p:cNvGrpSpPr/>
          <p:nvPr/>
        </p:nvGrpSpPr>
        <p:grpSpPr>
          <a:xfrm>
            <a:off x="6338914" y="4178139"/>
            <a:ext cx="482343" cy="232740"/>
            <a:chOff x="4362350" y="2839249"/>
            <a:chExt cx="706419" cy="364625"/>
          </a:xfrm>
        </p:grpSpPr>
        <p:sp>
          <p:nvSpPr>
            <p:cNvPr id="26" name="Google Shape;159;p21">
              <a:extLst>
                <a:ext uri="{FF2B5EF4-FFF2-40B4-BE49-F238E27FC236}">
                  <a16:creationId xmlns:a16="http://schemas.microsoft.com/office/drawing/2014/main" id="{7E90B108-283D-4D67-AB00-6F6C7963DE33}"/>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endParaRPr sz="1100">
                <a:latin typeface="+mj-lt"/>
                <a:ea typeface="Lato"/>
                <a:cs typeface="Lato"/>
                <a:sym typeface="Lato"/>
              </a:endParaRPr>
            </a:p>
          </p:txBody>
        </p:sp>
        <p:pic>
          <p:nvPicPr>
            <p:cNvPr id="27" name="Google Shape;160;p21">
              <a:extLst>
                <a:ext uri="{FF2B5EF4-FFF2-40B4-BE49-F238E27FC236}">
                  <a16:creationId xmlns:a16="http://schemas.microsoft.com/office/drawing/2014/main" id="{85427FF5-AA4C-474E-86F4-658A5B23D4F8}"/>
                </a:ext>
              </a:extLst>
            </p:cNvPr>
            <p:cNvPicPr preferRelativeResize="0"/>
            <p:nvPr/>
          </p:nvPicPr>
          <p:blipFill>
            <a:blip r:embed="rId7">
              <a:alphaModFix/>
            </a:blip>
            <a:stretch>
              <a:fillRect/>
            </a:stretch>
          </p:blipFill>
          <p:spPr>
            <a:xfrm>
              <a:off x="4362350" y="2839249"/>
              <a:ext cx="535424" cy="364625"/>
            </a:xfrm>
            <a:prstGeom prst="rect">
              <a:avLst/>
            </a:prstGeom>
            <a:noFill/>
            <a:ln>
              <a:noFill/>
            </a:ln>
          </p:spPr>
        </p:pic>
      </p:grpSp>
      <p:sp>
        <p:nvSpPr>
          <p:cNvPr id="28" name="Google Shape;161;p21">
            <a:extLst>
              <a:ext uri="{FF2B5EF4-FFF2-40B4-BE49-F238E27FC236}">
                <a16:creationId xmlns:a16="http://schemas.microsoft.com/office/drawing/2014/main" id="{A3FCBA04-56B8-4E68-8C69-3EFA9441ABF8}"/>
              </a:ext>
            </a:extLst>
          </p:cNvPr>
          <p:cNvSpPr txBox="1"/>
          <p:nvPr/>
        </p:nvSpPr>
        <p:spPr>
          <a:xfrm>
            <a:off x="5465210" y="2976675"/>
            <a:ext cx="1616915" cy="44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ea typeface="Lato"/>
                <a:cs typeface="Lato"/>
                <a:sym typeface="Lato"/>
              </a:rPr>
              <a:t>Encrypted media streams</a:t>
            </a:r>
            <a:endParaRPr sz="1800" dirty="0">
              <a:latin typeface="+mj-lt"/>
              <a:ea typeface="Lato"/>
              <a:cs typeface="Lato"/>
              <a:sym typeface="Lato"/>
            </a:endParaRPr>
          </a:p>
        </p:txBody>
      </p:sp>
      <p:sp>
        <p:nvSpPr>
          <p:cNvPr id="29" name="Google Shape;162;p21">
            <a:extLst>
              <a:ext uri="{FF2B5EF4-FFF2-40B4-BE49-F238E27FC236}">
                <a16:creationId xmlns:a16="http://schemas.microsoft.com/office/drawing/2014/main" id="{51AB09FB-DC3E-4769-8A4A-52128E88BA78}"/>
              </a:ext>
            </a:extLst>
          </p:cNvPr>
          <p:cNvSpPr/>
          <p:nvPr/>
        </p:nvSpPr>
        <p:spPr>
          <a:xfrm>
            <a:off x="8777317" y="4294509"/>
            <a:ext cx="1260300" cy="1182300"/>
          </a:xfrm>
          <a:prstGeom prst="mathMultiply">
            <a:avLst>
              <a:gd name="adj1" fmla="val 9874"/>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0" name="Google Shape;163;p21">
            <a:extLst>
              <a:ext uri="{FF2B5EF4-FFF2-40B4-BE49-F238E27FC236}">
                <a16:creationId xmlns:a16="http://schemas.microsoft.com/office/drawing/2014/main" id="{4C58E17A-EF03-4C03-B02D-DB63B5EC6C3E}"/>
              </a:ext>
            </a:extLst>
          </p:cNvPr>
          <p:cNvGrpSpPr/>
          <p:nvPr/>
        </p:nvGrpSpPr>
        <p:grpSpPr>
          <a:xfrm>
            <a:off x="4662514" y="2425539"/>
            <a:ext cx="482343" cy="232740"/>
            <a:chOff x="4362350" y="2839249"/>
            <a:chExt cx="706419" cy="364625"/>
          </a:xfrm>
        </p:grpSpPr>
        <p:sp>
          <p:nvSpPr>
            <p:cNvPr id="31" name="Google Shape;164;p21">
              <a:extLst>
                <a:ext uri="{FF2B5EF4-FFF2-40B4-BE49-F238E27FC236}">
                  <a16:creationId xmlns:a16="http://schemas.microsoft.com/office/drawing/2014/main" id="{49A53062-7D37-4AB2-B29D-859E33F03A7A}"/>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endParaRPr sz="1100">
                <a:latin typeface="+mj-lt"/>
                <a:ea typeface="Lato"/>
                <a:cs typeface="Lato"/>
                <a:sym typeface="Lato"/>
              </a:endParaRPr>
            </a:p>
          </p:txBody>
        </p:sp>
        <p:pic>
          <p:nvPicPr>
            <p:cNvPr id="32" name="Google Shape;165;p21">
              <a:extLst>
                <a:ext uri="{FF2B5EF4-FFF2-40B4-BE49-F238E27FC236}">
                  <a16:creationId xmlns:a16="http://schemas.microsoft.com/office/drawing/2014/main" id="{7580A1C9-EDB2-492E-BD7C-965CB5195CD8}"/>
                </a:ext>
              </a:extLst>
            </p:cNvPr>
            <p:cNvPicPr preferRelativeResize="0"/>
            <p:nvPr/>
          </p:nvPicPr>
          <p:blipFill>
            <a:blip r:embed="rId7">
              <a:alphaModFix/>
            </a:blip>
            <a:stretch>
              <a:fillRect/>
            </a:stretch>
          </p:blipFill>
          <p:spPr>
            <a:xfrm>
              <a:off x="4362350" y="2839249"/>
              <a:ext cx="535424" cy="364625"/>
            </a:xfrm>
            <a:prstGeom prst="rect">
              <a:avLst/>
            </a:prstGeom>
            <a:noFill/>
            <a:ln>
              <a:noFill/>
            </a:ln>
          </p:spPr>
        </p:pic>
      </p:grpSp>
      <p:sp>
        <p:nvSpPr>
          <p:cNvPr id="33" name="Google Shape;166;p21">
            <a:extLst>
              <a:ext uri="{FF2B5EF4-FFF2-40B4-BE49-F238E27FC236}">
                <a16:creationId xmlns:a16="http://schemas.microsoft.com/office/drawing/2014/main" id="{2792C614-4F05-48C7-ADAF-2F8F2B054F5A}"/>
              </a:ext>
            </a:extLst>
          </p:cNvPr>
          <p:cNvSpPr/>
          <p:nvPr/>
        </p:nvSpPr>
        <p:spPr>
          <a:xfrm>
            <a:off x="6408492" y="4104766"/>
            <a:ext cx="343200" cy="379500"/>
          </a:xfrm>
          <a:prstGeom prst="mathMultiply">
            <a:avLst>
              <a:gd name="adj1" fmla="val 9874"/>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extLst>
      <p:ext uri="{BB962C8B-B14F-4D97-AF65-F5344CB8AC3E}">
        <p14:creationId xmlns:p14="http://schemas.microsoft.com/office/powerpoint/2010/main" val="358361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78CB-F279-40CF-BD53-C9BDC32B8432}"/>
              </a:ext>
            </a:extLst>
          </p:cNvPr>
          <p:cNvSpPr>
            <a:spLocks noGrp="1"/>
          </p:cNvSpPr>
          <p:nvPr>
            <p:ph type="title"/>
          </p:nvPr>
        </p:nvSpPr>
        <p:spPr/>
        <p:txBody>
          <a:bodyPr/>
          <a:lstStyle/>
          <a:p>
            <a:r>
              <a:rPr lang="en-US" dirty="0"/>
              <a:t>E2EE: Key Generation</a:t>
            </a:r>
          </a:p>
        </p:txBody>
      </p:sp>
      <p:sp>
        <p:nvSpPr>
          <p:cNvPr id="3" name="Slide Number Placeholder 2">
            <a:extLst>
              <a:ext uri="{FF2B5EF4-FFF2-40B4-BE49-F238E27FC236}">
                <a16:creationId xmlns:a16="http://schemas.microsoft.com/office/drawing/2014/main" id="{0B78334B-93F7-4B20-B576-31349DB4A60A}"/>
              </a:ext>
            </a:extLst>
          </p:cNvPr>
          <p:cNvSpPr>
            <a:spLocks noGrp="1"/>
          </p:cNvSpPr>
          <p:nvPr>
            <p:ph type="sldNum" sz="quarter" idx="12"/>
          </p:nvPr>
        </p:nvSpPr>
        <p:spPr/>
        <p:txBody>
          <a:bodyPr/>
          <a:lstStyle/>
          <a:p>
            <a:fld id="{F56C8676-1494-424A-9EE1-69F4EB666BA8}" type="slidenum">
              <a:rPr lang="en-US" smtClean="0"/>
              <a:pPr/>
              <a:t>13</a:t>
            </a:fld>
            <a:endParaRPr lang="en-US" dirty="0"/>
          </a:p>
        </p:txBody>
      </p:sp>
      <p:sp>
        <p:nvSpPr>
          <p:cNvPr id="5" name="Google Shape;171;p22">
            <a:extLst>
              <a:ext uri="{FF2B5EF4-FFF2-40B4-BE49-F238E27FC236}">
                <a16:creationId xmlns:a16="http://schemas.microsoft.com/office/drawing/2014/main" id="{4FDA0D12-5B3C-4C15-A5B7-14C11F5EA108}"/>
              </a:ext>
            </a:extLst>
          </p:cNvPr>
          <p:cNvSpPr txBox="1"/>
          <p:nvPr/>
        </p:nvSpPr>
        <p:spPr>
          <a:xfrm>
            <a:off x="1981922" y="3843122"/>
            <a:ext cx="851400" cy="254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solidFill>
                  <a:srgbClr val="0000FF"/>
                </a:solidFill>
                <a:latin typeface="+mj-lt"/>
                <a:ea typeface="Lato"/>
                <a:cs typeface="Lato"/>
                <a:sym typeface="Lato"/>
              </a:rPr>
              <a:t>(leader)</a:t>
            </a:r>
            <a:endParaRPr sz="1200" b="1" dirty="0">
              <a:solidFill>
                <a:srgbClr val="0000FF"/>
              </a:solidFill>
              <a:latin typeface="+mj-lt"/>
              <a:ea typeface="Lato"/>
              <a:cs typeface="Lato"/>
              <a:sym typeface="Lato"/>
            </a:endParaRPr>
          </a:p>
        </p:txBody>
      </p:sp>
      <p:sp>
        <p:nvSpPr>
          <p:cNvPr id="6" name="Google Shape;173;p22">
            <a:extLst>
              <a:ext uri="{FF2B5EF4-FFF2-40B4-BE49-F238E27FC236}">
                <a16:creationId xmlns:a16="http://schemas.microsoft.com/office/drawing/2014/main" id="{E748616C-E490-4533-B755-84EE6D15DB2D}"/>
              </a:ext>
            </a:extLst>
          </p:cNvPr>
          <p:cNvSpPr txBox="1"/>
          <p:nvPr/>
        </p:nvSpPr>
        <p:spPr>
          <a:xfrm>
            <a:off x="907616" y="4180328"/>
            <a:ext cx="3000000" cy="6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mj-lt"/>
                <a:ea typeface="Lato"/>
                <a:cs typeface="Lato"/>
                <a:sym typeface="Lato"/>
              </a:rPr>
              <a:t>The leader generates the meeting key.</a:t>
            </a:r>
            <a:endParaRPr sz="1800" baseline="-25000" dirty="0">
              <a:solidFill>
                <a:schemeClr val="dk1"/>
              </a:solidFill>
              <a:latin typeface="+mj-lt"/>
              <a:ea typeface="Lato"/>
              <a:cs typeface="Lato"/>
              <a:sym typeface="Lato"/>
            </a:endParaRPr>
          </a:p>
        </p:txBody>
      </p:sp>
      <p:sp>
        <p:nvSpPr>
          <p:cNvPr id="7" name="Google Shape;174;p22">
            <a:extLst>
              <a:ext uri="{FF2B5EF4-FFF2-40B4-BE49-F238E27FC236}">
                <a16:creationId xmlns:a16="http://schemas.microsoft.com/office/drawing/2014/main" id="{2C93E1D2-BC3D-429A-B6CB-848239BB2D68}"/>
              </a:ext>
            </a:extLst>
          </p:cNvPr>
          <p:cNvSpPr txBox="1"/>
          <p:nvPr/>
        </p:nvSpPr>
        <p:spPr>
          <a:xfrm>
            <a:off x="2068466" y="3595314"/>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Alice</a:t>
            </a:r>
            <a:endParaRPr sz="1500" dirty="0">
              <a:latin typeface="+mj-lt"/>
              <a:ea typeface="Lato"/>
              <a:cs typeface="Lato"/>
              <a:sym typeface="Lato"/>
            </a:endParaRPr>
          </a:p>
        </p:txBody>
      </p:sp>
      <p:sp>
        <p:nvSpPr>
          <p:cNvPr id="8" name="Google Shape;175;p22">
            <a:extLst>
              <a:ext uri="{FF2B5EF4-FFF2-40B4-BE49-F238E27FC236}">
                <a16:creationId xmlns:a16="http://schemas.microsoft.com/office/drawing/2014/main" id="{467A0E4A-CF14-4AD4-970D-506D6748CA9D}"/>
              </a:ext>
            </a:extLst>
          </p:cNvPr>
          <p:cNvSpPr txBox="1"/>
          <p:nvPr/>
        </p:nvSpPr>
        <p:spPr>
          <a:xfrm>
            <a:off x="9058679" y="3603076"/>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500">
              <a:latin typeface="+mj-lt"/>
              <a:ea typeface="Lato"/>
              <a:cs typeface="Lato"/>
              <a:sym typeface="Lato"/>
            </a:endParaRPr>
          </a:p>
        </p:txBody>
      </p:sp>
      <p:sp>
        <p:nvSpPr>
          <p:cNvPr id="9" name="Google Shape;176;p22">
            <a:extLst>
              <a:ext uri="{FF2B5EF4-FFF2-40B4-BE49-F238E27FC236}">
                <a16:creationId xmlns:a16="http://schemas.microsoft.com/office/drawing/2014/main" id="{E4B51A15-E08D-4B88-A165-D3DA3662D0C3}"/>
              </a:ext>
            </a:extLst>
          </p:cNvPr>
          <p:cNvSpPr txBox="1"/>
          <p:nvPr/>
        </p:nvSpPr>
        <p:spPr>
          <a:xfrm>
            <a:off x="5811894" y="2255726"/>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Bob</a:t>
            </a:r>
            <a:endParaRPr sz="1500">
              <a:latin typeface="+mj-lt"/>
              <a:ea typeface="Lato"/>
              <a:cs typeface="Lato"/>
              <a:sym typeface="Lato"/>
            </a:endParaRPr>
          </a:p>
        </p:txBody>
      </p:sp>
      <p:pic>
        <p:nvPicPr>
          <p:cNvPr id="10" name="Google Shape;177;p22">
            <a:extLst>
              <a:ext uri="{FF2B5EF4-FFF2-40B4-BE49-F238E27FC236}">
                <a16:creationId xmlns:a16="http://schemas.microsoft.com/office/drawing/2014/main" id="{6074366F-A769-4192-A15C-FB93B2838EC0}"/>
              </a:ext>
            </a:extLst>
          </p:cNvPr>
          <p:cNvPicPr preferRelativeResize="0"/>
          <p:nvPr/>
        </p:nvPicPr>
        <p:blipFill>
          <a:blip r:embed="rId2">
            <a:alphaModFix/>
          </a:blip>
          <a:stretch>
            <a:fillRect/>
          </a:stretch>
        </p:blipFill>
        <p:spPr>
          <a:xfrm>
            <a:off x="2145442" y="3049026"/>
            <a:ext cx="601320" cy="546300"/>
          </a:xfrm>
          <a:prstGeom prst="rect">
            <a:avLst/>
          </a:prstGeom>
          <a:noFill/>
          <a:ln>
            <a:noFill/>
          </a:ln>
        </p:spPr>
      </p:pic>
      <p:pic>
        <p:nvPicPr>
          <p:cNvPr id="11" name="Google Shape;178;p22">
            <a:extLst>
              <a:ext uri="{FF2B5EF4-FFF2-40B4-BE49-F238E27FC236}">
                <a16:creationId xmlns:a16="http://schemas.microsoft.com/office/drawing/2014/main" id="{F92114ED-4A3A-4B1A-8731-3A3249F02C43}"/>
              </a:ext>
            </a:extLst>
          </p:cNvPr>
          <p:cNvPicPr preferRelativeResize="0"/>
          <p:nvPr/>
        </p:nvPicPr>
        <p:blipFill>
          <a:blip r:embed="rId3">
            <a:alphaModFix/>
          </a:blip>
          <a:stretch>
            <a:fillRect/>
          </a:stretch>
        </p:blipFill>
        <p:spPr>
          <a:xfrm>
            <a:off x="5811885" y="1756304"/>
            <a:ext cx="601320" cy="546284"/>
          </a:xfrm>
          <a:prstGeom prst="rect">
            <a:avLst/>
          </a:prstGeom>
          <a:noFill/>
          <a:ln>
            <a:noFill/>
          </a:ln>
        </p:spPr>
      </p:pic>
      <p:pic>
        <p:nvPicPr>
          <p:cNvPr id="12" name="Google Shape;179;p22">
            <a:extLst>
              <a:ext uri="{FF2B5EF4-FFF2-40B4-BE49-F238E27FC236}">
                <a16:creationId xmlns:a16="http://schemas.microsoft.com/office/drawing/2014/main" id="{B8FC78E4-1341-48B2-9F64-D54A87320B51}"/>
              </a:ext>
            </a:extLst>
          </p:cNvPr>
          <p:cNvPicPr preferRelativeResize="0"/>
          <p:nvPr/>
        </p:nvPicPr>
        <p:blipFill>
          <a:blip r:embed="rId4">
            <a:alphaModFix/>
          </a:blip>
          <a:stretch>
            <a:fillRect/>
          </a:stretch>
        </p:blipFill>
        <p:spPr>
          <a:xfrm>
            <a:off x="9105093" y="3048128"/>
            <a:ext cx="608285" cy="546295"/>
          </a:xfrm>
          <a:prstGeom prst="rect">
            <a:avLst/>
          </a:prstGeom>
          <a:noFill/>
          <a:ln>
            <a:noFill/>
          </a:ln>
        </p:spPr>
      </p:pic>
      <p:pic>
        <p:nvPicPr>
          <p:cNvPr id="13" name="Google Shape;180;p22">
            <a:extLst>
              <a:ext uri="{FF2B5EF4-FFF2-40B4-BE49-F238E27FC236}">
                <a16:creationId xmlns:a16="http://schemas.microsoft.com/office/drawing/2014/main" id="{B4D3E67C-BB1B-4A3D-A33A-1ECA6FF5CDB7}"/>
              </a:ext>
            </a:extLst>
          </p:cNvPr>
          <p:cNvPicPr preferRelativeResize="0"/>
          <p:nvPr/>
        </p:nvPicPr>
        <p:blipFill>
          <a:blip r:embed="rId5">
            <a:alphaModFix/>
          </a:blip>
          <a:stretch>
            <a:fillRect/>
          </a:stretch>
        </p:blipFill>
        <p:spPr>
          <a:xfrm>
            <a:off x="5705093" y="4605118"/>
            <a:ext cx="781814" cy="790877"/>
          </a:xfrm>
          <a:prstGeom prst="rect">
            <a:avLst/>
          </a:prstGeom>
          <a:noFill/>
          <a:ln>
            <a:noFill/>
          </a:ln>
        </p:spPr>
      </p:pic>
      <p:sp>
        <p:nvSpPr>
          <p:cNvPr id="14" name="Google Shape;181;p22">
            <a:extLst>
              <a:ext uri="{FF2B5EF4-FFF2-40B4-BE49-F238E27FC236}">
                <a16:creationId xmlns:a16="http://schemas.microsoft.com/office/drawing/2014/main" id="{8FE37BF8-A3F9-4990-A1B3-7EB1CF63A1AE}"/>
              </a:ext>
            </a:extLst>
          </p:cNvPr>
          <p:cNvSpPr txBox="1"/>
          <p:nvPr/>
        </p:nvSpPr>
        <p:spPr>
          <a:xfrm>
            <a:off x="5705879" y="5355676"/>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Server</a:t>
            </a:r>
            <a:endParaRPr sz="1500">
              <a:latin typeface="+mj-lt"/>
              <a:ea typeface="Lato"/>
              <a:cs typeface="Lato"/>
              <a:sym typeface="Lato"/>
            </a:endParaRPr>
          </a:p>
        </p:txBody>
      </p:sp>
      <p:grpSp>
        <p:nvGrpSpPr>
          <p:cNvPr id="15" name="Google Shape;182;p22">
            <a:extLst>
              <a:ext uri="{FF2B5EF4-FFF2-40B4-BE49-F238E27FC236}">
                <a16:creationId xmlns:a16="http://schemas.microsoft.com/office/drawing/2014/main" id="{A3E1CAC7-FD42-4DE9-B6C7-E5888F3769CE}"/>
              </a:ext>
            </a:extLst>
          </p:cNvPr>
          <p:cNvGrpSpPr/>
          <p:nvPr/>
        </p:nvGrpSpPr>
        <p:grpSpPr>
          <a:xfrm>
            <a:off x="2605115" y="2955124"/>
            <a:ext cx="637408" cy="307562"/>
            <a:chOff x="4362350" y="2839249"/>
            <a:chExt cx="706419" cy="364625"/>
          </a:xfrm>
        </p:grpSpPr>
        <p:sp>
          <p:nvSpPr>
            <p:cNvPr id="16" name="Google Shape;183;p22">
              <a:extLst>
                <a:ext uri="{FF2B5EF4-FFF2-40B4-BE49-F238E27FC236}">
                  <a16:creationId xmlns:a16="http://schemas.microsoft.com/office/drawing/2014/main" id="{757ACAC7-8E10-4ADF-8792-DDF8829FFF14}"/>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1200" dirty="0">
                  <a:solidFill>
                    <a:srgbClr val="414155"/>
                  </a:solidFill>
                  <a:latin typeface="+mj-lt"/>
                  <a:ea typeface="Lato"/>
                  <a:cs typeface="Lato"/>
                  <a:sym typeface="Lato"/>
                </a:rPr>
                <a:t>mk</a:t>
              </a:r>
              <a:r>
                <a:rPr lang="en" sz="1200" baseline="-25000" dirty="0">
                  <a:solidFill>
                    <a:srgbClr val="414155"/>
                  </a:solidFill>
                  <a:latin typeface="+mj-lt"/>
                  <a:ea typeface="Lato"/>
                  <a:cs typeface="Lato"/>
                  <a:sym typeface="Lato"/>
                </a:rPr>
                <a:t>1</a:t>
              </a:r>
              <a:endParaRPr sz="1200" baseline="-25000" dirty="0">
                <a:latin typeface="+mj-lt"/>
                <a:ea typeface="Lato"/>
                <a:cs typeface="Lato"/>
                <a:sym typeface="Lato"/>
              </a:endParaRPr>
            </a:p>
          </p:txBody>
        </p:sp>
        <p:pic>
          <p:nvPicPr>
            <p:cNvPr id="17" name="Google Shape;184;p22">
              <a:extLst>
                <a:ext uri="{FF2B5EF4-FFF2-40B4-BE49-F238E27FC236}">
                  <a16:creationId xmlns:a16="http://schemas.microsoft.com/office/drawing/2014/main" id="{30AE2D84-90CA-4BC8-BE93-668D8F1A2089}"/>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Tree>
    <p:extLst>
      <p:ext uri="{BB962C8B-B14F-4D97-AF65-F5344CB8AC3E}">
        <p14:creationId xmlns:p14="http://schemas.microsoft.com/office/powerpoint/2010/main" val="3535217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5F75-56C1-4D4F-AF66-92FF4F58FA7A}"/>
              </a:ext>
            </a:extLst>
          </p:cNvPr>
          <p:cNvSpPr>
            <a:spLocks noGrp="1"/>
          </p:cNvSpPr>
          <p:nvPr>
            <p:ph type="title"/>
          </p:nvPr>
        </p:nvSpPr>
        <p:spPr/>
        <p:txBody>
          <a:bodyPr/>
          <a:lstStyle/>
          <a:p>
            <a:r>
              <a:rPr lang="en-US" dirty="0"/>
              <a:t>E2EE: Long term device keys</a:t>
            </a:r>
          </a:p>
        </p:txBody>
      </p:sp>
      <p:sp>
        <p:nvSpPr>
          <p:cNvPr id="3" name="Slide Number Placeholder 2">
            <a:extLst>
              <a:ext uri="{FF2B5EF4-FFF2-40B4-BE49-F238E27FC236}">
                <a16:creationId xmlns:a16="http://schemas.microsoft.com/office/drawing/2014/main" id="{23A04811-069C-4790-943A-2DD736DFC65A}"/>
              </a:ext>
            </a:extLst>
          </p:cNvPr>
          <p:cNvSpPr>
            <a:spLocks noGrp="1"/>
          </p:cNvSpPr>
          <p:nvPr>
            <p:ph type="sldNum" sz="quarter" idx="12"/>
          </p:nvPr>
        </p:nvSpPr>
        <p:spPr/>
        <p:txBody>
          <a:bodyPr/>
          <a:lstStyle/>
          <a:p>
            <a:fld id="{F56C8676-1494-424A-9EE1-69F4EB666BA8}" type="slidenum">
              <a:rPr lang="en-US" smtClean="0"/>
              <a:pPr/>
              <a:t>14</a:t>
            </a:fld>
            <a:endParaRPr lang="en-US" dirty="0"/>
          </a:p>
        </p:txBody>
      </p:sp>
      <p:sp>
        <p:nvSpPr>
          <p:cNvPr id="41" name="Google Shape;190;p23">
            <a:extLst>
              <a:ext uri="{FF2B5EF4-FFF2-40B4-BE49-F238E27FC236}">
                <a16:creationId xmlns:a16="http://schemas.microsoft.com/office/drawing/2014/main" id="{8933FC1A-C49B-4E30-96E3-AC84CFABD795}"/>
              </a:ext>
            </a:extLst>
          </p:cNvPr>
          <p:cNvSpPr txBox="1"/>
          <p:nvPr/>
        </p:nvSpPr>
        <p:spPr>
          <a:xfrm>
            <a:off x="1987581" y="3844700"/>
            <a:ext cx="851400" cy="254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mj-lt"/>
                <a:ea typeface="Lato"/>
                <a:cs typeface="Lato"/>
                <a:sym typeface="Lato"/>
              </a:rPr>
              <a:t>(leader)</a:t>
            </a:r>
            <a:endParaRPr sz="1100" b="1" dirty="0">
              <a:latin typeface="+mj-lt"/>
              <a:ea typeface="Lato"/>
              <a:cs typeface="Lato"/>
              <a:sym typeface="Lato"/>
            </a:endParaRPr>
          </a:p>
        </p:txBody>
      </p:sp>
      <p:sp>
        <p:nvSpPr>
          <p:cNvPr id="42" name="Google Shape;191;p23">
            <a:extLst>
              <a:ext uri="{FF2B5EF4-FFF2-40B4-BE49-F238E27FC236}">
                <a16:creationId xmlns:a16="http://schemas.microsoft.com/office/drawing/2014/main" id="{B9D3E6C6-83EE-4CEC-B35A-CCBB27109D09}"/>
              </a:ext>
            </a:extLst>
          </p:cNvPr>
          <p:cNvSpPr txBox="1"/>
          <p:nvPr/>
        </p:nvSpPr>
        <p:spPr>
          <a:xfrm>
            <a:off x="8217620" y="1691724"/>
            <a:ext cx="3002833" cy="6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mj-lt"/>
                <a:ea typeface="Lato"/>
                <a:cs typeface="Lato"/>
                <a:sym typeface="Lato"/>
              </a:rPr>
              <a:t>Each </a:t>
            </a:r>
            <a:r>
              <a:rPr lang="en" sz="1800" b="1" dirty="0">
                <a:solidFill>
                  <a:schemeClr val="dk1"/>
                </a:solidFill>
                <a:latin typeface="+mj-lt"/>
                <a:ea typeface="Lato"/>
                <a:cs typeface="Lato"/>
                <a:sym typeface="Lato"/>
              </a:rPr>
              <a:t>device </a:t>
            </a:r>
            <a:r>
              <a:rPr lang="en" sz="1800" dirty="0">
                <a:solidFill>
                  <a:schemeClr val="dk1"/>
                </a:solidFill>
                <a:latin typeface="+mj-lt"/>
                <a:ea typeface="Lato"/>
                <a:cs typeface="Lato"/>
                <a:sym typeface="Lato"/>
              </a:rPr>
              <a:t>keeps a </a:t>
            </a:r>
            <a:r>
              <a:rPr lang="en" sz="1800" b="1" dirty="0">
                <a:solidFill>
                  <a:schemeClr val="dk1"/>
                </a:solidFill>
                <a:latin typeface="+mj-lt"/>
                <a:ea typeface="Lato"/>
                <a:cs typeface="Lato"/>
                <a:sym typeface="Lato"/>
              </a:rPr>
              <a:t>long term </a:t>
            </a:r>
            <a:r>
              <a:rPr lang="en" sz="1800" dirty="0">
                <a:solidFill>
                  <a:schemeClr val="dk1"/>
                </a:solidFill>
                <a:latin typeface="+mj-lt"/>
                <a:ea typeface="Lato"/>
                <a:cs typeface="Lato"/>
                <a:sym typeface="Lato"/>
              </a:rPr>
              <a:t>signing key pair</a:t>
            </a:r>
            <a:endParaRPr sz="1800" dirty="0">
              <a:solidFill>
                <a:schemeClr val="dk1"/>
              </a:solidFill>
              <a:latin typeface="+mj-lt"/>
              <a:ea typeface="Lato"/>
              <a:cs typeface="Lato"/>
              <a:sym typeface="Lato"/>
            </a:endParaRPr>
          </a:p>
        </p:txBody>
      </p:sp>
      <p:sp>
        <p:nvSpPr>
          <p:cNvPr id="43" name="Google Shape;192;p23">
            <a:extLst>
              <a:ext uri="{FF2B5EF4-FFF2-40B4-BE49-F238E27FC236}">
                <a16:creationId xmlns:a16="http://schemas.microsoft.com/office/drawing/2014/main" id="{3E29D213-D0DC-4711-AFFE-CF28D7CB8C6E}"/>
              </a:ext>
            </a:extLst>
          </p:cNvPr>
          <p:cNvSpPr txBox="1"/>
          <p:nvPr/>
        </p:nvSpPr>
        <p:spPr>
          <a:xfrm>
            <a:off x="2074125" y="3596892"/>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Alice</a:t>
            </a:r>
            <a:endParaRPr sz="1100" dirty="0">
              <a:latin typeface="+mj-lt"/>
              <a:ea typeface="Lato"/>
              <a:cs typeface="Lato"/>
              <a:sym typeface="Lato"/>
            </a:endParaRPr>
          </a:p>
        </p:txBody>
      </p:sp>
      <p:sp>
        <p:nvSpPr>
          <p:cNvPr id="44" name="Google Shape;193;p23">
            <a:extLst>
              <a:ext uri="{FF2B5EF4-FFF2-40B4-BE49-F238E27FC236}">
                <a16:creationId xmlns:a16="http://schemas.microsoft.com/office/drawing/2014/main" id="{2C2023B9-226D-4E0C-95D7-92DB606EDD3B}"/>
              </a:ext>
            </a:extLst>
          </p:cNvPr>
          <p:cNvSpPr txBox="1"/>
          <p:nvPr/>
        </p:nvSpPr>
        <p:spPr>
          <a:xfrm>
            <a:off x="9064338" y="36046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100">
              <a:latin typeface="+mj-lt"/>
              <a:ea typeface="Lato"/>
              <a:cs typeface="Lato"/>
              <a:sym typeface="Lato"/>
            </a:endParaRPr>
          </a:p>
        </p:txBody>
      </p:sp>
      <p:sp>
        <p:nvSpPr>
          <p:cNvPr id="45" name="Google Shape;194;p23">
            <a:extLst>
              <a:ext uri="{FF2B5EF4-FFF2-40B4-BE49-F238E27FC236}">
                <a16:creationId xmlns:a16="http://schemas.microsoft.com/office/drawing/2014/main" id="{FD170FAC-4519-49F9-BF0A-21DB461FFCB3}"/>
              </a:ext>
            </a:extLst>
          </p:cNvPr>
          <p:cNvSpPr txBox="1"/>
          <p:nvPr/>
        </p:nvSpPr>
        <p:spPr>
          <a:xfrm>
            <a:off x="5817553" y="2257304"/>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Bob</a:t>
            </a:r>
            <a:endParaRPr sz="1100" dirty="0">
              <a:latin typeface="+mj-lt"/>
              <a:ea typeface="Lato"/>
              <a:cs typeface="Lato"/>
              <a:sym typeface="Lato"/>
            </a:endParaRPr>
          </a:p>
        </p:txBody>
      </p:sp>
      <p:pic>
        <p:nvPicPr>
          <p:cNvPr id="46" name="Google Shape;195;p23">
            <a:extLst>
              <a:ext uri="{FF2B5EF4-FFF2-40B4-BE49-F238E27FC236}">
                <a16:creationId xmlns:a16="http://schemas.microsoft.com/office/drawing/2014/main" id="{61F64BAB-827A-42D0-AC22-D12D5750E4F3}"/>
              </a:ext>
            </a:extLst>
          </p:cNvPr>
          <p:cNvPicPr preferRelativeResize="0"/>
          <p:nvPr/>
        </p:nvPicPr>
        <p:blipFill>
          <a:blip r:embed="rId2">
            <a:alphaModFix/>
          </a:blip>
          <a:stretch>
            <a:fillRect/>
          </a:stretch>
        </p:blipFill>
        <p:spPr>
          <a:xfrm>
            <a:off x="2151101" y="3050604"/>
            <a:ext cx="601320" cy="546300"/>
          </a:xfrm>
          <a:prstGeom prst="rect">
            <a:avLst/>
          </a:prstGeom>
          <a:noFill/>
          <a:ln>
            <a:noFill/>
          </a:ln>
        </p:spPr>
      </p:pic>
      <p:pic>
        <p:nvPicPr>
          <p:cNvPr id="47" name="Google Shape;196;p23">
            <a:extLst>
              <a:ext uri="{FF2B5EF4-FFF2-40B4-BE49-F238E27FC236}">
                <a16:creationId xmlns:a16="http://schemas.microsoft.com/office/drawing/2014/main" id="{5239A316-1E92-4349-A3DF-1E80C7F0DD63}"/>
              </a:ext>
            </a:extLst>
          </p:cNvPr>
          <p:cNvPicPr preferRelativeResize="0"/>
          <p:nvPr/>
        </p:nvPicPr>
        <p:blipFill>
          <a:blip r:embed="rId3">
            <a:alphaModFix/>
          </a:blip>
          <a:stretch>
            <a:fillRect/>
          </a:stretch>
        </p:blipFill>
        <p:spPr>
          <a:xfrm>
            <a:off x="5817544" y="1757882"/>
            <a:ext cx="601320" cy="546284"/>
          </a:xfrm>
          <a:prstGeom prst="rect">
            <a:avLst/>
          </a:prstGeom>
          <a:noFill/>
          <a:ln>
            <a:noFill/>
          </a:ln>
        </p:spPr>
      </p:pic>
      <p:pic>
        <p:nvPicPr>
          <p:cNvPr id="48" name="Google Shape;197;p23">
            <a:extLst>
              <a:ext uri="{FF2B5EF4-FFF2-40B4-BE49-F238E27FC236}">
                <a16:creationId xmlns:a16="http://schemas.microsoft.com/office/drawing/2014/main" id="{4303C644-4E65-4970-BEDE-69B5386C3FEF}"/>
              </a:ext>
            </a:extLst>
          </p:cNvPr>
          <p:cNvPicPr preferRelativeResize="0"/>
          <p:nvPr/>
        </p:nvPicPr>
        <p:blipFill>
          <a:blip r:embed="rId4">
            <a:alphaModFix/>
          </a:blip>
          <a:stretch>
            <a:fillRect/>
          </a:stretch>
        </p:blipFill>
        <p:spPr>
          <a:xfrm>
            <a:off x="9110752" y="3049706"/>
            <a:ext cx="608285" cy="546295"/>
          </a:xfrm>
          <a:prstGeom prst="rect">
            <a:avLst/>
          </a:prstGeom>
          <a:noFill/>
          <a:ln>
            <a:noFill/>
          </a:ln>
        </p:spPr>
      </p:pic>
      <p:pic>
        <p:nvPicPr>
          <p:cNvPr id="49" name="Google Shape;198;p23">
            <a:extLst>
              <a:ext uri="{FF2B5EF4-FFF2-40B4-BE49-F238E27FC236}">
                <a16:creationId xmlns:a16="http://schemas.microsoft.com/office/drawing/2014/main" id="{E7B0E211-CEA1-4749-AA9C-58D2571349C6}"/>
              </a:ext>
            </a:extLst>
          </p:cNvPr>
          <p:cNvPicPr preferRelativeResize="0"/>
          <p:nvPr/>
        </p:nvPicPr>
        <p:blipFill>
          <a:blip r:embed="rId5">
            <a:alphaModFix/>
          </a:blip>
          <a:stretch>
            <a:fillRect/>
          </a:stretch>
        </p:blipFill>
        <p:spPr>
          <a:xfrm>
            <a:off x="4872552" y="4606696"/>
            <a:ext cx="781814" cy="790877"/>
          </a:xfrm>
          <a:prstGeom prst="rect">
            <a:avLst/>
          </a:prstGeom>
          <a:noFill/>
          <a:ln>
            <a:noFill/>
          </a:ln>
        </p:spPr>
      </p:pic>
      <p:sp>
        <p:nvSpPr>
          <p:cNvPr id="50" name="Google Shape;199;p23">
            <a:extLst>
              <a:ext uri="{FF2B5EF4-FFF2-40B4-BE49-F238E27FC236}">
                <a16:creationId xmlns:a16="http://schemas.microsoft.com/office/drawing/2014/main" id="{3A5B4381-BC76-4591-9F86-8DCF753AA2F3}"/>
              </a:ext>
            </a:extLst>
          </p:cNvPr>
          <p:cNvSpPr txBox="1"/>
          <p:nvPr/>
        </p:nvSpPr>
        <p:spPr>
          <a:xfrm>
            <a:off x="4873338" y="53572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grpSp>
        <p:nvGrpSpPr>
          <p:cNvPr id="51" name="Google Shape;200;p23">
            <a:extLst>
              <a:ext uri="{FF2B5EF4-FFF2-40B4-BE49-F238E27FC236}">
                <a16:creationId xmlns:a16="http://schemas.microsoft.com/office/drawing/2014/main" id="{1754D6C3-E79D-4263-8CCE-5CE3F94DD376}"/>
              </a:ext>
            </a:extLst>
          </p:cNvPr>
          <p:cNvGrpSpPr/>
          <p:nvPr/>
        </p:nvGrpSpPr>
        <p:grpSpPr>
          <a:xfrm>
            <a:off x="2382173" y="2804302"/>
            <a:ext cx="482343" cy="232740"/>
            <a:chOff x="4362350" y="2839249"/>
            <a:chExt cx="706419" cy="364625"/>
          </a:xfrm>
        </p:grpSpPr>
        <p:sp>
          <p:nvSpPr>
            <p:cNvPr id="52" name="Google Shape;201;p23">
              <a:extLst>
                <a:ext uri="{FF2B5EF4-FFF2-40B4-BE49-F238E27FC236}">
                  <a16:creationId xmlns:a16="http://schemas.microsoft.com/office/drawing/2014/main" id="{5BA90B3B-E6E3-4E0B-BC63-6620C5D26544}"/>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800" baseline="-25000">
                  <a:solidFill>
                    <a:srgbClr val="414155"/>
                  </a:solidFill>
                  <a:latin typeface="+mj-lt"/>
                  <a:ea typeface="Lato"/>
                  <a:cs typeface="Lato"/>
                  <a:sym typeface="Lato"/>
                </a:rPr>
                <a:t>1</a:t>
              </a:r>
              <a:endParaRPr sz="1000" baseline="-25000">
                <a:latin typeface="+mj-lt"/>
                <a:ea typeface="Lato"/>
                <a:cs typeface="Lato"/>
                <a:sym typeface="Lato"/>
              </a:endParaRPr>
            </a:p>
          </p:txBody>
        </p:sp>
        <p:pic>
          <p:nvPicPr>
            <p:cNvPr id="53" name="Google Shape;202;p23">
              <a:extLst>
                <a:ext uri="{FF2B5EF4-FFF2-40B4-BE49-F238E27FC236}">
                  <a16:creationId xmlns:a16="http://schemas.microsoft.com/office/drawing/2014/main" id="{46B3E843-86EE-4A9D-A353-AFEFE4CD4E10}"/>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54" name="Google Shape;203;p23">
            <a:extLst>
              <a:ext uri="{FF2B5EF4-FFF2-40B4-BE49-F238E27FC236}">
                <a16:creationId xmlns:a16="http://schemas.microsoft.com/office/drawing/2014/main" id="{9CA54EE5-DE5C-4B93-92D9-623AA7CADA59}"/>
              </a:ext>
            </a:extLst>
          </p:cNvPr>
          <p:cNvSpPr txBox="1"/>
          <p:nvPr/>
        </p:nvSpPr>
        <p:spPr>
          <a:xfrm>
            <a:off x="6004492" y="3908468"/>
            <a:ext cx="1517885"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j-lt"/>
                <a:ea typeface="Lato"/>
                <a:cs typeface="Lato"/>
                <a:sym typeface="Lato"/>
              </a:rPr>
              <a:t>Broadcast:</a:t>
            </a:r>
            <a:endParaRPr sz="1800" dirty="0">
              <a:latin typeface="+mj-lt"/>
              <a:ea typeface="Lato"/>
              <a:cs typeface="Lato"/>
              <a:sym typeface="Lato"/>
            </a:endParaRPr>
          </a:p>
        </p:txBody>
      </p:sp>
      <p:sp>
        <p:nvSpPr>
          <p:cNvPr id="55" name="Google Shape;204;p23">
            <a:extLst>
              <a:ext uri="{FF2B5EF4-FFF2-40B4-BE49-F238E27FC236}">
                <a16:creationId xmlns:a16="http://schemas.microsoft.com/office/drawing/2014/main" id="{96DA8CAD-4E61-4BD2-B469-DBC57B4AF8C7}"/>
              </a:ext>
            </a:extLst>
          </p:cNvPr>
          <p:cNvSpPr/>
          <p:nvPr/>
        </p:nvSpPr>
        <p:spPr>
          <a:xfrm>
            <a:off x="5863801" y="4267054"/>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5;p23">
            <a:extLst>
              <a:ext uri="{FF2B5EF4-FFF2-40B4-BE49-F238E27FC236}">
                <a16:creationId xmlns:a16="http://schemas.microsoft.com/office/drawing/2014/main" id="{602A56D5-BA8D-449C-96FF-2A55206639CF}"/>
              </a:ext>
            </a:extLst>
          </p:cNvPr>
          <p:cNvSpPr txBox="1"/>
          <p:nvPr/>
        </p:nvSpPr>
        <p:spPr>
          <a:xfrm>
            <a:off x="6094351" y="42740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57" name="Google Shape;206;p23">
            <a:extLst>
              <a:ext uri="{FF2B5EF4-FFF2-40B4-BE49-F238E27FC236}">
                <a16:creationId xmlns:a16="http://schemas.microsoft.com/office/drawing/2014/main" id="{7253BC98-A606-43C8-AD2B-7B99493222F1}"/>
              </a:ext>
            </a:extLst>
          </p:cNvPr>
          <p:cNvSpPr txBox="1"/>
          <p:nvPr/>
        </p:nvSpPr>
        <p:spPr>
          <a:xfrm>
            <a:off x="6094351" y="47312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58" name="Google Shape;207;p23">
            <a:extLst>
              <a:ext uri="{FF2B5EF4-FFF2-40B4-BE49-F238E27FC236}">
                <a16:creationId xmlns:a16="http://schemas.microsoft.com/office/drawing/2014/main" id="{F3C5F537-7655-421D-B431-F21DFA594423}"/>
              </a:ext>
            </a:extLst>
          </p:cNvPr>
          <p:cNvSpPr txBox="1"/>
          <p:nvPr/>
        </p:nvSpPr>
        <p:spPr>
          <a:xfrm>
            <a:off x="6094351" y="51884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pic>
        <p:nvPicPr>
          <p:cNvPr id="59" name="Google Shape;208;p23">
            <a:extLst>
              <a:ext uri="{FF2B5EF4-FFF2-40B4-BE49-F238E27FC236}">
                <a16:creationId xmlns:a16="http://schemas.microsoft.com/office/drawing/2014/main" id="{DC10FC90-C81C-432B-83CC-CF912E415044}"/>
              </a:ext>
            </a:extLst>
          </p:cNvPr>
          <p:cNvPicPr preferRelativeResize="0"/>
          <p:nvPr/>
        </p:nvPicPr>
        <p:blipFill>
          <a:blip r:embed="rId2">
            <a:alphaModFix/>
          </a:blip>
          <a:stretch>
            <a:fillRect/>
          </a:stretch>
        </p:blipFill>
        <p:spPr>
          <a:xfrm>
            <a:off x="5924525" y="4441694"/>
            <a:ext cx="242125" cy="194579"/>
          </a:xfrm>
          <a:prstGeom prst="rect">
            <a:avLst/>
          </a:prstGeom>
          <a:noFill/>
          <a:ln>
            <a:noFill/>
          </a:ln>
        </p:spPr>
      </p:pic>
      <p:pic>
        <p:nvPicPr>
          <p:cNvPr id="60" name="Google Shape;209;p23">
            <a:extLst>
              <a:ext uri="{FF2B5EF4-FFF2-40B4-BE49-F238E27FC236}">
                <a16:creationId xmlns:a16="http://schemas.microsoft.com/office/drawing/2014/main" id="{6B5717CF-44B4-4B06-8614-1C5F9E03FFB4}"/>
              </a:ext>
            </a:extLst>
          </p:cNvPr>
          <p:cNvPicPr preferRelativeResize="0"/>
          <p:nvPr/>
        </p:nvPicPr>
        <p:blipFill>
          <a:blip r:embed="rId3">
            <a:alphaModFix/>
          </a:blip>
          <a:stretch>
            <a:fillRect/>
          </a:stretch>
        </p:blipFill>
        <p:spPr>
          <a:xfrm>
            <a:off x="5928425" y="4894601"/>
            <a:ext cx="242125" cy="194579"/>
          </a:xfrm>
          <a:prstGeom prst="rect">
            <a:avLst/>
          </a:prstGeom>
          <a:noFill/>
          <a:ln>
            <a:noFill/>
          </a:ln>
        </p:spPr>
      </p:pic>
      <p:pic>
        <p:nvPicPr>
          <p:cNvPr id="61" name="Google Shape;210;p23">
            <a:extLst>
              <a:ext uri="{FF2B5EF4-FFF2-40B4-BE49-F238E27FC236}">
                <a16:creationId xmlns:a16="http://schemas.microsoft.com/office/drawing/2014/main" id="{431318E4-BA20-439C-A265-8423401CA4C4}"/>
              </a:ext>
            </a:extLst>
          </p:cNvPr>
          <p:cNvPicPr preferRelativeResize="0"/>
          <p:nvPr/>
        </p:nvPicPr>
        <p:blipFill>
          <a:blip r:embed="rId4">
            <a:alphaModFix/>
          </a:blip>
          <a:stretch>
            <a:fillRect/>
          </a:stretch>
        </p:blipFill>
        <p:spPr>
          <a:xfrm>
            <a:off x="5928425" y="5323124"/>
            <a:ext cx="242125" cy="192359"/>
          </a:xfrm>
          <a:prstGeom prst="rect">
            <a:avLst/>
          </a:prstGeom>
          <a:noFill/>
          <a:ln>
            <a:noFill/>
          </a:ln>
        </p:spPr>
      </p:pic>
      <p:sp>
        <p:nvSpPr>
          <p:cNvPr id="62" name="Google Shape;211;p23">
            <a:extLst>
              <a:ext uri="{FF2B5EF4-FFF2-40B4-BE49-F238E27FC236}">
                <a16:creationId xmlns:a16="http://schemas.microsoft.com/office/drawing/2014/main" id="{53C19552-BF86-4FD7-8CDC-8B55A704EC0B}"/>
              </a:ext>
            </a:extLst>
          </p:cNvPr>
          <p:cNvSpPr txBox="1"/>
          <p:nvPr/>
        </p:nvSpPr>
        <p:spPr>
          <a:xfrm>
            <a:off x="2665350" y="3033527"/>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3" name="Google Shape;212;p23">
            <a:extLst>
              <a:ext uri="{FF2B5EF4-FFF2-40B4-BE49-F238E27FC236}">
                <a16:creationId xmlns:a16="http://schemas.microsoft.com/office/drawing/2014/main" id="{06A2B781-6B4B-4286-A2B4-AD1E177E55F1}"/>
              </a:ext>
            </a:extLst>
          </p:cNvPr>
          <p:cNvSpPr txBox="1"/>
          <p:nvPr/>
        </p:nvSpPr>
        <p:spPr>
          <a:xfrm>
            <a:off x="2657766" y="341872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4" name="Google Shape;213;p23">
            <a:extLst>
              <a:ext uri="{FF2B5EF4-FFF2-40B4-BE49-F238E27FC236}">
                <a16:creationId xmlns:a16="http://schemas.microsoft.com/office/drawing/2014/main" id="{D0913766-01D3-4892-931D-0A8539FFB00C}"/>
              </a:ext>
            </a:extLst>
          </p:cNvPr>
          <p:cNvSpPr txBox="1"/>
          <p:nvPr/>
        </p:nvSpPr>
        <p:spPr>
          <a:xfrm>
            <a:off x="2859322" y="295675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5" name="Google Shape;214;p23">
            <a:extLst>
              <a:ext uri="{FF2B5EF4-FFF2-40B4-BE49-F238E27FC236}">
                <a16:creationId xmlns:a16="http://schemas.microsoft.com/office/drawing/2014/main" id="{085143A6-7F8E-474A-83A7-DE9698D33390}"/>
              </a:ext>
            </a:extLst>
          </p:cNvPr>
          <p:cNvSpPr txBox="1"/>
          <p:nvPr/>
        </p:nvSpPr>
        <p:spPr>
          <a:xfrm>
            <a:off x="2890734" y="335814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6" name="Google Shape;215;p23">
            <a:extLst>
              <a:ext uri="{FF2B5EF4-FFF2-40B4-BE49-F238E27FC236}">
                <a16:creationId xmlns:a16="http://schemas.microsoft.com/office/drawing/2014/main" id="{FE6023C9-6B29-4E57-ADEA-9CF9084E3E6B}"/>
              </a:ext>
            </a:extLst>
          </p:cNvPr>
          <p:cNvSpPr txBox="1"/>
          <p:nvPr/>
        </p:nvSpPr>
        <p:spPr>
          <a:xfrm>
            <a:off x="6246750" y="1644004"/>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7" name="Google Shape;216;p23">
            <a:extLst>
              <a:ext uri="{FF2B5EF4-FFF2-40B4-BE49-F238E27FC236}">
                <a16:creationId xmlns:a16="http://schemas.microsoft.com/office/drawing/2014/main" id="{8C03B764-8B94-4285-85AA-ACABC16F0D50}"/>
              </a:ext>
            </a:extLst>
          </p:cNvPr>
          <p:cNvSpPr txBox="1"/>
          <p:nvPr/>
        </p:nvSpPr>
        <p:spPr>
          <a:xfrm>
            <a:off x="6246750" y="20703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8" name="Google Shape;217;p23">
            <a:extLst>
              <a:ext uri="{FF2B5EF4-FFF2-40B4-BE49-F238E27FC236}">
                <a16:creationId xmlns:a16="http://schemas.microsoft.com/office/drawing/2014/main" id="{2BBB6329-0ECE-4ED7-B768-927253E03D2E}"/>
              </a:ext>
            </a:extLst>
          </p:cNvPr>
          <p:cNvSpPr txBox="1"/>
          <p:nvPr/>
        </p:nvSpPr>
        <p:spPr>
          <a:xfrm>
            <a:off x="6438010" y="1619468"/>
            <a:ext cx="396900"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69" name="Google Shape;218;p23">
            <a:extLst>
              <a:ext uri="{FF2B5EF4-FFF2-40B4-BE49-F238E27FC236}">
                <a16:creationId xmlns:a16="http://schemas.microsoft.com/office/drawing/2014/main" id="{E5BD3E43-730E-436E-BD3B-8DBECD637E6C}"/>
              </a:ext>
            </a:extLst>
          </p:cNvPr>
          <p:cNvSpPr txBox="1"/>
          <p:nvPr/>
        </p:nvSpPr>
        <p:spPr>
          <a:xfrm>
            <a:off x="6469801" y="201640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0" name="Google Shape;219;p23">
            <a:extLst>
              <a:ext uri="{FF2B5EF4-FFF2-40B4-BE49-F238E27FC236}">
                <a16:creationId xmlns:a16="http://schemas.microsoft.com/office/drawing/2014/main" id="{4364D047-C8A6-432C-A797-C2196F5CFFC9}"/>
              </a:ext>
            </a:extLst>
          </p:cNvPr>
          <p:cNvSpPr txBox="1"/>
          <p:nvPr/>
        </p:nvSpPr>
        <p:spPr>
          <a:xfrm>
            <a:off x="9599550" y="2972851"/>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1" name="Google Shape;220;p23">
            <a:extLst>
              <a:ext uri="{FF2B5EF4-FFF2-40B4-BE49-F238E27FC236}">
                <a16:creationId xmlns:a16="http://schemas.microsoft.com/office/drawing/2014/main" id="{C56E66A3-6EAA-442A-8500-755D5FB7A2B4}"/>
              </a:ext>
            </a:extLst>
          </p:cNvPr>
          <p:cNvSpPr txBox="1"/>
          <p:nvPr/>
        </p:nvSpPr>
        <p:spPr>
          <a:xfrm>
            <a:off x="9595058" y="333647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2" name="Google Shape;221;p23">
            <a:extLst>
              <a:ext uri="{FF2B5EF4-FFF2-40B4-BE49-F238E27FC236}">
                <a16:creationId xmlns:a16="http://schemas.microsoft.com/office/drawing/2014/main" id="{22B963F2-C1D2-44D4-B323-10FA93454DA7}"/>
              </a:ext>
            </a:extLst>
          </p:cNvPr>
          <p:cNvSpPr txBox="1"/>
          <p:nvPr/>
        </p:nvSpPr>
        <p:spPr>
          <a:xfrm>
            <a:off x="9797111" y="290999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3" name="Google Shape;222;p23">
            <a:extLst>
              <a:ext uri="{FF2B5EF4-FFF2-40B4-BE49-F238E27FC236}">
                <a16:creationId xmlns:a16="http://schemas.microsoft.com/office/drawing/2014/main" id="{EF920CD4-FB37-4CE3-A29E-8251A3FE4DD8}"/>
              </a:ext>
            </a:extLst>
          </p:cNvPr>
          <p:cNvSpPr txBox="1"/>
          <p:nvPr/>
        </p:nvSpPr>
        <p:spPr>
          <a:xfrm>
            <a:off x="9823890" y="328576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4" name="Google Shape;223;p23">
            <a:extLst>
              <a:ext uri="{FF2B5EF4-FFF2-40B4-BE49-F238E27FC236}">
                <a16:creationId xmlns:a16="http://schemas.microsoft.com/office/drawing/2014/main" id="{2FCFB430-F87B-4DCB-8630-FCD152AFA42A}"/>
              </a:ext>
            </a:extLst>
          </p:cNvPr>
          <p:cNvSpPr txBox="1"/>
          <p:nvPr/>
        </p:nvSpPr>
        <p:spPr>
          <a:xfrm>
            <a:off x="6322223" y="4229770"/>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75" name="Google Shape;224;p23">
            <a:extLst>
              <a:ext uri="{FF2B5EF4-FFF2-40B4-BE49-F238E27FC236}">
                <a16:creationId xmlns:a16="http://schemas.microsoft.com/office/drawing/2014/main" id="{58EC25DD-7C9C-42D4-B453-BEABE2EBE1E7}"/>
              </a:ext>
            </a:extLst>
          </p:cNvPr>
          <p:cNvSpPr txBox="1"/>
          <p:nvPr/>
        </p:nvSpPr>
        <p:spPr>
          <a:xfrm>
            <a:off x="6321506" y="470306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6" name="Google Shape;225;p23">
            <a:extLst>
              <a:ext uri="{FF2B5EF4-FFF2-40B4-BE49-F238E27FC236}">
                <a16:creationId xmlns:a16="http://schemas.microsoft.com/office/drawing/2014/main" id="{DAF2DF4A-516A-4EB7-B683-87297C507FC8}"/>
              </a:ext>
            </a:extLst>
          </p:cNvPr>
          <p:cNvSpPr txBox="1"/>
          <p:nvPr/>
        </p:nvSpPr>
        <p:spPr>
          <a:xfrm>
            <a:off x="6320774" y="5150059"/>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Tree>
    <p:extLst>
      <p:ext uri="{BB962C8B-B14F-4D97-AF65-F5344CB8AC3E}">
        <p14:creationId xmlns:p14="http://schemas.microsoft.com/office/powerpoint/2010/main" val="341226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Google Shape;354;p25">
            <a:extLst>
              <a:ext uri="{FF2B5EF4-FFF2-40B4-BE49-F238E27FC236}">
                <a16:creationId xmlns:a16="http://schemas.microsoft.com/office/drawing/2014/main" id="{0D83683E-59B2-4752-811D-7B0486BD69DE}"/>
              </a:ext>
            </a:extLst>
          </p:cNvPr>
          <p:cNvSpPr txBox="1"/>
          <p:nvPr/>
        </p:nvSpPr>
        <p:spPr>
          <a:xfrm>
            <a:off x="7794519" y="760093"/>
            <a:ext cx="4130522" cy="1750064"/>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Lato"/>
              <a:buChar char="-"/>
            </a:pPr>
            <a:r>
              <a:rPr lang="en" sz="2000" dirty="0">
                <a:latin typeface="+mj-lt"/>
                <a:ea typeface="Lato"/>
                <a:cs typeface="Lato"/>
                <a:sym typeface="Lato"/>
              </a:rPr>
              <a:t>Generate an </a:t>
            </a:r>
            <a:r>
              <a:rPr lang="en" sz="2000" b="1" dirty="0">
                <a:latin typeface="+mj-lt"/>
                <a:ea typeface="Lato"/>
                <a:cs typeface="Lato"/>
                <a:sym typeface="Lato"/>
              </a:rPr>
              <a:t>ephemeral DH </a:t>
            </a:r>
            <a:r>
              <a:rPr lang="en" sz="2000" dirty="0">
                <a:latin typeface="+mj-lt"/>
                <a:ea typeface="Lato"/>
                <a:cs typeface="Lato"/>
                <a:sym typeface="Lato"/>
              </a:rPr>
              <a:t>key pair:    </a:t>
            </a:r>
            <a:r>
              <a:rPr lang="en" sz="2000" dirty="0" err="1">
                <a:latin typeface="+mj-lt"/>
                <a:ea typeface="Lato"/>
                <a:cs typeface="Lato"/>
                <a:sym typeface="Lato"/>
              </a:rPr>
              <a:t>sk</a:t>
            </a:r>
            <a:r>
              <a:rPr lang="en" sz="2000" baseline="-25000" dirty="0">
                <a:latin typeface="+mj-lt"/>
                <a:ea typeface="Lato"/>
                <a:cs typeface="Lato"/>
                <a:sym typeface="Lato"/>
              </a:rPr>
              <a:t>         </a:t>
            </a:r>
            <a:r>
              <a:rPr lang="en" sz="2000" dirty="0">
                <a:latin typeface="+mj-lt"/>
                <a:ea typeface="Lato"/>
                <a:cs typeface="Lato"/>
                <a:sym typeface="Lato"/>
              </a:rPr>
              <a:t>,pk</a:t>
            </a:r>
            <a:endParaRPr sz="2000" baseline="-25000" dirty="0">
              <a:latin typeface="+mj-lt"/>
              <a:ea typeface="Lato"/>
              <a:cs typeface="Lato"/>
              <a:sym typeface="Lato"/>
            </a:endParaRPr>
          </a:p>
          <a:p>
            <a:pPr marL="0" lvl="0" indent="0" algn="l" rtl="0">
              <a:spcBef>
                <a:spcPts val="0"/>
              </a:spcBef>
              <a:spcAft>
                <a:spcPts val="0"/>
              </a:spcAft>
              <a:buNone/>
            </a:pPr>
            <a:endParaRPr sz="2000" dirty="0">
              <a:solidFill>
                <a:schemeClr val="dk1"/>
              </a:solidFill>
              <a:latin typeface="+mj-lt"/>
              <a:ea typeface="Lato"/>
              <a:cs typeface="Lato"/>
              <a:sym typeface="Lato"/>
            </a:endParaRPr>
          </a:p>
        </p:txBody>
      </p:sp>
      <p:sp>
        <p:nvSpPr>
          <p:cNvPr id="2" name="Title 1">
            <a:extLst>
              <a:ext uri="{FF2B5EF4-FFF2-40B4-BE49-F238E27FC236}">
                <a16:creationId xmlns:a16="http://schemas.microsoft.com/office/drawing/2014/main" id="{44C75F75-56C1-4D4F-AF66-92FF4F58FA7A}"/>
              </a:ext>
            </a:extLst>
          </p:cNvPr>
          <p:cNvSpPr>
            <a:spLocks noGrp="1"/>
          </p:cNvSpPr>
          <p:nvPr>
            <p:ph type="title"/>
          </p:nvPr>
        </p:nvSpPr>
        <p:spPr/>
        <p:txBody>
          <a:bodyPr/>
          <a:lstStyle/>
          <a:p>
            <a:r>
              <a:rPr lang="en-US" dirty="0"/>
              <a:t>E2EE: Ephemeral DH keys</a:t>
            </a:r>
          </a:p>
        </p:txBody>
      </p:sp>
      <p:sp>
        <p:nvSpPr>
          <p:cNvPr id="3" name="Slide Number Placeholder 2">
            <a:extLst>
              <a:ext uri="{FF2B5EF4-FFF2-40B4-BE49-F238E27FC236}">
                <a16:creationId xmlns:a16="http://schemas.microsoft.com/office/drawing/2014/main" id="{23A04811-069C-4790-943A-2DD736DFC65A}"/>
              </a:ext>
            </a:extLst>
          </p:cNvPr>
          <p:cNvSpPr>
            <a:spLocks noGrp="1"/>
          </p:cNvSpPr>
          <p:nvPr>
            <p:ph type="sldNum" sz="quarter" idx="12"/>
          </p:nvPr>
        </p:nvSpPr>
        <p:spPr/>
        <p:txBody>
          <a:bodyPr/>
          <a:lstStyle/>
          <a:p>
            <a:fld id="{F56C8676-1494-424A-9EE1-69F4EB666BA8}" type="slidenum">
              <a:rPr lang="en-US" smtClean="0"/>
              <a:pPr/>
              <a:t>15</a:t>
            </a:fld>
            <a:endParaRPr lang="en-US" dirty="0"/>
          </a:p>
        </p:txBody>
      </p:sp>
      <p:sp>
        <p:nvSpPr>
          <p:cNvPr id="41" name="Google Shape;190;p23">
            <a:extLst>
              <a:ext uri="{FF2B5EF4-FFF2-40B4-BE49-F238E27FC236}">
                <a16:creationId xmlns:a16="http://schemas.microsoft.com/office/drawing/2014/main" id="{8933FC1A-C49B-4E30-96E3-AC84CFABD795}"/>
              </a:ext>
            </a:extLst>
          </p:cNvPr>
          <p:cNvSpPr txBox="1"/>
          <p:nvPr/>
        </p:nvSpPr>
        <p:spPr>
          <a:xfrm>
            <a:off x="1987581" y="3844700"/>
            <a:ext cx="851400" cy="254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mj-lt"/>
                <a:ea typeface="Lato"/>
                <a:cs typeface="Lato"/>
                <a:sym typeface="Lato"/>
              </a:rPr>
              <a:t>(leader)</a:t>
            </a:r>
            <a:endParaRPr sz="1100" b="1" dirty="0">
              <a:latin typeface="+mj-lt"/>
              <a:ea typeface="Lato"/>
              <a:cs typeface="Lato"/>
              <a:sym typeface="Lato"/>
            </a:endParaRPr>
          </a:p>
        </p:txBody>
      </p:sp>
      <p:sp>
        <p:nvSpPr>
          <p:cNvPr id="43" name="Google Shape;192;p23">
            <a:extLst>
              <a:ext uri="{FF2B5EF4-FFF2-40B4-BE49-F238E27FC236}">
                <a16:creationId xmlns:a16="http://schemas.microsoft.com/office/drawing/2014/main" id="{3E29D213-D0DC-4711-AFFE-CF28D7CB8C6E}"/>
              </a:ext>
            </a:extLst>
          </p:cNvPr>
          <p:cNvSpPr txBox="1"/>
          <p:nvPr/>
        </p:nvSpPr>
        <p:spPr>
          <a:xfrm>
            <a:off x="2074125" y="3596892"/>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Alice</a:t>
            </a:r>
            <a:endParaRPr sz="1100" dirty="0">
              <a:latin typeface="+mj-lt"/>
              <a:ea typeface="Lato"/>
              <a:cs typeface="Lato"/>
              <a:sym typeface="Lato"/>
            </a:endParaRPr>
          </a:p>
        </p:txBody>
      </p:sp>
      <p:sp>
        <p:nvSpPr>
          <p:cNvPr id="44" name="Google Shape;193;p23">
            <a:extLst>
              <a:ext uri="{FF2B5EF4-FFF2-40B4-BE49-F238E27FC236}">
                <a16:creationId xmlns:a16="http://schemas.microsoft.com/office/drawing/2014/main" id="{2C2023B9-226D-4E0C-95D7-92DB606EDD3B}"/>
              </a:ext>
            </a:extLst>
          </p:cNvPr>
          <p:cNvSpPr txBox="1"/>
          <p:nvPr/>
        </p:nvSpPr>
        <p:spPr>
          <a:xfrm>
            <a:off x="9064338" y="36046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100">
              <a:latin typeface="+mj-lt"/>
              <a:ea typeface="Lato"/>
              <a:cs typeface="Lato"/>
              <a:sym typeface="Lato"/>
            </a:endParaRPr>
          </a:p>
        </p:txBody>
      </p:sp>
      <p:sp>
        <p:nvSpPr>
          <p:cNvPr id="45" name="Google Shape;194;p23">
            <a:extLst>
              <a:ext uri="{FF2B5EF4-FFF2-40B4-BE49-F238E27FC236}">
                <a16:creationId xmlns:a16="http://schemas.microsoft.com/office/drawing/2014/main" id="{FD170FAC-4519-49F9-BF0A-21DB461FFCB3}"/>
              </a:ext>
            </a:extLst>
          </p:cNvPr>
          <p:cNvSpPr txBox="1"/>
          <p:nvPr/>
        </p:nvSpPr>
        <p:spPr>
          <a:xfrm>
            <a:off x="5817553" y="2257304"/>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Bob</a:t>
            </a:r>
            <a:endParaRPr sz="1100" dirty="0">
              <a:latin typeface="+mj-lt"/>
              <a:ea typeface="Lato"/>
              <a:cs typeface="Lato"/>
              <a:sym typeface="Lato"/>
            </a:endParaRPr>
          </a:p>
        </p:txBody>
      </p:sp>
      <p:pic>
        <p:nvPicPr>
          <p:cNvPr id="46" name="Google Shape;195;p23">
            <a:extLst>
              <a:ext uri="{FF2B5EF4-FFF2-40B4-BE49-F238E27FC236}">
                <a16:creationId xmlns:a16="http://schemas.microsoft.com/office/drawing/2014/main" id="{61F64BAB-827A-42D0-AC22-D12D5750E4F3}"/>
              </a:ext>
            </a:extLst>
          </p:cNvPr>
          <p:cNvPicPr preferRelativeResize="0"/>
          <p:nvPr/>
        </p:nvPicPr>
        <p:blipFill>
          <a:blip r:embed="rId2">
            <a:alphaModFix/>
          </a:blip>
          <a:stretch>
            <a:fillRect/>
          </a:stretch>
        </p:blipFill>
        <p:spPr>
          <a:xfrm>
            <a:off x="2151101" y="3050604"/>
            <a:ext cx="601320" cy="546300"/>
          </a:xfrm>
          <a:prstGeom prst="rect">
            <a:avLst/>
          </a:prstGeom>
          <a:noFill/>
          <a:ln>
            <a:noFill/>
          </a:ln>
        </p:spPr>
      </p:pic>
      <p:pic>
        <p:nvPicPr>
          <p:cNvPr id="47" name="Google Shape;196;p23">
            <a:extLst>
              <a:ext uri="{FF2B5EF4-FFF2-40B4-BE49-F238E27FC236}">
                <a16:creationId xmlns:a16="http://schemas.microsoft.com/office/drawing/2014/main" id="{5239A316-1E92-4349-A3DF-1E80C7F0DD63}"/>
              </a:ext>
            </a:extLst>
          </p:cNvPr>
          <p:cNvPicPr preferRelativeResize="0"/>
          <p:nvPr/>
        </p:nvPicPr>
        <p:blipFill>
          <a:blip r:embed="rId3">
            <a:alphaModFix/>
          </a:blip>
          <a:stretch>
            <a:fillRect/>
          </a:stretch>
        </p:blipFill>
        <p:spPr>
          <a:xfrm>
            <a:off x="5817544" y="1757882"/>
            <a:ext cx="601320" cy="546284"/>
          </a:xfrm>
          <a:prstGeom prst="rect">
            <a:avLst/>
          </a:prstGeom>
          <a:noFill/>
          <a:ln>
            <a:noFill/>
          </a:ln>
        </p:spPr>
      </p:pic>
      <p:pic>
        <p:nvPicPr>
          <p:cNvPr id="48" name="Google Shape;197;p23">
            <a:extLst>
              <a:ext uri="{FF2B5EF4-FFF2-40B4-BE49-F238E27FC236}">
                <a16:creationId xmlns:a16="http://schemas.microsoft.com/office/drawing/2014/main" id="{4303C644-4E65-4970-BEDE-69B5386C3FEF}"/>
              </a:ext>
            </a:extLst>
          </p:cNvPr>
          <p:cNvPicPr preferRelativeResize="0"/>
          <p:nvPr/>
        </p:nvPicPr>
        <p:blipFill>
          <a:blip r:embed="rId4">
            <a:alphaModFix/>
          </a:blip>
          <a:stretch>
            <a:fillRect/>
          </a:stretch>
        </p:blipFill>
        <p:spPr>
          <a:xfrm>
            <a:off x="9110752" y="3049706"/>
            <a:ext cx="608285" cy="546295"/>
          </a:xfrm>
          <a:prstGeom prst="rect">
            <a:avLst/>
          </a:prstGeom>
          <a:noFill/>
          <a:ln>
            <a:noFill/>
          </a:ln>
        </p:spPr>
      </p:pic>
      <p:pic>
        <p:nvPicPr>
          <p:cNvPr id="49" name="Google Shape;198;p23">
            <a:extLst>
              <a:ext uri="{FF2B5EF4-FFF2-40B4-BE49-F238E27FC236}">
                <a16:creationId xmlns:a16="http://schemas.microsoft.com/office/drawing/2014/main" id="{E7B0E211-CEA1-4749-AA9C-58D2571349C6}"/>
              </a:ext>
            </a:extLst>
          </p:cNvPr>
          <p:cNvPicPr preferRelativeResize="0"/>
          <p:nvPr/>
        </p:nvPicPr>
        <p:blipFill>
          <a:blip r:embed="rId5">
            <a:alphaModFix/>
          </a:blip>
          <a:stretch>
            <a:fillRect/>
          </a:stretch>
        </p:blipFill>
        <p:spPr>
          <a:xfrm>
            <a:off x="4872552" y="4606696"/>
            <a:ext cx="781814" cy="790877"/>
          </a:xfrm>
          <a:prstGeom prst="rect">
            <a:avLst/>
          </a:prstGeom>
          <a:noFill/>
          <a:ln>
            <a:noFill/>
          </a:ln>
        </p:spPr>
      </p:pic>
      <p:sp>
        <p:nvSpPr>
          <p:cNvPr id="50" name="Google Shape;199;p23">
            <a:extLst>
              <a:ext uri="{FF2B5EF4-FFF2-40B4-BE49-F238E27FC236}">
                <a16:creationId xmlns:a16="http://schemas.microsoft.com/office/drawing/2014/main" id="{3A5B4381-BC76-4591-9F86-8DCF753AA2F3}"/>
              </a:ext>
            </a:extLst>
          </p:cNvPr>
          <p:cNvSpPr txBox="1"/>
          <p:nvPr/>
        </p:nvSpPr>
        <p:spPr>
          <a:xfrm>
            <a:off x="4873338" y="53572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grpSp>
        <p:nvGrpSpPr>
          <p:cNvPr id="51" name="Google Shape;200;p23">
            <a:extLst>
              <a:ext uri="{FF2B5EF4-FFF2-40B4-BE49-F238E27FC236}">
                <a16:creationId xmlns:a16="http://schemas.microsoft.com/office/drawing/2014/main" id="{1754D6C3-E79D-4263-8CCE-5CE3F94DD376}"/>
              </a:ext>
            </a:extLst>
          </p:cNvPr>
          <p:cNvGrpSpPr/>
          <p:nvPr/>
        </p:nvGrpSpPr>
        <p:grpSpPr>
          <a:xfrm>
            <a:off x="2382173" y="2804302"/>
            <a:ext cx="482343" cy="232740"/>
            <a:chOff x="4362350" y="2839249"/>
            <a:chExt cx="706419" cy="364625"/>
          </a:xfrm>
        </p:grpSpPr>
        <p:sp>
          <p:nvSpPr>
            <p:cNvPr id="52" name="Google Shape;201;p23">
              <a:extLst>
                <a:ext uri="{FF2B5EF4-FFF2-40B4-BE49-F238E27FC236}">
                  <a16:creationId xmlns:a16="http://schemas.microsoft.com/office/drawing/2014/main" id="{5BA90B3B-E6E3-4E0B-BC63-6620C5D26544}"/>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800" baseline="-25000">
                  <a:solidFill>
                    <a:srgbClr val="414155"/>
                  </a:solidFill>
                  <a:latin typeface="+mj-lt"/>
                  <a:ea typeface="Lato"/>
                  <a:cs typeface="Lato"/>
                  <a:sym typeface="Lato"/>
                </a:rPr>
                <a:t>1</a:t>
              </a:r>
              <a:endParaRPr sz="1000" baseline="-25000">
                <a:latin typeface="+mj-lt"/>
                <a:ea typeface="Lato"/>
                <a:cs typeface="Lato"/>
                <a:sym typeface="Lato"/>
              </a:endParaRPr>
            </a:p>
          </p:txBody>
        </p:sp>
        <p:pic>
          <p:nvPicPr>
            <p:cNvPr id="53" name="Google Shape;202;p23">
              <a:extLst>
                <a:ext uri="{FF2B5EF4-FFF2-40B4-BE49-F238E27FC236}">
                  <a16:creationId xmlns:a16="http://schemas.microsoft.com/office/drawing/2014/main" id="{46B3E843-86EE-4A9D-A353-AFEFE4CD4E10}"/>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54" name="Google Shape;203;p23">
            <a:extLst>
              <a:ext uri="{FF2B5EF4-FFF2-40B4-BE49-F238E27FC236}">
                <a16:creationId xmlns:a16="http://schemas.microsoft.com/office/drawing/2014/main" id="{9CA54EE5-DE5C-4B93-92D9-623AA7CADA59}"/>
              </a:ext>
            </a:extLst>
          </p:cNvPr>
          <p:cNvSpPr txBox="1"/>
          <p:nvPr/>
        </p:nvSpPr>
        <p:spPr>
          <a:xfrm>
            <a:off x="6004492" y="3908468"/>
            <a:ext cx="1517885"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j-lt"/>
                <a:ea typeface="Lato"/>
                <a:cs typeface="Lato"/>
                <a:sym typeface="Lato"/>
              </a:rPr>
              <a:t>Broadcast:</a:t>
            </a:r>
            <a:endParaRPr sz="1800" dirty="0">
              <a:latin typeface="+mj-lt"/>
              <a:ea typeface="Lato"/>
              <a:cs typeface="Lato"/>
              <a:sym typeface="Lato"/>
            </a:endParaRPr>
          </a:p>
        </p:txBody>
      </p:sp>
      <p:sp>
        <p:nvSpPr>
          <p:cNvPr id="55" name="Google Shape;204;p23">
            <a:extLst>
              <a:ext uri="{FF2B5EF4-FFF2-40B4-BE49-F238E27FC236}">
                <a16:creationId xmlns:a16="http://schemas.microsoft.com/office/drawing/2014/main" id="{96DA8CAD-4E61-4BD2-B469-DBC57B4AF8C7}"/>
              </a:ext>
            </a:extLst>
          </p:cNvPr>
          <p:cNvSpPr/>
          <p:nvPr/>
        </p:nvSpPr>
        <p:spPr>
          <a:xfrm>
            <a:off x="5863801" y="4267054"/>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5;p23">
            <a:extLst>
              <a:ext uri="{FF2B5EF4-FFF2-40B4-BE49-F238E27FC236}">
                <a16:creationId xmlns:a16="http://schemas.microsoft.com/office/drawing/2014/main" id="{602A56D5-BA8D-449C-96FF-2A55206639CF}"/>
              </a:ext>
            </a:extLst>
          </p:cNvPr>
          <p:cNvSpPr txBox="1"/>
          <p:nvPr/>
        </p:nvSpPr>
        <p:spPr>
          <a:xfrm>
            <a:off x="6094351" y="42740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57" name="Google Shape;206;p23">
            <a:extLst>
              <a:ext uri="{FF2B5EF4-FFF2-40B4-BE49-F238E27FC236}">
                <a16:creationId xmlns:a16="http://schemas.microsoft.com/office/drawing/2014/main" id="{7253BC98-A606-43C8-AD2B-7B99493222F1}"/>
              </a:ext>
            </a:extLst>
          </p:cNvPr>
          <p:cNvSpPr txBox="1"/>
          <p:nvPr/>
        </p:nvSpPr>
        <p:spPr>
          <a:xfrm>
            <a:off x="6094351" y="47312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58" name="Google Shape;207;p23">
            <a:extLst>
              <a:ext uri="{FF2B5EF4-FFF2-40B4-BE49-F238E27FC236}">
                <a16:creationId xmlns:a16="http://schemas.microsoft.com/office/drawing/2014/main" id="{F3C5F537-7655-421D-B431-F21DFA594423}"/>
              </a:ext>
            </a:extLst>
          </p:cNvPr>
          <p:cNvSpPr txBox="1"/>
          <p:nvPr/>
        </p:nvSpPr>
        <p:spPr>
          <a:xfrm>
            <a:off x="6094351" y="51884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pic>
        <p:nvPicPr>
          <p:cNvPr id="59" name="Google Shape;208;p23">
            <a:extLst>
              <a:ext uri="{FF2B5EF4-FFF2-40B4-BE49-F238E27FC236}">
                <a16:creationId xmlns:a16="http://schemas.microsoft.com/office/drawing/2014/main" id="{DC10FC90-C81C-432B-83CC-CF912E415044}"/>
              </a:ext>
            </a:extLst>
          </p:cNvPr>
          <p:cNvPicPr preferRelativeResize="0"/>
          <p:nvPr/>
        </p:nvPicPr>
        <p:blipFill>
          <a:blip r:embed="rId2">
            <a:alphaModFix/>
          </a:blip>
          <a:stretch>
            <a:fillRect/>
          </a:stretch>
        </p:blipFill>
        <p:spPr>
          <a:xfrm>
            <a:off x="5924525" y="4441694"/>
            <a:ext cx="242125" cy="194579"/>
          </a:xfrm>
          <a:prstGeom prst="rect">
            <a:avLst/>
          </a:prstGeom>
          <a:noFill/>
          <a:ln>
            <a:noFill/>
          </a:ln>
        </p:spPr>
      </p:pic>
      <p:pic>
        <p:nvPicPr>
          <p:cNvPr id="60" name="Google Shape;209;p23">
            <a:extLst>
              <a:ext uri="{FF2B5EF4-FFF2-40B4-BE49-F238E27FC236}">
                <a16:creationId xmlns:a16="http://schemas.microsoft.com/office/drawing/2014/main" id="{6B5717CF-44B4-4B06-8614-1C5F9E03FFB4}"/>
              </a:ext>
            </a:extLst>
          </p:cNvPr>
          <p:cNvPicPr preferRelativeResize="0"/>
          <p:nvPr/>
        </p:nvPicPr>
        <p:blipFill>
          <a:blip r:embed="rId3">
            <a:alphaModFix/>
          </a:blip>
          <a:stretch>
            <a:fillRect/>
          </a:stretch>
        </p:blipFill>
        <p:spPr>
          <a:xfrm>
            <a:off x="5928425" y="4894601"/>
            <a:ext cx="242125" cy="194579"/>
          </a:xfrm>
          <a:prstGeom prst="rect">
            <a:avLst/>
          </a:prstGeom>
          <a:noFill/>
          <a:ln>
            <a:noFill/>
          </a:ln>
        </p:spPr>
      </p:pic>
      <p:pic>
        <p:nvPicPr>
          <p:cNvPr id="61" name="Google Shape;210;p23">
            <a:extLst>
              <a:ext uri="{FF2B5EF4-FFF2-40B4-BE49-F238E27FC236}">
                <a16:creationId xmlns:a16="http://schemas.microsoft.com/office/drawing/2014/main" id="{431318E4-BA20-439C-A265-8423401CA4C4}"/>
              </a:ext>
            </a:extLst>
          </p:cNvPr>
          <p:cNvPicPr preferRelativeResize="0"/>
          <p:nvPr/>
        </p:nvPicPr>
        <p:blipFill>
          <a:blip r:embed="rId4">
            <a:alphaModFix/>
          </a:blip>
          <a:stretch>
            <a:fillRect/>
          </a:stretch>
        </p:blipFill>
        <p:spPr>
          <a:xfrm>
            <a:off x="5928425" y="5323124"/>
            <a:ext cx="242125" cy="192359"/>
          </a:xfrm>
          <a:prstGeom prst="rect">
            <a:avLst/>
          </a:prstGeom>
          <a:noFill/>
          <a:ln>
            <a:noFill/>
          </a:ln>
        </p:spPr>
      </p:pic>
      <p:sp>
        <p:nvSpPr>
          <p:cNvPr id="62" name="Google Shape;211;p23">
            <a:extLst>
              <a:ext uri="{FF2B5EF4-FFF2-40B4-BE49-F238E27FC236}">
                <a16:creationId xmlns:a16="http://schemas.microsoft.com/office/drawing/2014/main" id="{53C19552-BF86-4FD7-8CDC-8B55A704EC0B}"/>
              </a:ext>
            </a:extLst>
          </p:cNvPr>
          <p:cNvSpPr txBox="1"/>
          <p:nvPr/>
        </p:nvSpPr>
        <p:spPr>
          <a:xfrm>
            <a:off x="2665350" y="3033527"/>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3" name="Google Shape;212;p23">
            <a:extLst>
              <a:ext uri="{FF2B5EF4-FFF2-40B4-BE49-F238E27FC236}">
                <a16:creationId xmlns:a16="http://schemas.microsoft.com/office/drawing/2014/main" id="{06A2B781-6B4B-4286-A2B4-AD1E177E55F1}"/>
              </a:ext>
            </a:extLst>
          </p:cNvPr>
          <p:cNvSpPr txBox="1"/>
          <p:nvPr/>
        </p:nvSpPr>
        <p:spPr>
          <a:xfrm>
            <a:off x="2657766" y="341872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4" name="Google Shape;213;p23">
            <a:extLst>
              <a:ext uri="{FF2B5EF4-FFF2-40B4-BE49-F238E27FC236}">
                <a16:creationId xmlns:a16="http://schemas.microsoft.com/office/drawing/2014/main" id="{D0913766-01D3-4892-931D-0A8539FFB00C}"/>
              </a:ext>
            </a:extLst>
          </p:cNvPr>
          <p:cNvSpPr txBox="1"/>
          <p:nvPr/>
        </p:nvSpPr>
        <p:spPr>
          <a:xfrm>
            <a:off x="2859322" y="295675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5" name="Google Shape;214;p23">
            <a:extLst>
              <a:ext uri="{FF2B5EF4-FFF2-40B4-BE49-F238E27FC236}">
                <a16:creationId xmlns:a16="http://schemas.microsoft.com/office/drawing/2014/main" id="{085143A6-7F8E-474A-83A7-DE9698D33390}"/>
              </a:ext>
            </a:extLst>
          </p:cNvPr>
          <p:cNvSpPr txBox="1"/>
          <p:nvPr/>
        </p:nvSpPr>
        <p:spPr>
          <a:xfrm>
            <a:off x="2890734" y="335814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6" name="Google Shape;215;p23">
            <a:extLst>
              <a:ext uri="{FF2B5EF4-FFF2-40B4-BE49-F238E27FC236}">
                <a16:creationId xmlns:a16="http://schemas.microsoft.com/office/drawing/2014/main" id="{FE6023C9-6B29-4E57-ADEA-9CF9084E3E6B}"/>
              </a:ext>
            </a:extLst>
          </p:cNvPr>
          <p:cNvSpPr txBox="1"/>
          <p:nvPr/>
        </p:nvSpPr>
        <p:spPr>
          <a:xfrm>
            <a:off x="6246750" y="1644004"/>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7" name="Google Shape;216;p23">
            <a:extLst>
              <a:ext uri="{FF2B5EF4-FFF2-40B4-BE49-F238E27FC236}">
                <a16:creationId xmlns:a16="http://schemas.microsoft.com/office/drawing/2014/main" id="{8C03B764-8B94-4285-85AA-ACABC16F0D50}"/>
              </a:ext>
            </a:extLst>
          </p:cNvPr>
          <p:cNvSpPr txBox="1"/>
          <p:nvPr/>
        </p:nvSpPr>
        <p:spPr>
          <a:xfrm>
            <a:off x="6246750" y="20703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8" name="Google Shape;217;p23">
            <a:extLst>
              <a:ext uri="{FF2B5EF4-FFF2-40B4-BE49-F238E27FC236}">
                <a16:creationId xmlns:a16="http://schemas.microsoft.com/office/drawing/2014/main" id="{2BBB6329-0ECE-4ED7-B768-927253E03D2E}"/>
              </a:ext>
            </a:extLst>
          </p:cNvPr>
          <p:cNvSpPr txBox="1"/>
          <p:nvPr/>
        </p:nvSpPr>
        <p:spPr>
          <a:xfrm>
            <a:off x="6438010" y="1619468"/>
            <a:ext cx="396900"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69" name="Google Shape;218;p23">
            <a:extLst>
              <a:ext uri="{FF2B5EF4-FFF2-40B4-BE49-F238E27FC236}">
                <a16:creationId xmlns:a16="http://schemas.microsoft.com/office/drawing/2014/main" id="{E5BD3E43-730E-436E-BD3B-8DBECD637E6C}"/>
              </a:ext>
            </a:extLst>
          </p:cNvPr>
          <p:cNvSpPr txBox="1"/>
          <p:nvPr/>
        </p:nvSpPr>
        <p:spPr>
          <a:xfrm>
            <a:off x="6469801" y="201640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0" name="Google Shape;219;p23">
            <a:extLst>
              <a:ext uri="{FF2B5EF4-FFF2-40B4-BE49-F238E27FC236}">
                <a16:creationId xmlns:a16="http://schemas.microsoft.com/office/drawing/2014/main" id="{4364D047-C8A6-432C-A797-C2196F5CFFC9}"/>
              </a:ext>
            </a:extLst>
          </p:cNvPr>
          <p:cNvSpPr txBox="1"/>
          <p:nvPr/>
        </p:nvSpPr>
        <p:spPr>
          <a:xfrm>
            <a:off x="9599550" y="2972851"/>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1" name="Google Shape;220;p23">
            <a:extLst>
              <a:ext uri="{FF2B5EF4-FFF2-40B4-BE49-F238E27FC236}">
                <a16:creationId xmlns:a16="http://schemas.microsoft.com/office/drawing/2014/main" id="{C56E66A3-6EAA-442A-8500-755D5FB7A2B4}"/>
              </a:ext>
            </a:extLst>
          </p:cNvPr>
          <p:cNvSpPr txBox="1"/>
          <p:nvPr/>
        </p:nvSpPr>
        <p:spPr>
          <a:xfrm>
            <a:off x="9595058" y="333647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2" name="Google Shape;221;p23">
            <a:extLst>
              <a:ext uri="{FF2B5EF4-FFF2-40B4-BE49-F238E27FC236}">
                <a16:creationId xmlns:a16="http://schemas.microsoft.com/office/drawing/2014/main" id="{22B963F2-C1D2-44D4-B323-10FA93454DA7}"/>
              </a:ext>
            </a:extLst>
          </p:cNvPr>
          <p:cNvSpPr txBox="1"/>
          <p:nvPr/>
        </p:nvSpPr>
        <p:spPr>
          <a:xfrm>
            <a:off x="9797111" y="290999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3" name="Google Shape;222;p23">
            <a:extLst>
              <a:ext uri="{FF2B5EF4-FFF2-40B4-BE49-F238E27FC236}">
                <a16:creationId xmlns:a16="http://schemas.microsoft.com/office/drawing/2014/main" id="{EF920CD4-FB37-4CE3-A29E-8251A3FE4DD8}"/>
              </a:ext>
            </a:extLst>
          </p:cNvPr>
          <p:cNvSpPr txBox="1"/>
          <p:nvPr/>
        </p:nvSpPr>
        <p:spPr>
          <a:xfrm>
            <a:off x="9823890" y="328576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4" name="Google Shape;223;p23">
            <a:extLst>
              <a:ext uri="{FF2B5EF4-FFF2-40B4-BE49-F238E27FC236}">
                <a16:creationId xmlns:a16="http://schemas.microsoft.com/office/drawing/2014/main" id="{2FCFB430-F87B-4DCB-8630-FCD152AFA42A}"/>
              </a:ext>
            </a:extLst>
          </p:cNvPr>
          <p:cNvSpPr txBox="1"/>
          <p:nvPr/>
        </p:nvSpPr>
        <p:spPr>
          <a:xfrm>
            <a:off x="6322223" y="4229770"/>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75" name="Google Shape;224;p23">
            <a:extLst>
              <a:ext uri="{FF2B5EF4-FFF2-40B4-BE49-F238E27FC236}">
                <a16:creationId xmlns:a16="http://schemas.microsoft.com/office/drawing/2014/main" id="{58EC25DD-7C9C-42D4-B453-BEABE2EBE1E7}"/>
              </a:ext>
            </a:extLst>
          </p:cNvPr>
          <p:cNvSpPr txBox="1"/>
          <p:nvPr/>
        </p:nvSpPr>
        <p:spPr>
          <a:xfrm>
            <a:off x="6321506" y="470306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6" name="Google Shape;225;p23">
            <a:extLst>
              <a:ext uri="{FF2B5EF4-FFF2-40B4-BE49-F238E27FC236}">
                <a16:creationId xmlns:a16="http://schemas.microsoft.com/office/drawing/2014/main" id="{DAF2DF4A-516A-4EB7-B683-87297C507FC8}"/>
              </a:ext>
            </a:extLst>
          </p:cNvPr>
          <p:cNvSpPr txBox="1"/>
          <p:nvPr/>
        </p:nvSpPr>
        <p:spPr>
          <a:xfrm>
            <a:off x="6320774" y="5150059"/>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cxnSp>
        <p:nvCxnSpPr>
          <p:cNvPr id="80" name="Google Shape;260;p24">
            <a:extLst>
              <a:ext uri="{FF2B5EF4-FFF2-40B4-BE49-F238E27FC236}">
                <a16:creationId xmlns:a16="http://schemas.microsoft.com/office/drawing/2014/main" id="{F7643B8A-B6C1-4E35-9682-5A7105004EE1}"/>
              </a:ext>
            </a:extLst>
          </p:cNvPr>
          <p:cNvCxnSpPr>
            <a:cxnSpLocks/>
          </p:cNvCxnSpPr>
          <p:nvPr/>
        </p:nvCxnSpPr>
        <p:spPr>
          <a:xfrm>
            <a:off x="3264804" y="3099674"/>
            <a:ext cx="0" cy="760892"/>
          </a:xfrm>
          <a:prstGeom prst="straightConnector1">
            <a:avLst/>
          </a:prstGeom>
          <a:noFill/>
          <a:ln w="9525" cap="flat" cmpd="sng">
            <a:solidFill>
              <a:schemeClr val="dk2"/>
            </a:solidFill>
            <a:prstDash val="solid"/>
            <a:round/>
            <a:headEnd type="none" w="med" len="med"/>
            <a:tailEnd type="none" w="med" len="med"/>
          </a:ln>
        </p:spPr>
      </p:cxnSp>
      <p:sp>
        <p:nvSpPr>
          <p:cNvPr id="84" name="Google Shape;211;p23">
            <a:extLst>
              <a:ext uri="{FF2B5EF4-FFF2-40B4-BE49-F238E27FC236}">
                <a16:creationId xmlns:a16="http://schemas.microsoft.com/office/drawing/2014/main" id="{B0D87F6C-8B2B-4614-96C0-8247D37A1E56}"/>
              </a:ext>
            </a:extLst>
          </p:cNvPr>
          <p:cNvSpPr txBox="1"/>
          <p:nvPr/>
        </p:nvSpPr>
        <p:spPr>
          <a:xfrm>
            <a:off x="3281046" y="3039623"/>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5" name="Google Shape;212;p23">
            <a:extLst>
              <a:ext uri="{FF2B5EF4-FFF2-40B4-BE49-F238E27FC236}">
                <a16:creationId xmlns:a16="http://schemas.microsoft.com/office/drawing/2014/main" id="{36EF559F-A117-4ED3-AAEC-580A7D9C8040}"/>
              </a:ext>
            </a:extLst>
          </p:cNvPr>
          <p:cNvSpPr txBox="1"/>
          <p:nvPr/>
        </p:nvSpPr>
        <p:spPr>
          <a:xfrm>
            <a:off x="3273462" y="3424823"/>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6" name="Google Shape;213;p23">
            <a:extLst>
              <a:ext uri="{FF2B5EF4-FFF2-40B4-BE49-F238E27FC236}">
                <a16:creationId xmlns:a16="http://schemas.microsoft.com/office/drawing/2014/main" id="{1F4F7B0B-7AB0-450F-A3ED-8EF1A5CDCDF0}"/>
              </a:ext>
            </a:extLst>
          </p:cNvPr>
          <p:cNvSpPr txBox="1"/>
          <p:nvPr/>
        </p:nvSpPr>
        <p:spPr>
          <a:xfrm>
            <a:off x="3475018" y="2962853"/>
            <a:ext cx="461914" cy="28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sp>
        <p:nvSpPr>
          <p:cNvPr id="87" name="Google Shape;214;p23">
            <a:extLst>
              <a:ext uri="{FF2B5EF4-FFF2-40B4-BE49-F238E27FC236}">
                <a16:creationId xmlns:a16="http://schemas.microsoft.com/office/drawing/2014/main" id="{2074E5F2-0393-412F-9A16-B5C5BBC5A53D}"/>
              </a:ext>
            </a:extLst>
          </p:cNvPr>
          <p:cNvSpPr txBox="1"/>
          <p:nvPr/>
        </p:nvSpPr>
        <p:spPr>
          <a:xfrm>
            <a:off x="3506430" y="3364239"/>
            <a:ext cx="461914" cy="23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cxnSp>
        <p:nvCxnSpPr>
          <p:cNvPr id="88" name="Google Shape;260;p24">
            <a:extLst>
              <a:ext uri="{FF2B5EF4-FFF2-40B4-BE49-F238E27FC236}">
                <a16:creationId xmlns:a16="http://schemas.microsoft.com/office/drawing/2014/main" id="{B4B65EC6-127B-4540-BFD1-5C0B5BC0A36F}"/>
              </a:ext>
            </a:extLst>
          </p:cNvPr>
          <p:cNvCxnSpPr>
            <a:cxnSpLocks/>
          </p:cNvCxnSpPr>
          <p:nvPr/>
        </p:nvCxnSpPr>
        <p:spPr>
          <a:xfrm>
            <a:off x="6874351" y="1710387"/>
            <a:ext cx="0" cy="760892"/>
          </a:xfrm>
          <a:prstGeom prst="straightConnector1">
            <a:avLst/>
          </a:prstGeom>
          <a:noFill/>
          <a:ln w="9525" cap="flat" cmpd="sng">
            <a:solidFill>
              <a:schemeClr val="dk2"/>
            </a:solidFill>
            <a:prstDash val="solid"/>
            <a:round/>
            <a:headEnd type="none" w="med" len="med"/>
            <a:tailEnd type="none" w="med" len="med"/>
          </a:ln>
        </p:spPr>
      </p:cxnSp>
      <p:sp>
        <p:nvSpPr>
          <p:cNvPr id="92" name="Google Shape;215;p23">
            <a:extLst>
              <a:ext uri="{FF2B5EF4-FFF2-40B4-BE49-F238E27FC236}">
                <a16:creationId xmlns:a16="http://schemas.microsoft.com/office/drawing/2014/main" id="{02CA7082-8B0D-437A-B9CA-E65FC0350B8B}"/>
              </a:ext>
            </a:extLst>
          </p:cNvPr>
          <p:cNvSpPr txBox="1"/>
          <p:nvPr/>
        </p:nvSpPr>
        <p:spPr>
          <a:xfrm>
            <a:off x="6888384" y="1637821"/>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3" name="Google Shape;216;p23">
            <a:extLst>
              <a:ext uri="{FF2B5EF4-FFF2-40B4-BE49-F238E27FC236}">
                <a16:creationId xmlns:a16="http://schemas.microsoft.com/office/drawing/2014/main" id="{34239D61-F077-4938-BEC7-C1EC1AF03567}"/>
              </a:ext>
            </a:extLst>
          </p:cNvPr>
          <p:cNvSpPr txBox="1"/>
          <p:nvPr/>
        </p:nvSpPr>
        <p:spPr>
          <a:xfrm>
            <a:off x="6870990" y="206502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4" name="Google Shape;217;p23">
            <a:extLst>
              <a:ext uri="{FF2B5EF4-FFF2-40B4-BE49-F238E27FC236}">
                <a16:creationId xmlns:a16="http://schemas.microsoft.com/office/drawing/2014/main" id="{0621CDC8-CE90-451E-BFD8-864CBCF3DF9C}"/>
              </a:ext>
            </a:extLst>
          </p:cNvPr>
          <p:cNvSpPr txBox="1"/>
          <p:nvPr/>
        </p:nvSpPr>
        <p:spPr>
          <a:xfrm>
            <a:off x="7075229" y="1601180"/>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5" name="Google Shape;218;p23">
            <a:extLst>
              <a:ext uri="{FF2B5EF4-FFF2-40B4-BE49-F238E27FC236}">
                <a16:creationId xmlns:a16="http://schemas.microsoft.com/office/drawing/2014/main" id="{2AE49D31-5522-46BB-9FB5-3CF1A478AA14}"/>
              </a:ext>
            </a:extLst>
          </p:cNvPr>
          <p:cNvSpPr txBox="1"/>
          <p:nvPr/>
        </p:nvSpPr>
        <p:spPr>
          <a:xfrm>
            <a:off x="7097688" y="1998114"/>
            <a:ext cx="487527" cy="2723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6" name="Google Shape;217;p23">
            <a:extLst>
              <a:ext uri="{FF2B5EF4-FFF2-40B4-BE49-F238E27FC236}">
                <a16:creationId xmlns:a16="http://schemas.microsoft.com/office/drawing/2014/main" id="{0690E09F-3E7B-4441-B808-598189F5EDA3}"/>
              </a:ext>
            </a:extLst>
          </p:cNvPr>
          <p:cNvSpPr txBox="1"/>
          <p:nvPr/>
        </p:nvSpPr>
        <p:spPr>
          <a:xfrm>
            <a:off x="9199501" y="1272166"/>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Enc</a:t>
            </a:r>
            <a:endParaRPr sz="1400" dirty="0">
              <a:latin typeface="+mj-lt"/>
              <a:ea typeface="Lato"/>
              <a:cs typeface="Lato"/>
              <a:sym typeface="Lato"/>
            </a:endParaRPr>
          </a:p>
        </p:txBody>
      </p:sp>
      <p:sp>
        <p:nvSpPr>
          <p:cNvPr id="97" name="Google Shape;217;p23">
            <a:extLst>
              <a:ext uri="{FF2B5EF4-FFF2-40B4-BE49-F238E27FC236}">
                <a16:creationId xmlns:a16="http://schemas.microsoft.com/office/drawing/2014/main" id="{7D3D491F-1116-487F-A04F-F5F2D0847998}"/>
              </a:ext>
            </a:extLst>
          </p:cNvPr>
          <p:cNvSpPr txBox="1"/>
          <p:nvPr/>
        </p:nvSpPr>
        <p:spPr>
          <a:xfrm>
            <a:off x="9855953" y="1254862"/>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Enc</a:t>
            </a:r>
            <a:endParaRPr sz="1400" dirty="0">
              <a:latin typeface="+mj-lt"/>
              <a:ea typeface="Lato"/>
              <a:cs typeface="Lato"/>
              <a:sym typeface="Lato"/>
            </a:endParaRPr>
          </a:p>
        </p:txBody>
      </p:sp>
      <p:cxnSp>
        <p:nvCxnSpPr>
          <p:cNvPr id="98" name="Google Shape;260;p24">
            <a:extLst>
              <a:ext uri="{FF2B5EF4-FFF2-40B4-BE49-F238E27FC236}">
                <a16:creationId xmlns:a16="http://schemas.microsoft.com/office/drawing/2014/main" id="{4214DF1C-53E7-49CB-9A3A-B8DABAD03472}"/>
              </a:ext>
            </a:extLst>
          </p:cNvPr>
          <p:cNvCxnSpPr>
            <a:cxnSpLocks/>
          </p:cNvCxnSpPr>
          <p:nvPr/>
        </p:nvCxnSpPr>
        <p:spPr>
          <a:xfrm>
            <a:off x="10220790" y="3007480"/>
            <a:ext cx="0" cy="760892"/>
          </a:xfrm>
          <a:prstGeom prst="straightConnector1">
            <a:avLst/>
          </a:prstGeom>
          <a:noFill/>
          <a:ln w="9525" cap="flat" cmpd="sng">
            <a:solidFill>
              <a:schemeClr val="dk2"/>
            </a:solidFill>
            <a:prstDash val="solid"/>
            <a:round/>
            <a:headEnd type="none" w="med" len="med"/>
            <a:tailEnd type="none" w="med" len="med"/>
          </a:ln>
        </p:spPr>
      </p:cxnSp>
      <p:sp>
        <p:nvSpPr>
          <p:cNvPr id="100" name="Google Shape;219;p23">
            <a:extLst>
              <a:ext uri="{FF2B5EF4-FFF2-40B4-BE49-F238E27FC236}">
                <a16:creationId xmlns:a16="http://schemas.microsoft.com/office/drawing/2014/main" id="{BC6C80E4-A604-4754-BAB5-18367734E00F}"/>
              </a:ext>
            </a:extLst>
          </p:cNvPr>
          <p:cNvSpPr txBox="1"/>
          <p:nvPr/>
        </p:nvSpPr>
        <p:spPr>
          <a:xfrm>
            <a:off x="10218914" y="2969366"/>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1" name="Google Shape;220;p23">
            <a:extLst>
              <a:ext uri="{FF2B5EF4-FFF2-40B4-BE49-F238E27FC236}">
                <a16:creationId xmlns:a16="http://schemas.microsoft.com/office/drawing/2014/main" id="{A740F61B-8D21-4032-96B2-2AB4D6445AD9}"/>
              </a:ext>
            </a:extLst>
          </p:cNvPr>
          <p:cNvSpPr txBox="1"/>
          <p:nvPr/>
        </p:nvSpPr>
        <p:spPr>
          <a:xfrm>
            <a:off x="10214422" y="3332988"/>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2" name="Google Shape;221;p23">
            <a:extLst>
              <a:ext uri="{FF2B5EF4-FFF2-40B4-BE49-F238E27FC236}">
                <a16:creationId xmlns:a16="http://schemas.microsoft.com/office/drawing/2014/main" id="{795D55E5-DE05-4346-8DEB-EE4FE8EE25FD}"/>
              </a:ext>
            </a:extLst>
          </p:cNvPr>
          <p:cNvSpPr txBox="1"/>
          <p:nvPr/>
        </p:nvSpPr>
        <p:spPr>
          <a:xfrm>
            <a:off x="10419613" y="2927090"/>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3" name="Google Shape;221;p23">
            <a:extLst>
              <a:ext uri="{FF2B5EF4-FFF2-40B4-BE49-F238E27FC236}">
                <a16:creationId xmlns:a16="http://schemas.microsoft.com/office/drawing/2014/main" id="{450C1D8D-C29E-4C97-8343-D233BAD1298B}"/>
              </a:ext>
            </a:extLst>
          </p:cNvPr>
          <p:cNvSpPr txBox="1"/>
          <p:nvPr/>
        </p:nvSpPr>
        <p:spPr>
          <a:xfrm>
            <a:off x="10434805" y="3272265"/>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Tree>
    <p:extLst>
      <p:ext uri="{BB962C8B-B14F-4D97-AF65-F5344CB8AC3E}">
        <p14:creationId xmlns:p14="http://schemas.microsoft.com/office/powerpoint/2010/main" val="387860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5F75-56C1-4D4F-AF66-92FF4F58FA7A}"/>
              </a:ext>
            </a:extLst>
          </p:cNvPr>
          <p:cNvSpPr>
            <a:spLocks noGrp="1"/>
          </p:cNvSpPr>
          <p:nvPr>
            <p:ph type="title"/>
          </p:nvPr>
        </p:nvSpPr>
        <p:spPr/>
        <p:txBody>
          <a:bodyPr/>
          <a:lstStyle/>
          <a:p>
            <a:r>
              <a:rPr lang="en-US" dirty="0"/>
              <a:t>E2EE: Ephemeral DH keys</a:t>
            </a:r>
          </a:p>
        </p:txBody>
      </p:sp>
      <p:sp>
        <p:nvSpPr>
          <p:cNvPr id="3" name="Slide Number Placeholder 2">
            <a:extLst>
              <a:ext uri="{FF2B5EF4-FFF2-40B4-BE49-F238E27FC236}">
                <a16:creationId xmlns:a16="http://schemas.microsoft.com/office/drawing/2014/main" id="{23A04811-069C-4790-943A-2DD736DFC65A}"/>
              </a:ext>
            </a:extLst>
          </p:cNvPr>
          <p:cNvSpPr>
            <a:spLocks noGrp="1"/>
          </p:cNvSpPr>
          <p:nvPr>
            <p:ph type="sldNum" sz="quarter" idx="12"/>
          </p:nvPr>
        </p:nvSpPr>
        <p:spPr/>
        <p:txBody>
          <a:bodyPr/>
          <a:lstStyle/>
          <a:p>
            <a:fld id="{F56C8676-1494-424A-9EE1-69F4EB666BA8}" type="slidenum">
              <a:rPr lang="en-US" smtClean="0"/>
              <a:pPr/>
              <a:t>16</a:t>
            </a:fld>
            <a:endParaRPr lang="en-US" dirty="0"/>
          </a:p>
        </p:txBody>
      </p:sp>
      <p:sp>
        <p:nvSpPr>
          <p:cNvPr id="41" name="Google Shape;190;p23">
            <a:extLst>
              <a:ext uri="{FF2B5EF4-FFF2-40B4-BE49-F238E27FC236}">
                <a16:creationId xmlns:a16="http://schemas.microsoft.com/office/drawing/2014/main" id="{8933FC1A-C49B-4E30-96E3-AC84CFABD795}"/>
              </a:ext>
            </a:extLst>
          </p:cNvPr>
          <p:cNvSpPr txBox="1"/>
          <p:nvPr/>
        </p:nvSpPr>
        <p:spPr>
          <a:xfrm>
            <a:off x="1987581" y="3844700"/>
            <a:ext cx="851400" cy="254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mj-lt"/>
                <a:ea typeface="Lato"/>
                <a:cs typeface="Lato"/>
                <a:sym typeface="Lato"/>
              </a:rPr>
              <a:t>(leader)</a:t>
            </a:r>
            <a:endParaRPr sz="1100" b="1" dirty="0">
              <a:latin typeface="+mj-lt"/>
              <a:ea typeface="Lato"/>
              <a:cs typeface="Lato"/>
              <a:sym typeface="Lato"/>
            </a:endParaRPr>
          </a:p>
        </p:txBody>
      </p:sp>
      <p:sp>
        <p:nvSpPr>
          <p:cNvPr id="43" name="Google Shape;192;p23">
            <a:extLst>
              <a:ext uri="{FF2B5EF4-FFF2-40B4-BE49-F238E27FC236}">
                <a16:creationId xmlns:a16="http://schemas.microsoft.com/office/drawing/2014/main" id="{3E29D213-D0DC-4711-AFFE-CF28D7CB8C6E}"/>
              </a:ext>
            </a:extLst>
          </p:cNvPr>
          <p:cNvSpPr txBox="1"/>
          <p:nvPr/>
        </p:nvSpPr>
        <p:spPr>
          <a:xfrm>
            <a:off x="2074125" y="3596892"/>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Alice</a:t>
            </a:r>
            <a:endParaRPr sz="1100" dirty="0">
              <a:latin typeface="+mj-lt"/>
              <a:ea typeface="Lato"/>
              <a:cs typeface="Lato"/>
              <a:sym typeface="Lato"/>
            </a:endParaRPr>
          </a:p>
        </p:txBody>
      </p:sp>
      <p:sp>
        <p:nvSpPr>
          <p:cNvPr id="44" name="Google Shape;193;p23">
            <a:extLst>
              <a:ext uri="{FF2B5EF4-FFF2-40B4-BE49-F238E27FC236}">
                <a16:creationId xmlns:a16="http://schemas.microsoft.com/office/drawing/2014/main" id="{2C2023B9-226D-4E0C-95D7-92DB606EDD3B}"/>
              </a:ext>
            </a:extLst>
          </p:cNvPr>
          <p:cNvSpPr txBox="1"/>
          <p:nvPr/>
        </p:nvSpPr>
        <p:spPr>
          <a:xfrm>
            <a:off x="9064338" y="36046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100">
              <a:latin typeface="+mj-lt"/>
              <a:ea typeface="Lato"/>
              <a:cs typeface="Lato"/>
              <a:sym typeface="Lato"/>
            </a:endParaRPr>
          </a:p>
        </p:txBody>
      </p:sp>
      <p:sp>
        <p:nvSpPr>
          <p:cNvPr id="45" name="Google Shape;194;p23">
            <a:extLst>
              <a:ext uri="{FF2B5EF4-FFF2-40B4-BE49-F238E27FC236}">
                <a16:creationId xmlns:a16="http://schemas.microsoft.com/office/drawing/2014/main" id="{FD170FAC-4519-49F9-BF0A-21DB461FFCB3}"/>
              </a:ext>
            </a:extLst>
          </p:cNvPr>
          <p:cNvSpPr txBox="1"/>
          <p:nvPr/>
        </p:nvSpPr>
        <p:spPr>
          <a:xfrm>
            <a:off x="5817553" y="2257304"/>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Bob</a:t>
            </a:r>
            <a:endParaRPr sz="1100" dirty="0">
              <a:latin typeface="+mj-lt"/>
              <a:ea typeface="Lato"/>
              <a:cs typeface="Lato"/>
              <a:sym typeface="Lato"/>
            </a:endParaRPr>
          </a:p>
        </p:txBody>
      </p:sp>
      <p:pic>
        <p:nvPicPr>
          <p:cNvPr id="46" name="Google Shape;195;p23">
            <a:extLst>
              <a:ext uri="{FF2B5EF4-FFF2-40B4-BE49-F238E27FC236}">
                <a16:creationId xmlns:a16="http://schemas.microsoft.com/office/drawing/2014/main" id="{61F64BAB-827A-42D0-AC22-D12D5750E4F3}"/>
              </a:ext>
            </a:extLst>
          </p:cNvPr>
          <p:cNvPicPr preferRelativeResize="0"/>
          <p:nvPr/>
        </p:nvPicPr>
        <p:blipFill>
          <a:blip r:embed="rId2">
            <a:alphaModFix/>
          </a:blip>
          <a:stretch>
            <a:fillRect/>
          </a:stretch>
        </p:blipFill>
        <p:spPr>
          <a:xfrm>
            <a:off x="2151101" y="3050604"/>
            <a:ext cx="601320" cy="546300"/>
          </a:xfrm>
          <a:prstGeom prst="rect">
            <a:avLst/>
          </a:prstGeom>
          <a:noFill/>
          <a:ln>
            <a:noFill/>
          </a:ln>
        </p:spPr>
      </p:pic>
      <p:pic>
        <p:nvPicPr>
          <p:cNvPr id="47" name="Google Shape;196;p23">
            <a:extLst>
              <a:ext uri="{FF2B5EF4-FFF2-40B4-BE49-F238E27FC236}">
                <a16:creationId xmlns:a16="http://schemas.microsoft.com/office/drawing/2014/main" id="{5239A316-1E92-4349-A3DF-1E80C7F0DD63}"/>
              </a:ext>
            </a:extLst>
          </p:cNvPr>
          <p:cNvPicPr preferRelativeResize="0"/>
          <p:nvPr/>
        </p:nvPicPr>
        <p:blipFill>
          <a:blip r:embed="rId3">
            <a:alphaModFix/>
          </a:blip>
          <a:stretch>
            <a:fillRect/>
          </a:stretch>
        </p:blipFill>
        <p:spPr>
          <a:xfrm>
            <a:off x="5817544" y="1757882"/>
            <a:ext cx="601320" cy="546284"/>
          </a:xfrm>
          <a:prstGeom prst="rect">
            <a:avLst/>
          </a:prstGeom>
          <a:noFill/>
          <a:ln>
            <a:noFill/>
          </a:ln>
        </p:spPr>
      </p:pic>
      <p:pic>
        <p:nvPicPr>
          <p:cNvPr id="48" name="Google Shape;197;p23">
            <a:extLst>
              <a:ext uri="{FF2B5EF4-FFF2-40B4-BE49-F238E27FC236}">
                <a16:creationId xmlns:a16="http://schemas.microsoft.com/office/drawing/2014/main" id="{4303C644-4E65-4970-BEDE-69B5386C3FEF}"/>
              </a:ext>
            </a:extLst>
          </p:cNvPr>
          <p:cNvPicPr preferRelativeResize="0"/>
          <p:nvPr/>
        </p:nvPicPr>
        <p:blipFill>
          <a:blip r:embed="rId4">
            <a:alphaModFix/>
          </a:blip>
          <a:stretch>
            <a:fillRect/>
          </a:stretch>
        </p:blipFill>
        <p:spPr>
          <a:xfrm>
            <a:off x="9110752" y="3049706"/>
            <a:ext cx="608285" cy="546295"/>
          </a:xfrm>
          <a:prstGeom prst="rect">
            <a:avLst/>
          </a:prstGeom>
          <a:noFill/>
          <a:ln>
            <a:noFill/>
          </a:ln>
        </p:spPr>
      </p:pic>
      <p:pic>
        <p:nvPicPr>
          <p:cNvPr id="49" name="Google Shape;198;p23">
            <a:extLst>
              <a:ext uri="{FF2B5EF4-FFF2-40B4-BE49-F238E27FC236}">
                <a16:creationId xmlns:a16="http://schemas.microsoft.com/office/drawing/2014/main" id="{E7B0E211-CEA1-4749-AA9C-58D2571349C6}"/>
              </a:ext>
            </a:extLst>
          </p:cNvPr>
          <p:cNvPicPr preferRelativeResize="0"/>
          <p:nvPr/>
        </p:nvPicPr>
        <p:blipFill>
          <a:blip r:embed="rId5">
            <a:alphaModFix/>
          </a:blip>
          <a:stretch>
            <a:fillRect/>
          </a:stretch>
        </p:blipFill>
        <p:spPr>
          <a:xfrm>
            <a:off x="4872552" y="4606696"/>
            <a:ext cx="781814" cy="790877"/>
          </a:xfrm>
          <a:prstGeom prst="rect">
            <a:avLst/>
          </a:prstGeom>
          <a:noFill/>
          <a:ln>
            <a:noFill/>
          </a:ln>
        </p:spPr>
      </p:pic>
      <p:sp>
        <p:nvSpPr>
          <p:cNvPr id="50" name="Google Shape;199;p23">
            <a:extLst>
              <a:ext uri="{FF2B5EF4-FFF2-40B4-BE49-F238E27FC236}">
                <a16:creationId xmlns:a16="http://schemas.microsoft.com/office/drawing/2014/main" id="{3A5B4381-BC76-4591-9F86-8DCF753AA2F3}"/>
              </a:ext>
            </a:extLst>
          </p:cNvPr>
          <p:cNvSpPr txBox="1"/>
          <p:nvPr/>
        </p:nvSpPr>
        <p:spPr>
          <a:xfrm>
            <a:off x="4873338" y="53572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grpSp>
        <p:nvGrpSpPr>
          <p:cNvPr id="51" name="Google Shape;200;p23">
            <a:extLst>
              <a:ext uri="{FF2B5EF4-FFF2-40B4-BE49-F238E27FC236}">
                <a16:creationId xmlns:a16="http://schemas.microsoft.com/office/drawing/2014/main" id="{1754D6C3-E79D-4263-8CCE-5CE3F94DD376}"/>
              </a:ext>
            </a:extLst>
          </p:cNvPr>
          <p:cNvGrpSpPr/>
          <p:nvPr/>
        </p:nvGrpSpPr>
        <p:grpSpPr>
          <a:xfrm>
            <a:off x="2382173" y="2804302"/>
            <a:ext cx="482343" cy="232740"/>
            <a:chOff x="4362350" y="2839249"/>
            <a:chExt cx="706419" cy="364625"/>
          </a:xfrm>
        </p:grpSpPr>
        <p:sp>
          <p:nvSpPr>
            <p:cNvPr id="52" name="Google Shape;201;p23">
              <a:extLst>
                <a:ext uri="{FF2B5EF4-FFF2-40B4-BE49-F238E27FC236}">
                  <a16:creationId xmlns:a16="http://schemas.microsoft.com/office/drawing/2014/main" id="{5BA90B3B-E6E3-4E0B-BC63-6620C5D26544}"/>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800" baseline="-25000">
                  <a:solidFill>
                    <a:srgbClr val="414155"/>
                  </a:solidFill>
                  <a:latin typeface="+mj-lt"/>
                  <a:ea typeface="Lato"/>
                  <a:cs typeface="Lato"/>
                  <a:sym typeface="Lato"/>
                </a:rPr>
                <a:t>1</a:t>
              </a:r>
              <a:endParaRPr sz="1000" baseline="-25000">
                <a:latin typeface="+mj-lt"/>
                <a:ea typeface="Lato"/>
                <a:cs typeface="Lato"/>
                <a:sym typeface="Lato"/>
              </a:endParaRPr>
            </a:p>
          </p:txBody>
        </p:sp>
        <p:pic>
          <p:nvPicPr>
            <p:cNvPr id="53" name="Google Shape;202;p23">
              <a:extLst>
                <a:ext uri="{FF2B5EF4-FFF2-40B4-BE49-F238E27FC236}">
                  <a16:creationId xmlns:a16="http://schemas.microsoft.com/office/drawing/2014/main" id="{46B3E843-86EE-4A9D-A353-AFEFE4CD4E10}"/>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54" name="Google Shape;203;p23">
            <a:extLst>
              <a:ext uri="{FF2B5EF4-FFF2-40B4-BE49-F238E27FC236}">
                <a16:creationId xmlns:a16="http://schemas.microsoft.com/office/drawing/2014/main" id="{9CA54EE5-DE5C-4B93-92D9-623AA7CADA59}"/>
              </a:ext>
            </a:extLst>
          </p:cNvPr>
          <p:cNvSpPr txBox="1"/>
          <p:nvPr/>
        </p:nvSpPr>
        <p:spPr>
          <a:xfrm>
            <a:off x="6004492" y="3908468"/>
            <a:ext cx="1517885"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j-lt"/>
                <a:ea typeface="Lato"/>
                <a:cs typeface="Lato"/>
                <a:sym typeface="Lato"/>
              </a:rPr>
              <a:t>Broadcast:</a:t>
            </a:r>
            <a:endParaRPr sz="1800" dirty="0">
              <a:latin typeface="+mj-lt"/>
              <a:ea typeface="Lato"/>
              <a:cs typeface="Lato"/>
              <a:sym typeface="Lato"/>
            </a:endParaRPr>
          </a:p>
        </p:txBody>
      </p:sp>
      <p:sp>
        <p:nvSpPr>
          <p:cNvPr id="55" name="Google Shape;204;p23">
            <a:extLst>
              <a:ext uri="{FF2B5EF4-FFF2-40B4-BE49-F238E27FC236}">
                <a16:creationId xmlns:a16="http://schemas.microsoft.com/office/drawing/2014/main" id="{96DA8CAD-4E61-4BD2-B469-DBC57B4AF8C7}"/>
              </a:ext>
            </a:extLst>
          </p:cNvPr>
          <p:cNvSpPr/>
          <p:nvPr/>
        </p:nvSpPr>
        <p:spPr>
          <a:xfrm>
            <a:off x="5863801" y="4267054"/>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5;p23">
            <a:extLst>
              <a:ext uri="{FF2B5EF4-FFF2-40B4-BE49-F238E27FC236}">
                <a16:creationId xmlns:a16="http://schemas.microsoft.com/office/drawing/2014/main" id="{602A56D5-BA8D-449C-96FF-2A55206639CF}"/>
              </a:ext>
            </a:extLst>
          </p:cNvPr>
          <p:cNvSpPr txBox="1"/>
          <p:nvPr/>
        </p:nvSpPr>
        <p:spPr>
          <a:xfrm>
            <a:off x="6094351" y="42740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57" name="Google Shape;206;p23">
            <a:extLst>
              <a:ext uri="{FF2B5EF4-FFF2-40B4-BE49-F238E27FC236}">
                <a16:creationId xmlns:a16="http://schemas.microsoft.com/office/drawing/2014/main" id="{7253BC98-A606-43C8-AD2B-7B99493222F1}"/>
              </a:ext>
            </a:extLst>
          </p:cNvPr>
          <p:cNvSpPr txBox="1"/>
          <p:nvPr/>
        </p:nvSpPr>
        <p:spPr>
          <a:xfrm>
            <a:off x="6094351" y="47312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58" name="Google Shape;207;p23">
            <a:extLst>
              <a:ext uri="{FF2B5EF4-FFF2-40B4-BE49-F238E27FC236}">
                <a16:creationId xmlns:a16="http://schemas.microsoft.com/office/drawing/2014/main" id="{F3C5F537-7655-421D-B431-F21DFA594423}"/>
              </a:ext>
            </a:extLst>
          </p:cNvPr>
          <p:cNvSpPr txBox="1"/>
          <p:nvPr/>
        </p:nvSpPr>
        <p:spPr>
          <a:xfrm>
            <a:off x="6094351" y="51884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pic>
        <p:nvPicPr>
          <p:cNvPr id="59" name="Google Shape;208;p23">
            <a:extLst>
              <a:ext uri="{FF2B5EF4-FFF2-40B4-BE49-F238E27FC236}">
                <a16:creationId xmlns:a16="http://schemas.microsoft.com/office/drawing/2014/main" id="{DC10FC90-C81C-432B-83CC-CF912E415044}"/>
              </a:ext>
            </a:extLst>
          </p:cNvPr>
          <p:cNvPicPr preferRelativeResize="0"/>
          <p:nvPr/>
        </p:nvPicPr>
        <p:blipFill>
          <a:blip r:embed="rId2">
            <a:alphaModFix/>
          </a:blip>
          <a:stretch>
            <a:fillRect/>
          </a:stretch>
        </p:blipFill>
        <p:spPr>
          <a:xfrm>
            <a:off x="5924525" y="4441694"/>
            <a:ext cx="242125" cy="194579"/>
          </a:xfrm>
          <a:prstGeom prst="rect">
            <a:avLst/>
          </a:prstGeom>
          <a:noFill/>
          <a:ln>
            <a:noFill/>
          </a:ln>
        </p:spPr>
      </p:pic>
      <p:pic>
        <p:nvPicPr>
          <p:cNvPr id="60" name="Google Shape;209;p23">
            <a:extLst>
              <a:ext uri="{FF2B5EF4-FFF2-40B4-BE49-F238E27FC236}">
                <a16:creationId xmlns:a16="http://schemas.microsoft.com/office/drawing/2014/main" id="{6B5717CF-44B4-4B06-8614-1C5F9E03FFB4}"/>
              </a:ext>
            </a:extLst>
          </p:cNvPr>
          <p:cNvPicPr preferRelativeResize="0"/>
          <p:nvPr/>
        </p:nvPicPr>
        <p:blipFill>
          <a:blip r:embed="rId3">
            <a:alphaModFix/>
          </a:blip>
          <a:stretch>
            <a:fillRect/>
          </a:stretch>
        </p:blipFill>
        <p:spPr>
          <a:xfrm>
            <a:off x="5928425" y="4894601"/>
            <a:ext cx="242125" cy="194579"/>
          </a:xfrm>
          <a:prstGeom prst="rect">
            <a:avLst/>
          </a:prstGeom>
          <a:noFill/>
          <a:ln>
            <a:noFill/>
          </a:ln>
        </p:spPr>
      </p:pic>
      <p:pic>
        <p:nvPicPr>
          <p:cNvPr id="61" name="Google Shape;210;p23">
            <a:extLst>
              <a:ext uri="{FF2B5EF4-FFF2-40B4-BE49-F238E27FC236}">
                <a16:creationId xmlns:a16="http://schemas.microsoft.com/office/drawing/2014/main" id="{431318E4-BA20-439C-A265-8423401CA4C4}"/>
              </a:ext>
            </a:extLst>
          </p:cNvPr>
          <p:cNvPicPr preferRelativeResize="0"/>
          <p:nvPr/>
        </p:nvPicPr>
        <p:blipFill>
          <a:blip r:embed="rId4">
            <a:alphaModFix/>
          </a:blip>
          <a:stretch>
            <a:fillRect/>
          </a:stretch>
        </p:blipFill>
        <p:spPr>
          <a:xfrm>
            <a:off x="5928425" y="5323124"/>
            <a:ext cx="242125" cy="192359"/>
          </a:xfrm>
          <a:prstGeom prst="rect">
            <a:avLst/>
          </a:prstGeom>
          <a:noFill/>
          <a:ln>
            <a:noFill/>
          </a:ln>
        </p:spPr>
      </p:pic>
      <p:sp>
        <p:nvSpPr>
          <p:cNvPr id="62" name="Google Shape;211;p23">
            <a:extLst>
              <a:ext uri="{FF2B5EF4-FFF2-40B4-BE49-F238E27FC236}">
                <a16:creationId xmlns:a16="http://schemas.microsoft.com/office/drawing/2014/main" id="{53C19552-BF86-4FD7-8CDC-8B55A704EC0B}"/>
              </a:ext>
            </a:extLst>
          </p:cNvPr>
          <p:cNvSpPr txBox="1"/>
          <p:nvPr/>
        </p:nvSpPr>
        <p:spPr>
          <a:xfrm>
            <a:off x="2665350" y="3033527"/>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3" name="Google Shape;212;p23">
            <a:extLst>
              <a:ext uri="{FF2B5EF4-FFF2-40B4-BE49-F238E27FC236}">
                <a16:creationId xmlns:a16="http://schemas.microsoft.com/office/drawing/2014/main" id="{06A2B781-6B4B-4286-A2B4-AD1E177E55F1}"/>
              </a:ext>
            </a:extLst>
          </p:cNvPr>
          <p:cNvSpPr txBox="1"/>
          <p:nvPr/>
        </p:nvSpPr>
        <p:spPr>
          <a:xfrm>
            <a:off x="2657766" y="341872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4" name="Google Shape;213;p23">
            <a:extLst>
              <a:ext uri="{FF2B5EF4-FFF2-40B4-BE49-F238E27FC236}">
                <a16:creationId xmlns:a16="http://schemas.microsoft.com/office/drawing/2014/main" id="{D0913766-01D3-4892-931D-0A8539FFB00C}"/>
              </a:ext>
            </a:extLst>
          </p:cNvPr>
          <p:cNvSpPr txBox="1"/>
          <p:nvPr/>
        </p:nvSpPr>
        <p:spPr>
          <a:xfrm>
            <a:off x="2859322" y="295675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5" name="Google Shape;214;p23">
            <a:extLst>
              <a:ext uri="{FF2B5EF4-FFF2-40B4-BE49-F238E27FC236}">
                <a16:creationId xmlns:a16="http://schemas.microsoft.com/office/drawing/2014/main" id="{085143A6-7F8E-474A-83A7-DE9698D33390}"/>
              </a:ext>
            </a:extLst>
          </p:cNvPr>
          <p:cNvSpPr txBox="1"/>
          <p:nvPr/>
        </p:nvSpPr>
        <p:spPr>
          <a:xfrm>
            <a:off x="2890734" y="335814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6" name="Google Shape;215;p23">
            <a:extLst>
              <a:ext uri="{FF2B5EF4-FFF2-40B4-BE49-F238E27FC236}">
                <a16:creationId xmlns:a16="http://schemas.microsoft.com/office/drawing/2014/main" id="{FE6023C9-6B29-4E57-ADEA-9CF9084E3E6B}"/>
              </a:ext>
            </a:extLst>
          </p:cNvPr>
          <p:cNvSpPr txBox="1"/>
          <p:nvPr/>
        </p:nvSpPr>
        <p:spPr>
          <a:xfrm>
            <a:off x="6246750" y="1644004"/>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7" name="Google Shape;216;p23">
            <a:extLst>
              <a:ext uri="{FF2B5EF4-FFF2-40B4-BE49-F238E27FC236}">
                <a16:creationId xmlns:a16="http://schemas.microsoft.com/office/drawing/2014/main" id="{8C03B764-8B94-4285-85AA-ACABC16F0D50}"/>
              </a:ext>
            </a:extLst>
          </p:cNvPr>
          <p:cNvSpPr txBox="1"/>
          <p:nvPr/>
        </p:nvSpPr>
        <p:spPr>
          <a:xfrm>
            <a:off x="6246750" y="20703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8" name="Google Shape;217;p23">
            <a:extLst>
              <a:ext uri="{FF2B5EF4-FFF2-40B4-BE49-F238E27FC236}">
                <a16:creationId xmlns:a16="http://schemas.microsoft.com/office/drawing/2014/main" id="{2BBB6329-0ECE-4ED7-B768-927253E03D2E}"/>
              </a:ext>
            </a:extLst>
          </p:cNvPr>
          <p:cNvSpPr txBox="1"/>
          <p:nvPr/>
        </p:nvSpPr>
        <p:spPr>
          <a:xfrm>
            <a:off x="6447341" y="1619468"/>
            <a:ext cx="396900"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69" name="Google Shape;218;p23">
            <a:extLst>
              <a:ext uri="{FF2B5EF4-FFF2-40B4-BE49-F238E27FC236}">
                <a16:creationId xmlns:a16="http://schemas.microsoft.com/office/drawing/2014/main" id="{E5BD3E43-730E-436E-BD3B-8DBECD637E6C}"/>
              </a:ext>
            </a:extLst>
          </p:cNvPr>
          <p:cNvSpPr txBox="1"/>
          <p:nvPr/>
        </p:nvSpPr>
        <p:spPr>
          <a:xfrm>
            <a:off x="6469801" y="201640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0" name="Google Shape;219;p23">
            <a:extLst>
              <a:ext uri="{FF2B5EF4-FFF2-40B4-BE49-F238E27FC236}">
                <a16:creationId xmlns:a16="http://schemas.microsoft.com/office/drawing/2014/main" id="{4364D047-C8A6-432C-A797-C2196F5CFFC9}"/>
              </a:ext>
            </a:extLst>
          </p:cNvPr>
          <p:cNvSpPr txBox="1"/>
          <p:nvPr/>
        </p:nvSpPr>
        <p:spPr>
          <a:xfrm>
            <a:off x="9599550" y="2972851"/>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1" name="Google Shape;220;p23">
            <a:extLst>
              <a:ext uri="{FF2B5EF4-FFF2-40B4-BE49-F238E27FC236}">
                <a16:creationId xmlns:a16="http://schemas.microsoft.com/office/drawing/2014/main" id="{C56E66A3-6EAA-442A-8500-755D5FB7A2B4}"/>
              </a:ext>
            </a:extLst>
          </p:cNvPr>
          <p:cNvSpPr txBox="1"/>
          <p:nvPr/>
        </p:nvSpPr>
        <p:spPr>
          <a:xfrm>
            <a:off x="9595058" y="333647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2" name="Google Shape;221;p23">
            <a:extLst>
              <a:ext uri="{FF2B5EF4-FFF2-40B4-BE49-F238E27FC236}">
                <a16:creationId xmlns:a16="http://schemas.microsoft.com/office/drawing/2014/main" id="{22B963F2-C1D2-44D4-B323-10FA93454DA7}"/>
              </a:ext>
            </a:extLst>
          </p:cNvPr>
          <p:cNvSpPr txBox="1"/>
          <p:nvPr/>
        </p:nvSpPr>
        <p:spPr>
          <a:xfrm>
            <a:off x="9806442" y="290999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3" name="Google Shape;222;p23">
            <a:extLst>
              <a:ext uri="{FF2B5EF4-FFF2-40B4-BE49-F238E27FC236}">
                <a16:creationId xmlns:a16="http://schemas.microsoft.com/office/drawing/2014/main" id="{EF920CD4-FB37-4CE3-A29E-8251A3FE4DD8}"/>
              </a:ext>
            </a:extLst>
          </p:cNvPr>
          <p:cNvSpPr txBox="1"/>
          <p:nvPr/>
        </p:nvSpPr>
        <p:spPr>
          <a:xfrm>
            <a:off x="9823890" y="328576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4" name="Google Shape;223;p23">
            <a:extLst>
              <a:ext uri="{FF2B5EF4-FFF2-40B4-BE49-F238E27FC236}">
                <a16:creationId xmlns:a16="http://schemas.microsoft.com/office/drawing/2014/main" id="{2FCFB430-F87B-4DCB-8630-FCD152AFA42A}"/>
              </a:ext>
            </a:extLst>
          </p:cNvPr>
          <p:cNvSpPr txBox="1"/>
          <p:nvPr/>
        </p:nvSpPr>
        <p:spPr>
          <a:xfrm>
            <a:off x="6322223" y="4229770"/>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75" name="Google Shape;224;p23">
            <a:extLst>
              <a:ext uri="{FF2B5EF4-FFF2-40B4-BE49-F238E27FC236}">
                <a16:creationId xmlns:a16="http://schemas.microsoft.com/office/drawing/2014/main" id="{58EC25DD-7C9C-42D4-B453-BEABE2EBE1E7}"/>
              </a:ext>
            </a:extLst>
          </p:cNvPr>
          <p:cNvSpPr txBox="1"/>
          <p:nvPr/>
        </p:nvSpPr>
        <p:spPr>
          <a:xfrm>
            <a:off x="6321506" y="470306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6" name="Google Shape;225;p23">
            <a:extLst>
              <a:ext uri="{FF2B5EF4-FFF2-40B4-BE49-F238E27FC236}">
                <a16:creationId xmlns:a16="http://schemas.microsoft.com/office/drawing/2014/main" id="{DAF2DF4A-516A-4EB7-B683-87297C507FC8}"/>
              </a:ext>
            </a:extLst>
          </p:cNvPr>
          <p:cNvSpPr txBox="1"/>
          <p:nvPr/>
        </p:nvSpPr>
        <p:spPr>
          <a:xfrm>
            <a:off x="6320774" y="5150059"/>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cxnSp>
        <p:nvCxnSpPr>
          <p:cNvPr id="80" name="Google Shape;260;p24">
            <a:extLst>
              <a:ext uri="{FF2B5EF4-FFF2-40B4-BE49-F238E27FC236}">
                <a16:creationId xmlns:a16="http://schemas.microsoft.com/office/drawing/2014/main" id="{F7643B8A-B6C1-4E35-9682-5A7105004EE1}"/>
              </a:ext>
            </a:extLst>
          </p:cNvPr>
          <p:cNvCxnSpPr>
            <a:cxnSpLocks/>
          </p:cNvCxnSpPr>
          <p:nvPr/>
        </p:nvCxnSpPr>
        <p:spPr>
          <a:xfrm>
            <a:off x="3264804" y="3099674"/>
            <a:ext cx="0" cy="760892"/>
          </a:xfrm>
          <a:prstGeom prst="straightConnector1">
            <a:avLst/>
          </a:prstGeom>
          <a:noFill/>
          <a:ln w="9525" cap="flat" cmpd="sng">
            <a:solidFill>
              <a:schemeClr val="dk2"/>
            </a:solidFill>
            <a:prstDash val="solid"/>
            <a:round/>
            <a:headEnd type="none" w="med" len="med"/>
            <a:tailEnd type="none" w="med" len="med"/>
          </a:ln>
        </p:spPr>
      </p:cxnSp>
      <p:sp>
        <p:nvSpPr>
          <p:cNvPr id="84" name="Google Shape;211;p23">
            <a:extLst>
              <a:ext uri="{FF2B5EF4-FFF2-40B4-BE49-F238E27FC236}">
                <a16:creationId xmlns:a16="http://schemas.microsoft.com/office/drawing/2014/main" id="{B0D87F6C-8B2B-4614-96C0-8247D37A1E56}"/>
              </a:ext>
            </a:extLst>
          </p:cNvPr>
          <p:cNvSpPr txBox="1"/>
          <p:nvPr/>
        </p:nvSpPr>
        <p:spPr>
          <a:xfrm>
            <a:off x="3281046" y="3039623"/>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5" name="Google Shape;212;p23">
            <a:extLst>
              <a:ext uri="{FF2B5EF4-FFF2-40B4-BE49-F238E27FC236}">
                <a16:creationId xmlns:a16="http://schemas.microsoft.com/office/drawing/2014/main" id="{36EF559F-A117-4ED3-AAEC-580A7D9C8040}"/>
              </a:ext>
            </a:extLst>
          </p:cNvPr>
          <p:cNvSpPr txBox="1"/>
          <p:nvPr/>
        </p:nvSpPr>
        <p:spPr>
          <a:xfrm>
            <a:off x="3273462" y="3424823"/>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6" name="Google Shape;213;p23">
            <a:extLst>
              <a:ext uri="{FF2B5EF4-FFF2-40B4-BE49-F238E27FC236}">
                <a16:creationId xmlns:a16="http://schemas.microsoft.com/office/drawing/2014/main" id="{1F4F7B0B-7AB0-450F-A3ED-8EF1A5CDCDF0}"/>
              </a:ext>
            </a:extLst>
          </p:cNvPr>
          <p:cNvSpPr txBox="1"/>
          <p:nvPr/>
        </p:nvSpPr>
        <p:spPr>
          <a:xfrm>
            <a:off x="3475018" y="2962853"/>
            <a:ext cx="461914" cy="28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sp>
        <p:nvSpPr>
          <p:cNvPr id="87" name="Google Shape;214;p23">
            <a:extLst>
              <a:ext uri="{FF2B5EF4-FFF2-40B4-BE49-F238E27FC236}">
                <a16:creationId xmlns:a16="http://schemas.microsoft.com/office/drawing/2014/main" id="{2074E5F2-0393-412F-9A16-B5C5BBC5A53D}"/>
              </a:ext>
            </a:extLst>
          </p:cNvPr>
          <p:cNvSpPr txBox="1"/>
          <p:nvPr/>
        </p:nvSpPr>
        <p:spPr>
          <a:xfrm>
            <a:off x="3506430" y="3364239"/>
            <a:ext cx="461914" cy="23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cxnSp>
        <p:nvCxnSpPr>
          <p:cNvPr id="88" name="Google Shape;260;p24">
            <a:extLst>
              <a:ext uri="{FF2B5EF4-FFF2-40B4-BE49-F238E27FC236}">
                <a16:creationId xmlns:a16="http://schemas.microsoft.com/office/drawing/2014/main" id="{B4B65EC6-127B-4540-BFD1-5C0B5BC0A36F}"/>
              </a:ext>
            </a:extLst>
          </p:cNvPr>
          <p:cNvCxnSpPr>
            <a:cxnSpLocks/>
          </p:cNvCxnSpPr>
          <p:nvPr/>
        </p:nvCxnSpPr>
        <p:spPr>
          <a:xfrm>
            <a:off x="6874351" y="1710387"/>
            <a:ext cx="0" cy="760892"/>
          </a:xfrm>
          <a:prstGeom prst="straightConnector1">
            <a:avLst/>
          </a:prstGeom>
          <a:noFill/>
          <a:ln w="9525" cap="flat" cmpd="sng">
            <a:solidFill>
              <a:schemeClr val="dk2"/>
            </a:solidFill>
            <a:prstDash val="solid"/>
            <a:round/>
            <a:headEnd type="none" w="med" len="med"/>
            <a:tailEnd type="none" w="med" len="med"/>
          </a:ln>
        </p:spPr>
      </p:cxnSp>
      <p:sp>
        <p:nvSpPr>
          <p:cNvPr id="92" name="Google Shape;215;p23">
            <a:extLst>
              <a:ext uri="{FF2B5EF4-FFF2-40B4-BE49-F238E27FC236}">
                <a16:creationId xmlns:a16="http://schemas.microsoft.com/office/drawing/2014/main" id="{02CA7082-8B0D-437A-B9CA-E65FC0350B8B}"/>
              </a:ext>
            </a:extLst>
          </p:cNvPr>
          <p:cNvSpPr txBox="1"/>
          <p:nvPr/>
        </p:nvSpPr>
        <p:spPr>
          <a:xfrm>
            <a:off x="6888384" y="1637821"/>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3" name="Google Shape;216;p23">
            <a:extLst>
              <a:ext uri="{FF2B5EF4-FFF2-40B4-BE49-F238E27FC236}">
                <a16:creationId xmlns:a16="http://schemas.microsoft.com/office/drawing/2014/main" id="{34239D61-F077-4938-BEC7-C1EC1AF03567}"/>
              </a:ext>
            </a:extLst>
          </p:cNvPr>
          <p:cNvSpPr txBox="1"/>
          <p:nvPr/>
        </p:nvSpPr>
        <p:spPr>
          <a:xfrm>
            <a:off x="6870990" y="206502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4" name="Google Shape;217;p23">
            <a:extLst>
              <a:ext uri="{FF2B5EF4-FFF2-40B4-BE49-F238E27FC236}">
                <a16:creationId xmlns:a16="http://schemas.microsoft.com/office/drawing/2014/main" id="{0621CDC8-CE90-451E-BFD8-864CBCF3DF9C}"/>
              </a:ext>
            </a:extLst>
          </p:cNvPr>
          <p:cNvSpPr txBox="1"/>
          <p:nvPr/>
        </p:nvSpPr>
        <p:spPr>
          <a:xfrm>
            <a:off x="7075229" y="1601180"/>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5" name="Google Shape;218;p23">
            <a:extLst>
              <a:ext uri="{FF2B5EF4-FFF2-40B4-BE49-F238E27FC236}">
                <a16:creationId xmlns:a16="http://schemas.microsoft.com/office/drawing/2014/main" id="{2AE49D31-5522-46BB-9FB5-3CF1A478AA14}"/>
              </a:ext>
            </a:extLst>
          </p:cNvPr>
          <p:cNvSpPr txBox="1"/>
          <p:nvPr/>
        </p:nvSpPr>
        <p:spPr>
          <a:xfrm>
            <a:off x="7097688" y="1998114"/>
            <a:ext cx="487527" cy="2723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6" name="Google Shape;217;p23">
            <a:extLst>
              <a:ext uri="{FF2B5EF4-FFF2-40B4-BE49-F238E27FC236}">
                <a16:creationId xmlns:a16="http://schemas.microsoft.com/office/drawing/2014/main" id="{0690E09F-3E7B-4441-B808-598189F5EDA3}"/>
              </a:ext>
            </a:extLst>
          </p:cNvPr>
          <p:cNvSpPr txBox="1"/>
          <p:nvPr/>
        </p:nvSpPr>
        <p:spPr>
          <a:xfrm>
            <a:off x="9199501" y="1272166"/>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Enc</a:t>
            </a:r>
            <a:endParaRPr sz="1400" dirty="0">
              <a:latin typeface="+mj-lt"/>
              <a:ea typeface="Lato"/>
              <a:cs typeface="Lato"/>
              <a:sym typeface="Lato"/>
            </a:endParaRPr>
          </a:p>
        </p:txBody>
      </p:sp>
      <p:sp>
        <p:nvSpPr>
          <p:cNvPr id="97" name="Google Shape;217;p23">
            <a:extLst>
              <a:ext uri="{FF2B5EF4-FFF2-40B4-BE49-F238E27FC236}">
                <a16:creationId xmlns:a16="http://schemas.microsoft.com/office/drawing/2014/main" id="{7D3D491F-1116-487F-A04F-F5F2D0847998}"/>
              </a:ext>
            </a:extLst>
          </p:cNvPr>
          <p:cNvSpPr txBox="1"/>
          <p:nvPr/>
        </p:nvSpPr>
        <p:spPr>
          <a:xfrm>
            <a:off x="9855953" y="1254862"/>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Enc</a:t>
            </a:r>
            <a:endParaRPr sz="1400" dirty="0">
              <a:latin typeface="+mj-lt"/>
              <a:ea typeface="Lato"/>
              <a:cs typeface="Lato"/>
              <a:sym typeface="Lato"/>
            </a:endParaRPr>
          </a:p>
        </p:txBody>
      </p:sp>
      <p:cxnSp>
        <p:nvCxnSpPr>
          <p:cNvPr id="98" name="Google Shape;260;p24">
            <a:extLst>
              <a:ext uri="{FF2B5EF4-FFF2-40B4-BE49-F238E27FC236}">
                <a16:creationId xmlns:a16="http://schemas.microsoft.com/office/drawing/2014/main" id="{4214DF1C-53E7-49CB-9A3A-B8DABAD03472}"/>
              </a:ext>
            </a:extLst>
          </p:cNvPr>
          <p:cNvCxnSpPr>
            <a:cxnSpLocks/>
          </p:cNvCxnSpPr>
          <p:nvPr/>
        </p:nvCxnSpPr>
        <p:spPr>
          <a:xfrm>
            <a:off x="10220790" y="3007480"/>
            <a:ext cx="0" cy="760892"/>
          </a:xfrm>
          <a:prstGeom prst="straightConnector1">
            <a:avLst/>
          </a:prstGeom>
          <a:noFill/>
          <a:ln w="9525" cap="flat" cmpd="sng">
            <a:solidFill>
              <a:schemeClr val="dk2"/>
            </a:solidFill>
            <a:prstDash val="solid"/>
            <a:round/>
            <a:headEnd type="none" w="med" len="med"/>
            <a:tailEnd type="none" w="med" len="med"/>
          </a:ln>
        </p:spPr>
      </p:cxnSp>
      <p:sp>
        <p:nvSpPr>
          <p:cNvPr id="100" name="Google Shape;219;p23">
            <a:extLst>
              <a:ext uri="{FF2B5EF4-FFF2-40B4-BE49-F238E27FC236}">
                <a16:creationId xmlns:a16="http://schemas.microsoft.com/office/drawing/2014/main" id="{BC6C80E4-A604-4754-BAB5-18367734E00F}"/>
              </a:ext>
            </a:extLst>
          </p:cNvPr>
          <p:cNvSpPr txBox="1"/>
          <p:nvPr/>
        </p:nvSpPr>
        <p:spPr>
          <a:xfrm>
            <a:off x="10218914" y="2969366"/>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1" name="Google Shape;220;p23">
            <a:extLst>
              <a:ext uri="{FF2B5EF4-FFF2-40B4-BE49-F238E27FC236}">
                <a16:creationId xmlns:a16="http://schemas.microsoft.com/office/drawing/2014/main" id="{A740F61B-8D21-4032-96B2-2AB4D6445AD9}"/>
              </a:ext>
            </a:extLst>
          </p:cNvPr>
          <p:cNvSpPr txBox="1"/>
          <p:nvPr/>
        </p:nvSpPr>
        <p:spPr>
          <a:xfrm>
            <a:off x="10214422" y="3332988"/>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2" name="Google Shape;221;p23">
            <a:extLst>
              <a:ext uri="{FF2B5EF4-FFF2-40B4-BE49-F238E27FC236}">
                <a16:creationId xmlns:a16="http://schemas.microsoft.com/office/drawing/2014/main" id="{795D55E5-DE05-4346-8DEB-EE4FE8EE25FD}"/>
              </a:ext>
            </a:extLst>
          </p:cNvPr>
          <p:cNvSpPr txBox="1"/>
          <p:nvPr/>
        </p:nvSpPr>
        <p:spPr>
          <a:xfrm>
            <a:off x="10419613" y="2927090"/>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3" name="Google Shape;221;p23">
            <a:extLst>
              <a:ext uri="{FF2B5EF4-FFF2-40B4-BE49-F238E27FC236}">
                <a16:creationId xmlns:a16="http://schemas.microsoft.com/office/drawing/2014/main" id="{450C1D8D-C29E-4C97-8343-D233BAD1298B}"/>
              </a:ext>
            </a:extLst>
          </p:cNvPr>
          <p:cNvSpPr txBox="1"/>
          <p:nvPr/>
        </p:nvSpPr>
        <p:spPr>
          <a:xfrm>
            <a:off x="10434805" y="3272265"/>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4" name="Google Shape;354;p25">
            <a:extLst>
              <a:ext uri="{FF2B5EF4-FFF2-40B4-BE49-F238E27FC236}">
                <a16:creationId xmlns:a16="http://schemas.microsoft.com/office/drawing/2014/main" id="{0D83683E-59B2-4752-811D-7B0486BD69DE}"/>
              </a:ext>
            </a:extLst>
          </p:cNvPr>
          <p:cNvSpPr txBox="1"/>
          <p:nvPr/>
        </p:nvSpPr>
        <p:spPr>
          <a:xfrm>
            <a:off x="7794519" y="760093"/>
            <a:ext cx="4130522" cy="1750064"/>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Lato"/>
              <a:buChar char="-"/>
            </a:pPr>
            <a:r>
              <a:rPr lang="en" sz="2000" dirty="0">
                <a:latin typeface="+mj-lt"/>
                <a:ea typeface="Lato"/>
                <a:cs typeface="Lato"/>
                <a:sym typeface="Lato"/>
              </a:rPr>
              <a:t>Generate an </a:t>
            </a:r>
            <a:r>
              <a:rPr lang="en" sz="2000" b="1" dirty="0">
                <a:latin typeface="+mj-lt"/>
                <a:ea typeface="Lato"/>
                <a:cs typeface="Lato"/>
                <a:sym typeface="Lato"/>
              </a:rPr>
              <a:t>ephemeral DH </a:t>
            </a:r>
            <a:r>
              <a:rPr lang="en" sz="2000" dirty="0">
                <a:latin typeface="+mj-lt"/>
                <a:ea typeface="Lato"/>
                <a:cs typeface="Lato"/>
                <a:sym typeface="Lato"/>
              </a:rPr>
              <a:t>key pair:    </a:t>
            </a:r>
            <a:r>
              <a:rPr lang="en" sz="2000" dirty="0" err="1">
                <a:latin typeface="+mj-lt"/>
                <a:ea typeface="Lato"/>
                <a:cs typeface="Lato"/>
                <a:sym typeface="Lato"/>
              </a:rPr>
              <a:t>sk</a:t>
            </a:r>
            <a:r>
              <a:rPr lang="en" sz="2000" baseline="-25000" dirty="0">
                <a:latin typeface="+mj-lt"/>
                <a:ea typeface="Lato"/>
                <a:cs typeface="Lato"/>
                <a:sym typeface="Lato"/>
              </a:rPr>
              <a:t>         </a:t>
            </a:r>
            <a:r>
              <a:rPr lang="en" sz="2000" dirty="0">
                <a:latin typeface="+mj-lt"/>
                <a:ea typeface="Lato"/>
                <a:cs typeface="Lato"/>
                <a:sym typeface="Lato"/>
              </a:rPr>
              <a:t>,pk</a:t>
            </a:r>
            <a:endParaRPr sz="2000" baseline="-25000" dirty="0">
              <a:latin typeface="+mj-lt"/>
              <a:ea typeface="Lato"/>
              <a:cs typeface="Lato"/>
              <a:sym typeface="Lato"/>
            </a:endParaRPr>
          </a:p>
          <a:p>
            <a:pPr marL="457200" lvl="0" indent="-317500" algn="l" rtl="0">
              <a:lnSpc>
                <a:spcPct val="150000"/>
              </a:lnSpc>
              <a:spcBef>
                <a:spcPts val="0"/>
              </a:spcBef>
              <a:spcAft>
                <a:spcPts val="0"/>
              </a:spcAft>
              <a:buSzPts val="1400"/>
              <a:buFont typeface="Lato"/>
              <a:buChar char="-"/>
            </a:pPr>
            <a:r>
              <a:rPr lang="en-US" sz="2000" dirty="0">
                <a:latin typeface="+mj-lt"/>
                <a:ea typeface="Lato"/>
                <a:cs typeface="Lato"/>
                <a:sym typeface="Lato"/>
              </a:rPr>
              <a:t>Sign </a:t>
            </a:r>
            <a:r>
              <a:rPr lang="en-US" sz="2000" dirty="0">
                <a:solidFill>
                  <a:schemeClr val="dk1"/>
                </a:solidFill>
                <a:latin typeface="+mj-lt"/>
                <a:ea typeface="Lato"/>
                <a:cs typeface="Lato"/>
                <a:sym typeface="Lato"/>
              </a:rPr>
              <a:t>pk</a:t>
            </a:r>
            <a:r>
              <a:rPr lang="en-US" sz="2000" baseline="-25000" dirty="0">
                <a:solidFill>
                  <a:schemeClr val="dk1"/>
                </a:solidFill>
                <a:latin typeface="+mj-lt"/>
                <a:ea typeface="Lato"/>
                <a:cs typeface="Lato"/>
                <a:sym typeface="Lato"/>
              </a:rPr>
              <a:t> </a:t>
            </a:r>
            <a:r>
              <a:rPr lang="en-US" sz="2000" dirty="0">
                <a:solidFill>
                  <a:schemeClr val="dk1"/>
                </a:solidFill>
                <a:latin typeface="+mj-lt"/>
                <a:ea typeface="Lato"/>
                <a:cs typeface="Lato"/>
                <a:sym typeface="Lato"/>
              </a:rPr>
              <a:t>      with the device key </a:t>
            </a:r>
            <a:r>
              <a:rPr lang="en-US" sz="2000" dirty="0" err="1">
                <a:solidFill>
                  <a:schemeClr val="dk1"/>
                </a:solidFill>
                <a:latin typeface="+mj-lt"/>
                <a:ea typeface="Lato"/>
                <a:cs typeface="Lato"/>
                <a:sym typeface="Lato"/>
              </a:rPr>
              <a:t>sk</a:t>
            </a:r>
            <a:r>
              <a:rPr lang="en-US" sz="2000" dirty="0">
                <a:solidFill>
                  <a:schemeClr val="dk1"/>
                </a:solidFill>
                <a:latin typeface="+mj-lt"/>
                <a:ea typeface="Lato"/>
                <a:cs typeface="Lato"/>
                <a:sym typeface="Lato"/>
              </a:rPr>
              <a:t>       and broadcast</a:t>
            </a:r>
            <a:endParaRPr lang="en-US" sz="2000" dirty="0">
              <a:latin typeface="+mj-lt"/>
              <a:ea typeface="Lato"/>
              <a:cs typeface="Lato"/>
              <a:sym typeface="Lato"/>
            </a:endParaRPr>
          </a:p>
          <a:p>
            <a:pPr marL="0" lvl="0" indent="0" algn="l" rtl="0">
              <a:spcBef>
                <a:spcPts val="0"/>
              </a:spcBef>
              <a:spcAft>
                <a:spcPts val="0"/>
              </a:spcAft>
              <a:buNone/>
            </a:pPr>
            <a:endParaRPr sz="2000" dirty="0">
              <a:solidFill>
                <a:schemeClr val="dk1"/>
              </a:solidFill>
              <a:latin typeface="+mj-lt"/>
              <a:ea typeface="Lato"/>
              <a:cs typeface="Lato"/>
              <a:sym typeface="Lato"/>
            </a:endParaRPr>
          </a:p>
        </p:txBody>
      </p:sp>
      <p:sp>
        <p:nvSpPr>
          <p:cNvPr id="77" name="Google Shape;217;p23">
            <a:extLst>
              <a:ext uri="{FF2B5EF4-FFF2-40B4-BE49-F238E27FC236}">
                <a16:creationId xmlns:a16="http://schemas.microsoft.com/office/drawing/2014/main" id="{916ED436-B7C9-47BD-997F-F8B3727DA016}"/>
              </a:ext>
            </a:extLst>
          </p:cNvPr>
          <p:cNvSpPr txBox="1"/>
          <p:nvPr/>
        </p:nvSpPr>
        <p:spPr>
          <a:xfrm>
            <a:off x="9007643" y="1717361"/>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Enc</a:t>
            </a:r>
            <a:endParaRPr sz="1400" dirty="0">
              <a:latin typeface="+mj-lt"/>
              <a:ea typeface="Lato"/>
              <a:cs typeface="Lato"/>
              <a:sym typeface="Lato"/>
            </a:endParaRPr>
          </a:p>
        </p:txBody>
      </p:sp>
      <p:sp>
        <p:nvSpPr>
          <p:cNvPr id="78" name="Google Shape;217;p23">
            <a:extLst>
              <a:ext uri="{FF2B5EF4-FFF2-40B4-BE49-F238E27FC236}">
                <a16:creationId xmlns:a16="http://schemas.microsoft.com/office/drawing/2014/main" id="{C7D6E888-98DC-4B97-B41F-841885FFC642}"/>
              </a:ext>
            </a:extLst>
          </p:cNvPr>
          <p:cNvSpPr txBox="1"/>
          <p:nvPr/>
        </p:nvSpPr>
        <p:spPr>
          <a:xfrm>
            <a:off x="11619275" y="1680732"/>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Sig</a:t>
            </a:r>
            <a:endParaRPr sz="1400" dirty="0">
              <a:latin typeface="+mj-lt"/>
              <a:ea typeface="Lato"/>
              <a:cs typeface="Lato"/>
              <a:sym typeface="Lato"/>
            </a:endParaRPr>
          </a:p>
        </p:txBody>
      </p:sp>
      <p:cxnSp>
        <p:nvCxnSpPr>
          <p:cNvPr id="108" name="Google Shape;305;p25">
            <a:extLst>
              <a:ext uri="{FF2B5EF4-FFF2-40B4-BE49-F238E27FC236}">
                <a16:creationId xmlns:a16="http://schemas.microsoft.com/office/drawing/2014/main" id="{696C08D2-CBE7-43BB-88E6-5C4B01854BB6}"/>
              </a:ext>
            </a:extLst>
          </p:cNvPr>
          <p:cNvCxnSpPr>
            <a:cxnSpLocks/>
            <a:stCxn id="117" idx="3"/>
          </p:cNvCxnSpPr>
          <p:nvPr/>
        </p:nvCxnSpPr>
        <p:spPr>
          <a:xfrm>
            <a:off x="3502566" y="4120321"/>
            <a:ext cx="2238167" cy="364200"/>
          </a:xfrm>
          <a:prstGeom prst="straightConnector1">
            <a:avLst/>
          </a:prstGeom>
          <a:noFill/>
          <a:ln w="9525" cap="flat" cmpd="sng">
            <a:solidFill>
              <a:schemeClr val="dk2"/>
            </a:solidFill>
            <a:prstDash val="solid"/>
            <a:round/>
            <a:headEnd type="none" w="med" len="med"/>
            <a:tailEnd type="triangle" w="med" len="med"/>
          </a:ln>
        </p:spPr>
      </p:cxnSp>
      <p:cxnSp>
        <p:nvCxnSpPr>
          <p:cNvPr id="109" name="Google Shape;306;p25">
            <a:extLst>
              <a:ext uri="{FF2B5EF4-FFF2-40B4-BE49-F238E27FC236}">
                <a16:creationId xmlns:a16="http://schemas.microsoft.com/office/drawing/2014/main" id="{0FD533AA-E284-450F-A66B-9FDC194DB203}"/>
              </a:ext>
            </a:extLst>
          </p:cNvPr>
          <p:cNvCxnSpPr>
            <a:cxnSpLocks/>
            <a:stCxn id="118" idx="2"/>
          </p:cNvCxnSpPr>
          <p:nvPr/>
        </p:nvCxnSpPr>
        <p:spPr>
          <a:xfrm>
            <a:off x="6295528" y="3017914"/>
            <a:ext cx="311013" cy="905928"/>
          </a:xfrm>
          <a:prstGeom prst="straightConnector1">
            <a:avLst/>
          </a:prstGeom>
          <a:noFill/>
          <a:ln w="9525" cap="flat" cmpd="sng">
            <a:solidFill>
              <a:schemeClr val="dk2"/>
            </a:solidFill>
            <a:prstDash val="solid"/>
            <a:round/>
            <a:headEnd type="none" w="med" len="med"/>
            <a:tailEnd type="triangle" w="med" len="med"/>
          </a:ln>
        </p:spPr>
      </p:cxnSp>
      <p:cxnSp>
        <p:nvCxnSpPr>
          <p:cNvPr id="110" name="Google Shape;308;p25">
            <a:extLst>
              <a:ext uri="{FF2B5EF4-FFF2-40B4-BE49-F238E27FC236}">
                <a16:creationId xmlns:a16="http://schemas.microsoft.com/office/drawing/2014/main" id="{FC8B0CAC-0DF2-4F8D-B542-DF274C163019}"/>
              </a:ext>
            </a:extLst>
          </p:cNvPr>
          <p:cNvCxnSpPr/>
          <p:nvPr/>
        </p:nvCxnSpPr>
        <p:spPr>
          <a:xfrm flipH="1">
            <a:off x="7445633" y="4348921"/>
            <a:ext cx="1968000" cy="152400"/>
          </a:xfrm>
          <a:prstGeom prst="straightConnector1">
            <a:avLst/>
          </a:prstGeom>
          <a:noFill/>
          <a:ln w="9525" cap="flat" cmpd="sng">
            <a:solidFill>
              <a:schemeClr val="dk2"/>
            </a:solidFill>
            <a:prstDash val="solid"/>
            <a:round/>
            <a:headEnd type="none" w="med" len="med"/>
            <a:tailEnd type="triangle" w="med" len="med"/>
          </a:ln>
        </p:spPr>
      </p:cxnSp>
      <p:sp>
        <p:nvSpPr>
          <p:cNvPr id="112" name="Google Shape;348;p25">
            <a:extLst>
              <a:ext uri="{FF2B5EF4-FFF2-40B4-BE49-F238E27FC236}">
                <a16:creationId xmlns:a16="http://schemas.microsoft.com/office/drawing/2014/main" id="{629F3B7B-5B02-4F58-9E21-75C3CC6090E2}"/>
              </a:ext>
            </a:extLst>
          </p:cNvPr>
          <p:cNvSpPr txBox="1"/>
          <p:nvPr/>
        </p:nvSpPr>
        <p:spPr>
          <a:xfrm>
            <a:off x="3023910" y="3935236"/>
            <a:ext cx="544500" cy="423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pk</a:t>
            </a:r>
            <a:r>
              <a:rPr lang="en" sz="1400" baseline="-25000" dirty="0">
                <a:solidFill>
                  <a:srgbClr val="FF0000"/>
                </a:solidFill>
                <a:latin typeface="+mj-lt"/>
                <a:ea typeface="Lato"/>
                <a:cs typeface="Lato"/>
                <a:sym typeface="Lato"/>
              </a:rPr>
              <a:t>A</a:t>
            </a:r>
            <a:endParaRPr sz="1400" baseline="-25000" dirty="0">
              <a:solidFill>
                <a:srgbClr val="FF0000"/>
              </a:solidFill>
              <a:latin typeface="+mj-lt"/>
              <a:ea typeface="Lato"/>
              <a:cs typeface="Lato"/>
              <a:sym typeface="Lato"/>
            </a:endParaRPr>
          </a:p>
        </p:txBody>
      </p:sp>
      <p:sp>
        <p:nvSpPr>
          <p:cNvPr id="114" name="Google Shape;353;p25">
            <a:extLst>
              <a:ext uri="{FF2B5EF4-FFF2-40B4-BE49-F238E27FC236}">
                <a16:creationId xmlns:a16="http://schemas.microsoft.com/office/drawing/2014/main" id="{D0B5002D-43B4-405C-AEF8-4DF4AAA1D273}"/>
              </a:ext>
            </a:extLst>
          </p:cNvPr>
          <p:cNvSpPr txBox="1"/>
          <p:nvPr/>
        </p:nvSpPr>
        <p:spPr>
          <a:xfrm>
            <a:off x="9536721" y="4117506"/>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9900"/>
                </a:solidFill>
                <a:latin typeface="+mj-lt"/>
                <a:ea typeface="Lato"/>
                <a:cs typeface="Lato"/>
                <a:sym typeface="Lato"/>
              </a:rPr>
              <a:t>Enc</a:t>
            </a:r>
            <a:endParaRPr sz="1000" dirty="0">
              <a:solidFill>
                <a:srgbClr val="FF9900"/>
              </a:solidFill>
              <a:latin typeface="+mj-lt"/>
              <a:ea typeface="Lato"/>
              <a:cs typeface="Lato"/>
              <a:sym typeface="Lato"/>
            </a:endParaRPr>
          </a:p>
        </p:txBody>
      </p:sp>
      <p:sp>
        <p:nvSpPr>
          <p:cNvPr id="115" name="Google Shape;214;p23">
            <a:extLst>
              <a:ext uri="{FF2B5EF4-FFF2-40B4-BE49-F238E27FC236}">
                <a16:creationId xmlns:a16="http://schemas.microsoft.com/office/drawing/2014/main" id="{248D6B39-B849-4483-AC33-CC422CF60E8D}"/>
              </a:ext>
            </a:extLst>
          </p:cNvPr>
          <p:cNvSpPr txBox="1"/>
          <p:nvPr/>
        </p:nvSpPr>
        <p:spPr>
          <a:xfrm>
            <a:off x="3198525" y="3892921"/>
            <a:ext cx="461914" cy="254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0000"/>
                </a:solidFill>
                <a:latin typeface="+mj-lt"/>
                <a:ea typeface="Lato"/>
                <a:cs typeface="Lato"/>
                <a:sym typeface="Lato"/>
              </a:rPr>
              <a:t>Enc</a:t>
            </a:r>
            <a:endParaRPr sz="1000" dirty="0">
              <a:solidFill>
                <a:srgbClr val="FF0000"/>
              </a:solidFill>
              <a:latin typeface="+mj-lt"/>
              <a:ea typeface="Lato"/>
              <a:cs typeface="Lato"/>
              <a:sym typeface="Lato"/>
            </a:endParaRPr>
          </a:p>
        </p:txBody>
      </p:sp>
      <p:sp>
        <p:nvSpPr>
          <p:cNvPr id="117" name="Google Shape;302;p25">
            <a:extLst>
              <a:ext uri="{FF2B5EF4-FFF2-40B4-BE49-F238E27FC236}">
                <a16:creationId xmlns:a16="http://schemas.microsoft.com/office/drawing/2014/main" id="{AB59736C-7741-4F20-9326-DC4045ACF732}"/>
              </a:ext>
            </a:extLst>
          </p:cNvPr>
          <p:cNvSpPr/>
          <p:nvPr/>
        </p:nvSpPr>
        <p:spPr>
          <a:xfrm>
            <a:off x="3056466" y="3927721"/>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pic>
        <p:nvPicPr>
          <p:cNvPr id="107" name="Google Shape;304;p25">
            <a:extLst>
              <a:ext uri="{FF2B5EF4-FFF2-40B4-BE49-F238E27FC236}">
                <a16:creationId xmlns:a16="http://schemas.microsoft.com/office/drawing/2014/main" id="{EFB1196C-D328-44CB-921E-84ACFC177FF0}"/>
              </a:ext>
            </a:extLst>
          </p:cNvPr>
          <p:cNvPicPr preferRelativeResize="0"/>
          <p:nvPr/>
        </p:nvPicPr>
        <p:blipFill>
          <a:blip r:embed="rId2">
            <a:alphaModFix/>
          </a:blip>
          <a:stretch>
            <a:fillRect/>
          </a:stretch>
        </p:blipFill>
        <p:spPr>
          <a:xfrm>
            <a:off x="3386755" y="4183343"/>
            <a:ext cx="279700" cy="254106"/>
          </a:xfrm>
          <a:prstGeom prst="rect">
            <a:avLst/>
          </a:prstGeom>
          <a:noFill/>
          <a:ln>
            <a:noFill/>
          </a:ln>
        </p:spPr>
      </p:pic>
      <p:sp>
        <p:nvSpPr>
          <p:cNvPr id="118" name="Google Shape;302;p25">
            <a:extLst>
              <a:ext uri="{FF2B5EF4-FFF2-40B4-BE49-F238E27FC236}">
                <a16:creationId xmlns:a16="http://schemas.microsoft.com/office/drawing/2014/main" id="{F33A0023-34D3-40DF-AE79-F90AD3780BC5}"/>
              </a:ext>
            </a:extLst>
          </p:cNvPr>
          <p:cNvSpPr/>
          <p:nvPr/>
        </p:nvSpPr>
        <p:spPr>
          <a:xfrm>
            <a:off x="6072478" y="2632714"/>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pic>
        <p:nvPicPr>
          <p:cNvPr id="106" name="Google Shape;301;p25">
            <a:extLst>
              <a:ext uri="{FF2B5EF4-FFF2-40B4-BE49-F238E27FC236}">
                <a16:creationId xmlns:a16="http://schemas.microsoft.com/office/drawing/2014/main" id="{EE36C3AB-29B3-4434-AA00-38EA86D2BE63}"/>
              </a:ext>
            </a:extLst>
          </p:cNvPr>
          <p:cNvPicPr preferRelativeResize="0"/>
          <p:nvPr/>
        </p:nvPicPr>
        <p:blipFill>
          <a:blip r:embed="rId3">
            <a:alphaModFix/>
          </a:blip>
          <a:stretch>
            <a:fillRect/>
          </a:stretch>
        </p:blipFill>
        <p:spPr>
          <a:xfrm>
            <a:off x="6391683" y="2870035"/>
            <a:ext cx="279682" cy="254100"/>
          </a:xfrm>
          <a:prstGeom prst="rect">
            <a:avLst/>
          </a:prstGeom>
          <a:noFill/>
          <a:ln>
            <a:noFill/>
          </a:ln>
        </p:spPr>
      </p:pic>
      <p:sp>
        <p:nvSpPr>
          <p:cNvPr id="119" name="Google Shape;216;p23">
            <a:extLst>
              <a:ext uri="{FF2B5EF4-FFF2-40B4-BE49-F238E27FC236}">
                <a16:creationId xmlns:a16="http://schemas.microsoft.com/office/drawing/2014/main" id="{149511AF-92A5-4758-B656-E0F1E35229B4}"/>
              </a:ext>
            </a:extLst>
          </p:cNvPr>
          <p:cNvSpPr txBox="1"/>
          <p:nvPr/>
        </p:nvSpPr>
        <p:spPr>
          <a:xfrm>
            <a:off x="6035141" y="2652744"/>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pk</a:t>
            </a:r>
            <a:r>
              <a:rPr lang="en" sz="1400" baseline="-25000" dirty="0">
                <a:solidFill>
                  <a:srgbClr val="0000FF"/>
                </a:solidFill>
                <a:latin typeface="+mj-lt"/>
                <a:ea typeface="Lato"/>
                <a:cs typeface="Lato"/>
                <a:sym typeface="Lato"/>
              </a:rPr>
              <a:t>B</a:t>
            </a:r>
            <a:endParaRPr sz="1400" baseline="-25000" dirty="0">
              <a:solidFill>
                <a:srgbClr val="0000FF"/>
              </a:solidFill>
              <a:latin typeface="+mj-lt"/>
              <a:ea typeface="Lato"/>
              <a:cs typeface="Lato"/>
              <a:sym typeface="Lato"/>
            </a:endParaRPr>
          </a:p>
        </p:txBody>
      </p:sp>
      <p:sp>
        <p:nvSpPr>
          <p:cNvPr id="120" name="Google Shape;218;p23">
            <a:extLst>
              <a:ext uri="{FF2B5EF4-FFF2-40B4-BE49-F238E27FC236}">
                <a16:creationId xmlns:a16="http://schemas.microsoft.com/office/drawing/2014/main" id="{0C6D4B4B-189E-4605-9726-E5A12EB24070}"/>
              </a:ext>
            </a:extLst>
          </p:cNvPr>
          <p:cNvSpPr txBox="1"/>
          <p:nvPr/>
        </p:nvSpPr>
        <p:spPr>
          <a:xfrm>
            <a:off x="6211083" y="2599167"/>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00FF"/>
                </a:solidFill>
                <a:latin typeface="+mj-lt"/>
                <a:ea typeface="Lato"/>
                <a:cs typeface="Lato"/>
                <a:sym typeface="Lato"/>
              </a:rPr>
              <a:t>Enc</a:t>
            </a:r>
            <a:endParaRPr sz="1000" dirty="0">
              <a:solidFill>
                <a:srgbClr val="0000FF"/>
              </a:solidFill>
              <a:latin typeface="+mj-lt"/>
              <a:ea typeface="Lato"/>
              <a:cs typeface="Lato"/>
              <a:sym typeface="Lato"/>
            </a:endParaRPr>
          </a:p>
        </p:txBody>
      </p:sp>
      <p:sp>
        <p:nvSpPr>
          <p:cNvPr id="122" name="Google Shape;302;p25">
            <a:extLst>
              <a:ext uri="{FF2B5EF4-FFF2-40B4-BE49-F238E27FC236}">
                <a16:creationId xmlns:a16="http://schemas.microsoft.com/office/drawing/2014/main" id="{F9338E7E-1139-4332-B8C5-ED0766B64948}"/>
              </a:ext>
            </a:extLst>
          </p:cNvPr>
          <p:cNvSpPr/>
          <p:nvPr/>
        </p:nvSpPr>
        <p:spPr>
          <a:xfrm>
            <a:off x="9409853" y="4158941"/>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pic>
        <p:nvPicPr>
          <p:cNvPr id="111" name="Google Shape;309;p25">
            <a:extLst>
              <a:ext uri="{FF2B5EF4-FFF2-40B4-BE49-F238E27FC236}">
                <a16:creationId xmlns:a16="http://schemas.microsoft.com/office/drawing/2014/main" id="{7BCB248D-7B70-4B9B-A308-ACFE3060E20A}"/>
              </a:ext>
            </a:extLst>
          </p:cNvPr>
          <p:cNvPicPr preferRelativeResize="0"/>
          <p:nvPr/>
        </p:nvPicPr>
        <p:blipFill>
          <a:blip r:embed="rId4">
            <a:alphaModFix/>
          </a:blip>
          <a:stretch>
            <a:fillRect/>
          </a:stretch>
        </p:blipFill>
        <p:spPr>
          <a:xfrm>
            <a:off x="9735171" y="4439371"/>
            <a:ext cx="253675" cy="192350"/>
          </a:xfrm>
          <a:prstGeom prst="rect">
            <a:avLst/>
          </a:prstGeom>
          <a:noFill/>
          <a:ln>
            <a:noFill/>
          </a:ln>
        </p:spPr>
      </p:pic>
      <p:sp>
        <p:nvSpPr>
          <p:cNvPr id="126" name="Google Shape;220;p23">
            <a:extLst>
              <a:ext uri="{FF2B5EF4-FFF2-40B4-BE49-F238E27FC236}">
                <a16:creationId xmlns:a16="http://schemas.microsoft.com/office/drawing/2014/main" id="{E848A777-BE6F-4DDF-A279-38DE8C7EA7FA}"/>
              </a:ext>
            </a:extLst>
          </p:cNvPr>
          <p:cNvSpPr txBox="1"/>
          <p:nvPr/>
        </p:nvSpPr>
        <p:spPr>
          <a:xfrm>
            <a:off x="9366512" y="4166356"/>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pk</a:t>
            </a:r>
            <a:r>
              <a:rPr lang="en" sz="1400" baseline="-25000" dirty="0">
                <a:solidFill>
                  <a:srgbClr val="FF9900"/>
                </a:solidFill>
                <a:latin typeface="+mj-lt"/>
                <a:ea typeface="Lato"/>
                <a:cs typeface="Lato"/>
                <a:sym typeface="Lato"/>
              </a:rPr>
              <a:t>C</a:t>
            </a:r>
            <a:endParaRPr sz="1400" baseline="-25000" dirty="0">
              <a:solidFill>
                <a:srgbClr val="FF9900"/>
              </a:solidFill>
              <a:latin typeface="+mj-lt"/>
              <a:ea typeface="Lato"/>
              <a:cs typeface="Lato"/>
              <a:sym typeface="Lato"/>
            </a:endParaRPr>
          </a:p>
        </p:txBody>
      </p:sp>
    </p:spTree>
    <p:extLst>
      <p:ext uri="{BB962C8B-B14F-4D97-AF65-F5344CB8AC3E}">
        <p14:creationId xmlns:p14="http://schemas.microsoft.com/office/powerpoint/2010/main" val="358051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302;p25">
            <a:extLst>
              <a:ext uri="{FF2B5EF4-FFF2-40B4-BE49-F238E27FC236}">
                <a16:creationId xmlns:a16="http://schemas.microsoft.com/office/drawing/2014/main" id="{49200B56-AF91-4B91-A972-8A15E62E3961}"/>
              </a:ext>
            </a:extLst>
          </p:cNvPr>
          <p:cNvSpPr/>
          <p:nvPr/>
        </p:nvSpPr>
        <p:spPr>
          <a:xfrm>
            <a:off x="6711368" y="4735020"/>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89" name="Google Shape;348;p25">
            <a:extLst>
              <a:ext uri="{FF2B5EF4-FFF2-40B4-BE49-F238E27FC236}">
                <a16:creationId xmlns:a16="http://schemas.microsoft.com/office/drawing/2014/main" id="{14F13275-FD81-44E3-8553-2CE1BC195334}"/>
              </a:ext>
            </a:extLst>
          </p:cNvPr>
          <p:cNvSpPr txBox="1"/>
          <p:nvPr/>
        </p:nvSpPr>
        <p:spPr>
          <a:xfrm>
            <a:off x="6675683" y="4312042"/>
            <a:ext cx="544500" cy="423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pk</a:t>
            </a:r>
            <a:r>
              <a:rPr lang="en" sz="1400" baseline="-25000" dirty="0">
                <a:solidFill>
                  <a:srgbClr val="FF0000"/>
                </a:solidFill>
                <a:latin typeface="+mj-lt"/>
                <a:ea typeface="Lato"/>
                <a:cs typeface="Lato"/>
                <a:sym typeface="Lato"/>
              </a:rPr>
              <a:t>A</a:t>
            </a:r>
            <a:endParaRPr sz="1400" baseline="-25000" dirty="0">
              <a:solidFill>
                <a:srgbClr val="FF0000"/>
              </a:solidFill>
              <a:latin typeface="+mj-lt"/>
              <a:ea typeface="Lato"/>
              <a:cs typeface="Lato"/>
              <a:sym typeface="Lato"/>
            </a:endParaRPr>
          </a:p>
        </p:txBody>
      </p:sp>
      <p:sp>
        <p:nvSpPr>
          <p:cNvPr id="116" name="Google Shape;216;p23">
            <a:extLst>
              <a:ext uri="{FF2B5EF4-FFF2-40B4-BE49-F238E27FC236}">
                <a16:creationId xmlns:a16="http://schemas.microsoft.com/office/drawing/2014/main" id="{25A7128B-1E5F-4ADF-93BB-FA6B0DA8812C}"/>
              </a:ext>
            </a:extLst>
          </p:cNvPr>
          <p:cNvSpPr txBox="1"/>
          <p:nvPr/>
        </p:nvSpPr>
        <p:spPr>
          <a:xfrm>
            <a:off x="6674031" y="47550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pk</a:t>
            </a:r>
            <a:r>
              <a:rPr lang="en" sz="1400" baseline="-25000" dirty="0">
                <a:solidFill>
                  <a:srgbClr val="0000FF"/>
                </a:solidFill>
                <a:latin typeface="+mj-lt"/>
                <a:ea typeface="Lato"/>
                <a:cs typeface="Lato"/>
                <a:sym typeface="Lato"/>
              </a:rPr>
              <a:t>B</a:t>
            </a:r>
            <a:endParaRPr sz="1400" baseline="-25000" dirty="0">
              <a:solidFill>
                <a:srgbClr val="0000FF"/>
              </a:solidFill>
              <a:latin typeface="+mj-lt"/>
              <a:ea typeface="Lato"/>
              <a:cs typeface="Lato"/>
              <a:sym typeface="Lato"/>
            </a:endParaRPr>
          </a:p>
        </p:txBody>
      </p:sp>
      <p:sp>
        <p:nvSpPr>
          <p:cNvPr id="121" name="Google Shape;353;p25">
            <a:extLst>
              <a:ext uri="{FF2B5EF4-FFF2-40B4-BE49-F238E27FC236}">
                <a16:creationId xmlns:a16="http://schemas.microsoft.com/office/drawing/2014/main" id="{9FC70682-C6C1-49DC-957B-BB4A32AA3DAA}"/>
              </a:ext>
            </a:extLst>
          </p:cNvPr>
          <p:cNvSpPr txBox="1"/>
          <p:nvPr/>
        </p:nvSpPr>
        <p:spPr>
          <a:xfrm>
            <a:off x="6844240" y="5119310"/>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9900"/>
                </a:solidFill>
                <a:latin typeface="+mj-lt"/>
                <a:ea typeface="Lato"/>
                <a:cs typeface="Lato"/>
                <a:sym typeface="Lato"/>
              </a:rPr>
              <a:t>Enc</a:t>
            </a:r>
            <a:endParaRPr sz="1000" dirty="0">
              <a:solidFill>
                <a:srgbClr val="FF9900"/>
              </a:solidFill>
              <a:latin typeface="+mj-lt"/>
              <a:ea typeface="Lato"/>
              <a:cs typeface="Lato"/>
              <a:sym typeface="Lato"/>
            </a:endParaRPr>
          </a:p>
        </p:txBody>
      </p:sp>
      <p:sp>
        <p:nvSpPr>
          <p:cNvPr id="2" name="Title 1">
            <a:extLst>
              <a:ext uri="{FF2B5EF4-FFF2-40B4-BE49-F238E27FC236}">
                <a16:creationId xmlns:a16="http://schemas.microsoft.com/office/drawing/2014/main" id="{44C75F75-56C1-4D4F-AF66-92FF4F58FA7A}"/>
              </a:ext>
            </a:extLst>
          </p:cNvPr>
          <p:cNvSpPr>
            <a:spLocks noGrp="1"/>
          </p:cNvSpPr>
          <p:nvPr>
            <p:ph type="title"/>
          </p:nvPr>
        </p:nvSpPr>
        <p:spPr/>
        <p:txBody>
          <a:bodyPr/>
          <a:lstStyle/>
          <a:p>
            <a:r>
              <a:rPr lang="en-US" dirty="0"/>
              <a:t>E2EE: Ephemeral DH keys</a:t>
            </a:r>
          </a:p>
        </p:txBody>
      </p:sp>
      <p:sp>
        <p:nvSpPr>
          <p:cNvPr id="3" name="Slide Number Placeholder 2">
            <a:extLst>
              <a:ext uri="{FF2B5EF4-FFF2-40B4-BE49-F238E27FC236}">
                <a16:creationId xmlns:a16="http://schemas.microsoft.com/office/drawing/2014/main" id="{23A04811-069C-4790-943A-2DD736DFC65A}"/>
              </a:ext>
            </a:extLst>
          </p:cNvPr>
          <p:cNvSpPr>
            <a:spLocks noGrp="1"/>
          </p:cNvSpPr>
          <p:nvPr>
            <p:ph type="sldNum" sz="quarter" idx="12"/>
          </p:nvPr>
        </p:nvSpPr>
        <p:spPr/>
        <p:txBody>
          <a:bodyPr/>
          <a:lstStyle/>
          <a:p>
            <a:fld id="{F56C8676-1494-424A-9EE1-69F4EB666BA8}" type="slidenum">
              <a:rPr lang="en-US" smtClean="0"/>
              <a:pPr/>
              <a:t>17</a:t>
            </a:fld>
            <a:endParaRPr lang="en-US" dirty="0"/>
          </a:p>
        </p:txBody>
      </p:sp>
      <p:sp>
        <p:nvSpPr>
          <p:cNvPr id="41" name="Google Shape;190;p23">
            <a:extLst>
              <a:ext uri="{FF2B5EF4-FFF2-40B4-BE49-F238E27FC236}">
                <a16:creationId xmlns:a16="http://schemas.microsoft.com/office/drawing/2014/main" id="{8933FC1A-C49B-4E30-96E3-AC84CFABD795}"/>
              </a:ext>
            </a:extLst>
          </p:cNvPr>
          <p:cNvSpPr txBox="1"/>
          <p:nvPr/>
        </p:nvSpPr>
        <p:spPr>
          <a:xfrm>
            <a:off x="1987581" y="3844700"/>
            <a:ext cx="851400" cy="254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mj-lt"/>
                <a:ea typeface="Lato"/>
                <a:cs typeface="Lato"/>
                <a:sym typeface="Lato"/>
              </a:rPr>
              <a:t>(leader)</a:t>
            </a:r>
            <a:endParaRPr sz="1100" b="1" dirty="0">
              <a:latin typeface="+mj-lt"/>
              <a:ea typeface="Lato"/>
              <a:cs typeface="Lato"/>
              <a:sym typeface="Lato"/>
            </a:endParaRPr>
          </a:p>
        </p:txBody>
      </p:sp>
      <p:sp>
        <p:nvSpPr>
          <p:cNvPr id="43" name="Google Shape;192;p23">
            <a:extLst>
              <a:ext uri="{FF2B5EF4-FFF2-40B4-BE49-F238E27FC236}">
                <a16:creationId xmlns:a16="http://schemas.microsoft.com/office/drawing/2014/main" id="{3E29D213-D0DC-4711-AFFE-CF28D7CB8C6E}"/>
              </a:ext>
            </a:extLst>
          </p:cNvPr>
          <p:cNvSpPr txBox="1"/>
          <p:nvPr/>
        </p:nvSpPr>
        <p:spPr>
          <a:xfrm>
            <a:off x="2074125" y="3596892"/>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Alice</a:t>
            </a:r>
            <a:endParaRPr sz="1100" dirty="0">
              <a:latin typeface="+mj-lt"/>
              <a:ea typeface="Lato"/>
              <a:cs typeface="Lato"/>
              <a:sym typeface="Lato"/>
            </a:endParaRPr>
          </a:p>
        </p:txBody>
      </p:sp>
      <p:sp>
        <p:nvSpPr>
          <p:cNvPr id="44" name="Google Shape;193;p23">
            <a:extLst>
              <a:ext uri="{FF2B5EF4-FFF2-40B4-BE49-F238E27FC236}">
                <a16:creationId xmlns:a16="http://schemas.microsoft.com/office/drawing/2014/main" id="{2C2023B9-226D-4E0C-95D7-92DB606EDD3B}"/>
              </a:ext>
            </a:extLst>
          </p:cNvPr>
          <p:cNvSpPr txBox="1"/>
          <p:nvPr/>
        </p:nvSpPr>
        <p:spPr>
          <a:xfrm>
            <a:off x="9064338" y="36046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100">
              <a:latin typeface="+mj-lt"/>
              <a:ea typeface="Lato"/>
              <a:cs typeface="Lato"/>
              <a:sym typeface="Lato"/>
            </a:endParaRPr>
          </a:p>
        </p:txBody>
      </p:sp>
      <p:sp>
        <p:nvSpPr>
          <p:cNvPr id="45" name="Google Shape;194;p23">
            <a:extLst>
              <a:ext uri="{FF2B5EF4-FFF2-40B4-BE49-F238E27FC236}">
                <a16:creationId xmlns:a16="http://schemas.microsoft.com/office/drawing/2014/main" id="{FD170FAC-4519-49F9-BF0A-21DB461FFCB3}"/>
              </a:ext>
            </a:extLst>
          </p:cNvPr>
          <p:cNvSpPr txBox="1"/>
          <p:nvPr/>
        </p:nvSpPr>
        <p:spPr>
          <a:xfrm>
            <a:off x="5817553" y="2257304"/>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Bob</a:t>
            </a:r>
            <a:endParaRPr sz="1100" dirty="0">
              <a:latin typeface="+mj-lt"/>
              <a:ea typeface="Lato"/>
              <a:cs typeface="Lato"/>
              <a:sym typeface="Lato"/>
            </a:endParaRPr>
          </a:p>
        </p:txBody>
      </p:sp>
      <p:pic>
        <p:nvPicPr>
          <p:cNvPr id="46" name="Google Shape;195;p23">
            <a:extLst>
              <a:ext uri="{FF2B5EF4-FFF2-40B4-BE49-F238E27FC236}">
                <a16:creationId xmlns:a16="http://schemas.microsoft.com/office/drawing/2014/main" id="{61F64BAB-827A-42D0-AC22-D12D5750E4F3}"/>
              </a:ext>
            </a:extLst>
          </p:cNvPr>
          <p:cNvPicPr preferRelativeResize="0"/>
          <p:nvPr/>
        </p:nvPicPr>
        <p:blipFill>
          <a:blip r:embed="rId2">
            <a:alphaModFix/>
          </a:blip>
          <a:stretch>
            <a:fillRect/>
          </a:stretch>
        </p:blipFill>
        <p:spPr>
          <a:xfrm>
            <a:off x="2151101" y="3050604"/>
            <a:ext cx="601320" cy="546300"/>
          </a:xfrm>
          <a:prstGeom prst="rect">
            <a:avLst/>
          </a:prstGeom>
          <a:noFill/>
          <a:ln>
            <a:noFill/>
          </a:ln>
        </p:spPr>
      </p:pic>
      <p:pic>
        <p:nvPicPr>
          <p:cNvPr id="47" name="Google Shape;196;p23">
            <a:extLst>
              <a:ext uri="{FF2B5EF4-FFF2-40B4-BE49-F238E27FC236}">
                <a16:creationId xmlns:a16="http://schemas.microsoft.com/office/drawing/2014/main" id="{5239A316-1E92-4349-A3DF-1E80C7F0DD63}"/>
              </a:ext>
            </a:extLst>
          </p:cNvPr>
          <p:cNvPicPr preferRelativeResize="0"/>
          <p:nvPr/>
        </p:nvPicPr>
        <p:blipFill>
          <a:blip r:embed="rId3">
            <a:alphaModFix/>
          </a:blip>
          <a:stretch>
            <a:fillRect/>
          </a:stretch>
        </p:blipFill>
        <p:spPr>
          <a:xfrm>
            <a:off x="5817544" y="1757882"/>
            <a:ext cx="601320" cy="546284"/>
          </a:xfrm>
          <a:prstGeom prst="rect">
            <a:avLst/>
          </a:prstGeom>
          <a:noFill/>
          <a:ln>
            <a:noFill/>
          </a:ln>
        </p:spPr>
      </p:pic>
      <p:pic>
        <p:nvPicPr>
          <p:cNvPr id="48" name="Google Shape;197;p23">
            <a:extLst>
              <a:ext uri="{FF2B5EF4-FFF2-40B4-BE49-F238E27FC236}">
                <a16:creationId xmlns:a16="http://schemas.microsoft.com/office/drawing/2014/main" id="{4303C644-4E65-4970-BEDE-69B5386C3FEF}"/>
              </a:ext>
            </a:extLst>
          </p:cNvPr>
          <p:cNvPicPr preferRelativeResize="0"/>
          <p:nvPr/>
        </p:nvPicPr>
        <p:blipFill>
          <a:blip r:embed="rId4">
            <a:alphaModFix/>
          </a:blip>
          <a:stretch>
            <a:fillRect/>
          </a:stretch>
        </p:blipFill>
        <p:spPr>
          <a:xfrm>
            <a:off x="9110752" y="3049706"/>
            <a:ext cx="608285" cy="546295"/>
          </a:xfrm>
          <a:prstGeom prst="rect">
            <a:avLst/>
          </a:prstGeom>
          <a:noFill/>
          <a:ln>
            <a:noFill/>
          </a:ln>
        </p:spPr>
      </p:pic>
      <p:pic>
        <p:nvPicPr>
          <p:cNvPr id="49" name="Google Shape;198;p23">
            <a:extLst>
              <a:ext uri="{FF2B5EF4-FFF2-40B4-BE49-F238E27FC236}">
                <a16:creationId xmlns:a16="http://schemas.microsoft.com/office/drawing/2014/main" id="{E7B0E211-CEA1-4749-AA9C-58D2571349C6}"/>
              </a:ext>
            </a:extLst>
          </p:cNvPr>
          <p:cNvPicPr preferRelativeResize="0"/>
          <p:nvPr/>
        </p:nvPicPr>
        <p:blipFill>
          <a:blip r:embed="rId5">
            <a:alphaModFix/>
          </a:blip>
          <a:stretch>
            <a:fillRect/>
          </a:stretch>
        </p:blipFill>
        <p:spPr>
          <a:xfrm>
            <a:off x="4872552" y="4606696"/>
            <a:ext cx="781814" cy="790877"/>
          </a:xfrm>
          <a:prstGeom prst="rect">
            <a:avLst/>
          </a:prstGeom>
          <a:noFill/>
          <a:ln>
            <a:noFill/>
          </a:ln>
        </p:spPr>
      </p:pic>
      <p:sp>
        <p:nvSpPr>
          <p:cNvPr id="50" name="Google Shape;199;p23">
            <a:extLst>
              <a:ext uri="{FF2B5EF4-FFF2-40B4-BE49-F238E27FC236}">
                <a16:creationId xmlns:a16="http://schemas.microsoft.com/office/drawing/2014/main" id="{3A5B4381-BC76-4591-9F86-8DCF753AA2F3}"/>
              </a:ext>
            </a:extLst>
          </p:cNvPr>
          <p:cNvSpPr txBox="1"/>
          <p:nvPr/>
        </p:nvSpPr>
        <p:spPr>
          <a:xfrm>
            <a:off x="4873338" y="53572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grpSp>
        <p:nvGrpSpPr>
          <p:cNvPr id="51" name="Google Shape;200;p23">
            <a:extLst>
              <a:ext uri="{FF2B5EF4-FFF2-40B4-BE49-F238E27FC236}">
                <a16:creationId xmlns:a16="http://schemas.microsoft.com/office/drawing/2014/main" id="{1754D6C3-E79D-4263-8CCE-5CE3F94DD376}"/>
              </a:ext>
            </a:extLst>
          </p:cNvPr>
          <p:cNvGrpSpPr/>
          <p:nvPr/>
        </p:nvGrpSpPr>
        <p:grpSpPr>
          <a:xfrm>
            <a:off x="2382173" y="2804302"/>
            <a:ext cx="482343" cy="232740"/>
            <a:chOff x="4362350" y="2839249"/>
            <a:chExt cx="706419" cy="364625"/>
          </a:xfrm>
        </p:grpSpPr>
        <p:sp>
          <p:nvSpPr>
            <p:cNvPr id="52" name="Google Shape;201;p23">
              <a:extLst>
                <a:ext uri="{FF2B5EF4-FFF2-40B4-BE49-F238E27FC236}">
                  <a16:creationId xmlns:a16="http://schemas.microsoft.com/office/drawing/2014/main" id="{5BA90B3B-E6E3-4E0B-BC63-6620C5D26544}"/>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800" baseline="-25000">
                  <a:solidFill>
                    <a:srgbClr val="414155"/>
                  </a:solidFill>
                  <a:latin typeface="+mj-lt"/>
                  <a:ea typeface="Lato"/>
                  <a:cs typeface="Lato"/>
                  <a:sym typeface="Lato"/>
                </a:rPr>
                <a:t>1</a:t>
              </a:r>
              <a:endParaRPr sz="1000" baseline="-25000">
                <a:latin typeface="+mj-lt"/>
                <a:ea typeface="Lato"/>
                <a:cs typeface="Lato"/>
                <a:sym typeface="Lato"/>
              </a:endParaRPr>
            </a:p>
          </p:txBody>
        </p:sp>
        <p:pic>
          <p:nvPicPr>
            <p:cNvPr id="53" name="Google Shape;202;p23">
              <a:extLst>
                <a:ext uri="{FF2B5EF4-FFF2-40B4-BE49-F238E27FC236}">
                  <a16:creationId xmlns:a16="http://schemas.microsoft.com/office/drawing/2014/main" id="{46B3E843-86EE-4A9D-A353-AFEFE4CD4E10}"/>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54" name="Google Shape;203;p23">
            <a:extLst>
              <a:ext uri="{FF2B5EF4-FFF2-40B4-BE49-F238E27FC236}">
                <a16:creationId xmlns:a16="http://schemas.microsoft.com/office/drawing/2014/main" id="{9CA54EE5-DE5C-4B93-92D9-623AA7CADA59}"/>
              </a:ext>
            </a:extLst>
          </p:cNvPr>
          <p:cNvSpPr txBox="1"/>
          <p:nvPr/>
        </p:nvSpPr>
        <p:spPr>
          <a:xfrm>
            <a:off x="6004492" y="3908468"/>
            <a:ext cx="1517885"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j-lt"/>
                <a:ea typeface="Lato"/>
                <a:cs typeface="Lato"/>
                <a:sym typeface="Lato"/>
              </a:rPr>
              <a:t>Broadcast:</a:t>
            </a:r>
            <a:endParaRPr sz="1800" dirty="0">
              <a:latin typeface="+mj-lt"/>
              <a:ea typeface="Lato"/>
              <a:cs typeface="Lato"/>
              <a:sym typeface="Lato"/>
            </a:endParaRPr>
          </a:p>
        </p:txBody>
      </p:sp>
      <p:sp>
        <p:nvSpPr>
          <p:cNvPr id="55" name="Google Shape;204;p23">
            <a:extLst>
              <a:ext uri="{FF2B5EF4-FFF2-40B4-BE49-F238E27FC236}">
                <a16:creationId xmlns:a16="http://schemas.microsoft.com/office/drawing/2014/main" id="{96DA8CAD-4E61-4BD2-B469-DBC57B4AF8C7}"/>
              </a:ext>
            </a:extLst>
          </p:cNvPr>
          <p:cNvSpPr/>
          <p:nvPr/>
        </p:nvSpPr>
        <p:spPr>
          <a:xfrm>
            <a:off x="5863801" y="4267054"/>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5;p23">
            <a:extLst>
              <a:ext uri="{FF2B5EF4-FFF2-40B4-BE49-F238E27FC236}">
                <a16:creationId xmlns:a16="http://schemas.microsoft.com/office/drawing/2014/main" id="{602A56D5-BA8D-449C-96FF-2A55206639CF}"/>
              </a:ext>
            </a:extLst>
          </p:cNvPr>
          <p:cNvSpPr txBox="1"/>
          <p:nvPr/>
        </p:nvSpPr>
        <p:spPr>
          <a:xfrm>
            <a:off x="6094351" y="42740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57" name="Google Shape;206;p23">
            <a:extLst>
              <a:ext uri="{FF2B5EF4-FFF2-40B4-BE49-F238E27FC236}">
                <a16:creationId xmlns:a16="http://schemas.microsoft.com/office/drawing/2014/main" id="{7253BC98-A606-43C8-AD2B-7B99493222F1}"/>
              </a:ext>
            </a:extLst>
          </p:cNvPr>
          <p:cNvSpPr txBox="1"/>
          <p:nvPr/>
        </p:nvSpPr>
        <p:spPr>
          <a:xfrm>
            <a:off x="6094351" y="47312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58" name="Google Shape;207;p23">
            <a:extLst>
              <a:ext uri="{FF2B5EF4-FFF2-40B4-BE49-F238E27FC236}">
                <a16:creationId xmlns:a16="http://schemas.microsoft.com/office/drawing/2014/main" id="{F3C5F537-7655-421D-B431-F21DFA594423}"/>
              </a:ext>
            </a:extLst>
          </p:cNvPr>
          <p:cNvSpPr txBox="1"/>
          <p:nvPr/>
        </p:nvSpPr>
        <p:spPr>
          <a:xfrm>
            <a:off x="6094351" y="51884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pic>
        <p:nvPicPr>
          <p:cNvPr id="59" name="Google Shape;208;p23">
            <a:extLst>
              <a:ext uri="{FF2B5EF4-FFF2-40B4-BE49-F238E27FC236}">
                <a16:creationId xmlns:a16="http://schemas.microsoft.com/office/drawing/2014/main" id="{DC10FC90-C81C-432B-83CC-CF912E415044}"/>
              </a:ext>
            </a:extLst>
          </p:cNvPr>
          <p:cNvPicPr preferRelativeResize="0"/>
          <p:nvPr/>
        </p:nvPicPr>
        <p:blipFill>
          <a:blip r:embed="rId2">
            <a:alphaModFix/>
          </a:blip>
          <a:stretch>
            <a:fillRect/>
          </a:stretch>
        </p:blipFill>
        <p:spPr>
          <a:xfrm>
            <a:off x="5924525" y="4441694"/>
            <a:ext cx="242125" cy="194579"/>
          </a:xfrm>
          <a:prstGeom prst="rect">
            <a:avLst/>
          </a:prstGeom>
          <a:noFill/>
          <a:ln>
            <a:noFill/>
          </a:ln>
        </p:spPr>
      </p:pic>
      <p:pic>
        <p:nvPicPr>
          <p:cNvPr id="60" name="Google Shape;209;p23">
            <a:extLst>
              <a:ext uri="{FF2B5EF4-FFF2-40B4-BE49-F238E27FC236}">
                <a16:creationId xmlns:a16="http://schemas.microsoft.com/office/drawing/2014/main" id="{6B5717CF-44B4-4B06-8614-1C5F9E03FFB4}"/>
              </a:ext>
            </a:extLst>
          </p:cNvPr>
          <p:cNvPicPr preferRelativeResize="0"/>
          <p:nvPr/>
        </p:nvPicPr>
        <p:blipFill>
          <a:blip r:embed="rId3">
            <a:alphaModFix/>
          </a:blip>
          <a:stretch>
            <a:fillRect/>
          </a:stretch>
        </p:blipFill>
        <p:spPr>
          <a:xfrm>
            <a:off x="5928425" y="4894601"/>
            <a:ext cx="242125" cy="194579"/>
          </a:xfrm>
          <a:prstGeom prst="rect">
            <a:avLst/>
          </a:prstGeom>
          <a:noFill/>
          <a:ln>
            <a:noFill/>
          </a:ln>
        </p:spPr>
      </p:pic>
      <p:pic>
        <p:nvPicPr>
          <p:cNvPr id="61" name="Google Shape;210;p23">
            <a:extLst>
              <a:ext uri="{FF2B5EF4-FFF2-40B4-BE49-F238E27FC236}">
                <a16:creationId xmlns:a16="http://schemas.microsoft.com/office/drawing/2014/main" id="{431318E4-BA20-439C-A265-8423401CA4C4}"/>
              </a:ext>
            </a:extLst>
          </p:cNvPr>
          <p:cNvPicPr preferRelativeResize="0"/>
          <p:nvPr/>
        </p:nvPicPr>
        <p:blipFill>
          <a:blip r:embed="rId4">
            <a:alphaModFix/>
          </a:blip>
          <a:stretch>
            <a:fillRect/>
          </a:stretch>
        </p:blipFill>
        <p:spPr>
          <a:xfrm>
            <a:off x="5928425" y="5323124"/>
            <a:ext cx="242125" cy="192359"/>
          </a:xfrm>
          <a:prstGeom prst="rect">
            <a:avLst/>
          </a:prstGeom>
          <a:noFill/>
          <a:ln>
            <a:noFill/>
          </a:ln>
        </p:spPr>
      </p:pic>
      <p:sp>
        <p:nvSpPr>
          <p:cNvPr id="62" name="Google Shape;211;p23">
            <a:extLst>
              <a:ext uri="{FF2B5EF4-FFF2-40B4-BE49-F238E27FC236}">
                <a16:creationId xmlns:a16="http://schemas.microsoft.com/office/drawing/2014/main" id="{53C19552-BF86-4FD7-8CDC-8B55A704EC0B}"/>
              </a:ext>
            </a:extLst>
          </p:cNvPr>
          <p:cNvSpPr txBox="1"/>
          <p:nvPr/>
        </p:nvSpPr>
        <p:spPr>
          <a:xfrm>
            <a:off x="2665350" y="3033527"/>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3" name="Google Shape;212;p23">
            <a:extLst>
              <a:ext uri="{FF2B5EF4-FFF2-40B4-BE49-F238E27FC236}">
                <a16:creationId xmlns:a16="http://schemas.microsoft.com/office/drawing/2014/main" id="{06A2B781-6B4B-4286-A2B4-AD1E177E55F1}"/>
              </a:ext>
            </a:extLst>
          </p:cNvPr>
          <p:cNvSpPr txBox="1"/>
          <p:nvPr/>
        </p:nvSpPr>
        <p:spPr>
          <a:xfrm>
            <a:off x="2657766" y="341872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4" name="Google Shape;213;p23">
            <a:extLst>
              <a:ext uri="{FF2B5EF4-FFF2-40B4-BE49-F238E27FC236}">
                <a16:creationId xmlns:a16="http://schemas.microsoft.com/office/drawing/2014/main" id="{D0913766-01D3-4892-931D-0A8539FFB00C}"/>
              </a:ext>
            </a:extLst>
          </p:cNvPr>
          <p:cNvSpPr txBox="1"/>
          <p:nvPr/>
        </p:nvSpPr>
        <p:spPr>
          <a:xfrm>
            <a:off x="2859322" y="295675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5" name="Google Shape;214;p23">
            <a:extLst>
              <a:ext uri="{FF2B5EF4-FFF2-40B4-BE49-F238E27FC236}">
                <a16:creationId xmlns:a16="http://schemas.microsoft.com/office/drawing/2014/main" id="{085143A6-7F8E-474A-83A7-DE9698D33390}"/>
              </a:ext>
            </a:extLst>
          </p:cNvPr>
          <p:cNvSpPr txBox="1"/>
          <p:nvPr/>
        </p:nvSpPr>
        <p:spPr>
          <a:xfrm>
            <a:off x="2890734" y="335814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6" name="Google Shape;215;p23">
            <a:extLst>
              <a:ext uri="{FF2B5EF4-FFF2-40B4-BE49-F238E27FC236}">
                <a16:creationId xmlns:a16="http://schemas.microsoft.com/office/drawing/2014/main" id="{FE6023C9-6B29-4E57-ADEA-9CF9084E3E6B}"/>
              </a:ext>
            </a:extLst>
          </p:cNvPr>
          <p:cNvSpPr txBox="1"/>
          <p:nvPr/>
        </p:nvSpPr>
        <p:spPr>
          <a:xfrm>
            <a:off x="6246750" y="1644004"/>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7" name="Google Shape;216;p23">
            <a:extLst>
              <a:ext uri="{FF2B5EF4-FFF2-40B4-BE49-F238E27FC236}">
                <a16:creationId xmlns:a16="http://schemas.microsoft.com/office/drawing/2014/main" id="{8C03B764-8B94-4285-85AA-ACABC16F0D50}"/>
              </a:ext>
            </a:extLst>
          </p:cNvPr>
          <p:cNvSpPr txBox="1"/>
          <p:nvPr/>
        </p:nvSpPr>
        <p:spPr>
          <a:xfrm>
            <a:off x="6246750" y="20703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8" name="Google Shape;217;p23">
            <a:extLst>
              <a:ext uri="{FF2B5EF4-FFF2-40B4-BE49-F238E27FC236}">
                <a16:creationId xmlns:a16="http://schemas.microsoft.com/office/drawing/2014/main" id="{2BBB6329-0ECE-4ED7-B768-927253E03D2E}"/>
              </a:ext>
            </a:extLst>
          </p:cNvPr>
          <p:cNvSpPr txBox="1"/>
          <p:nvPr/>
        </p:nvSpPr>
        <p:spPr>
          <a:xfrm>
            <a:off x="6447341" y="1619468"/>
            <a:ext cx="396900"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69" name="Google Shape;218;p23">
            <a:extLst>
              <a:ext uri="{FF2B5EF4-FFF2-40B4-BE49-F238E27FC236}">
                <a16:creationId xmlns:a16="http://schemas.microsoft.com/office/drawing/2014/main" id="{E5BD3E43-730E-436E-BD3B-8DBECD637E6C}"/>
              </a:ext>
            </a:extLst>
          </p:cNvPr>
          <p:cNvSpPr txBox="1"/>
          <p:nvPr/>
        </p:nvSpPr>
        <p:spPr>
          <a:xfrm>
            <a:off x="6469801" y="201640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0" name="Google Shape;219;p23">
            <a:extLst>
              <a:ext uri="{FF2B5EF4-FFF2-40B4-BE49-F238E27FC236}">
                <a16:creationId xmlns:a16="http://schemas.microsoft.com/office/drawing/2014/main" id="{4364D047-C8A6-432C-A797-C2196F5CFFC9}"/>
              </a:ext>
            </a:extLst>
          </p:cNvPr>
          <p:cNvSpPr txBox="1"/>
          <p:nvPr/>
        </p:nvSpPr>
        <p:spPr>
          <a:xfrm>
            <a:off x="9599550" y="2972851"/>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1" name="Google Shape;220;p23">
            <a:extLst>
              <a:ext uri="{FF2B5EF4-FFF2-40B4-BE49-F238E27FC236}">
                <a16:creationId xmlns:a16="http://schemas.microsoft.com/office/drawing/2014/main" id="{C56E66A3-6EAA-442A-8500-755D5FB7A2B4}"/>
              </a:ext>
            </a:extLst>
          </p:cNvPr>
          <p:cNvSpPr txBox="1"/>
          <p:nvPr/>
        </p:nvSpPr>
        <p:spPr>
          <a:xfrm>
            <a:off x="9595058" y="333647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2" name="Google Shape;221;p23">
            <a:extLst>
              <a:ext uri="{FF2B5EF4-FFF2-40B4-BE49-F238E27FC236}">
                <a16:creationId xmlns:a16="http://schemas.microsoft.com/office/drawing/2014/main" id="{22B963F2-C1D2-44D4-B323-10FA93454DA7}"/>
              </a:ext>
            </a:extLst>
          </p:cNvPr>
          <p:cNvSpPr txBox="1"/>
          <p:nvPr/>
        </p:nvSpPr>
        <p:spPr>
          <a:xfrm>
            <a:off x="9806442" y="290999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3" name="Google Shape;222;p23">
            <a:extLst>
              <a:ext uri="{FF2B5EF4-FFF2-40B4-BE49-F238E27FC236}">
                <a16:creationId xmlns:a16="http://schemas.microsoft.com/office/drawing/2014/main" id="{EF920CD4-FB37-4CE3-A29E-8251A3FE4DD8}"/>
              </a:ext>
            </a:extLst>
          </p:cNvPr>
          <p:cNvSpPr txBox="1"/>
          <p:nvPr/>
        </p:nvSpPr>
        <p:spPr>
          <a:xfrm>
            <a:off x="9823890" y="328576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4" name="Google Shape;223;p23">
            <a:extLst>
              <a:ext uri="{FF2B5EF4-FFF2-40B4-BE49-F238E27FC236}">
                <a16:creationId xmlns:a16="http://schemas.microsoft.com/office/drawing/2014/main" id="{2FCFB430-F87B-4DCB-8630-FCD152AFA42A}"/>
              </a:ext>
            </a:extLst>
          </p:cNvPr>
          <p:cNvSpPr txBox="1"/>
          <p:nvPr/>
        </p:nvSpPr>
        <p:spPr>
          <a:xfrm>
            <a:off x="6322223" y="4229770"/>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75" name="Google Shape;224;p23">
            <a:extLst>
              <a:ext uri="{FF2B5EF4-FFF2-40B4-BE49-F238E27FC236}">
                <a16:creationId xmlns:a16="http://schemas.microsoft.com/office/drawing/2014/main" id="{58EC25DD-7C9C-42D4-B453-BEABE2EBE1E7}"/>
              </a:ext>
            </a:extLst>
          </p:cNvPr>
          <p:cNvSpPr txBox="1"/>
          <p:nvPr/>
        </p:nvSpPr>
        <p:spPr>
          <a:xfrm>
            <a:off x="6321506" y="470306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6" name="Google Shape;225;p23">
            <a:extLst>
              <a:ext uri="{FF2B5EF4-FFF2-40B4-BE49-F238E27FC236}">
                <a16:creationId xmlns:a16="http://schemas.microsoft.com/office/drawing/2014/main" id="{DAF2DF4A-516A-4EB7-B683-87297C507FC8}"/>
              </a:ext>
            </a:extLst>
          </p:cNvPr>
          <p:cNvSpPr txBox="1"/>
          <p:nvPr/>
        </p:nvSpPr>
        <p:spPr>
          <a:xfrm>
            <a:off x="6320774" y="5150059"/>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cxnSp>
        <p:nvCxnSpPr>
          <p:cNvPr id="80" name="Google Shape;260;p24">
            <a:extLst>
              <a:ext uri="{FF2B5EF4-FFF2-40B4-BE49-F238E27FC236}">
                <a16:creationId xmlns:a16="http://schemas.microsoft.com/office/drawing/2014/main" id="{F7643B8A-B6C1-4E35-9682-5A7105004EE1}"/>
              </a:ext>
            </a:extLst>
          </p:cNvPr>
          <p:cNvCxnSpPr>
            <a:cxnSpLocks/>
          </p:cNvCxnSpPr>
          <p:nvPr/>
        </p:nvCxnSpPr>
        <p:spPr>
          <a:xfrm>
            <a:off x="3264804" y="3099674"/>
            <a:ext cx="0" cy="760892"/>
          </a:xfrm>
          <a:prstGeom prst="straightConnector1">
            <a:avLst/>
          </a:prstGeom>
          <a:noFill/>
          <a:ln w="9525" cap="flat" cmpd="sng">
            <a:solidFill>
              <a:schemeClr val="dk2"/>
            </a:solidFill>
            <a:prstDash val="solid"/>
            <a:round/>
            <a:headEnd type="none" w="med" len="med"/>
            <a:tailEnd type="none" w="med" len="med"/>
          </a:ln>
        </p:spPr>
      </p:cxnSp>
      <p:sp>
        <p:nvSpPr>
          <p:cNvPr id="84" name="Google Shape;211;p23">
            <a:extLst>
              <a:ext uri="{FF2B5EF4-FFF2-40B4-BE49-F238E27FC236}">
                <a16:creationId xmlns:a16="http://schemas.microsoft.com/office/drawing/2014/main" id="{B0D87F6C-8B2B-4614-96C0-8247D37A1E56}"/>
              </a:ext>
            </a:extLst>
          </p:cNvPr>
          <p:cNvSpPr txBox="1"/>
          <p:nvPr/>
        </p:nvSpPr>
        <p:spPr>
          <a:xfrm>
            <a:off x="3281046" y="3039623"/>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5" name="Google Shape;212;p23">
            <a:extLst>
              <a:ext uri="{FF2B5EF4-FFF2-40B4-BE49-F238E27FC236}">
                <a16:creationId xmlns:a16="http://schemas.microsoft.com/office/drawing/2014/main" id="{36EF559F-A117-4ED3-AAEC-580A7D9C8040}"/>
              </a:ext>
            </a:extLst>
          </p:cNvPr>
          <p:cNvSpPr txBox="1"/>
          <p:nvPr/>
        </p:nvSpPr>
        <p:spPr>
          <a:xfrm>
            <a:off x="3273462" y="3424823"/>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6" name="Google Shape;213;p23">
            <a:extLst>
              <a:ext uri="{FF2B5EF4-FFF2-40B4-BE49-F238E27FC236}">
                <a16:creationId xmlns:a16="http://schemas.microsoft.com/office/drawing/2014/main" id="{1F4F7B0B-7AB0-450F-A3ED-8EF1A5CDCDF0}"/>
              </a:ext>
            </a:extLst>
          </p:cNvPr>
          <p:cNvSpPr txBox="1"/>
          <p:nvPr/>
        </p:nvSpPr>
        <p:spPr>
          <a:xfrm>
            <a:off x="3475018" y="2962853"/>
            <a:ext cx="461914" cy="28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sp>
        <p:nvSpPr>
          <p:cNvPr id="87" name="Google Shape;214;p23">
            <a:extLst>
              <a:ext uri="{FF2B5EF4-FFF2-40B4-BE49-F238E27FC236}">
                <a16:creationId xmlns:a16="http://schemas.microsoft.com/office/drawing/2014/main" id="{2074E5F2-0393-412F-9A16-B5C5BBC5A53D}"/>
              </a:ext>
            </a:extLst>
          </p:cNvPr>
          <p:cNvSpPr txBox="1"/>
          <p:nvPr/>
        </p:nvSpPr>
        <p:spPr>
          <a:xfrm>
            <a:off x="3506430" y="3364239"/>
            <a:ext cx="461914" cy="23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cxnSp>
        <p:nvCxnSpPr>
          <p:cNvPr id="88" name="Google Shape;260;p24">
            <a:extLst>
              <a:ext uri="{FF2B5EF4-FFF2-40B4-BE49-F238E27FC236}">
                <a16:creationId xmlns:a16="http://schemas.microsoft.com/office/drawing/2014/main" id="{B4B65EC6-127B-4540-BFD1-5C0B5BC0A36F}"/>
              </a:ext>
            </a:extLst>
          </p:cNvPr>
          <p:cNvCxnSpPr>
            <a:cxnSpLocks/>
          </p:cNvCxnSpPr>
          <p:nvPr/>
        </p:nvCxnSpPr>
        <p:spPr>
          <a:xfrm>
            <a:off x="6874351" y="1710387"/>
            <a:ext cx="0" cy="760892"/>
          </a:xfrm>
          <a:prstGeom prst="straightConnector1">
            <a:avLst/>
          </a:prstGeom>
          <a:noFill/>
          <a:ln w="9525" cap="flat" cmpd="sng">
            <a:solidFill>
              <a:schemeClr val="dk2"/>
            </a:solidFill>
            <a:prstDash val="solid"/>
            <a:round/>
            <a:headEnd type="none" w="med" len="med"/>
            <a:tailEnd type="none" w="med" len="med"/>
          </a:ln>
        </p:spPr>
      </p:cxnSp>
      <p:sp>
        <p:nvSpPr>
          <p:cNvPr id="92" name="Google Shape;215;p23">
            <a:extLst>
              <a:ext uri="{FF2B5EF4-FFF2-40B4-BE49-F238E27FC236}">
                <a16:creationId xmlns:a16="http://schemas.microsoft.com/office/drawing/2014/main" id="{02CA7082-8B0D-437A-B9CA-E65FC0350B8B}"/>
              </a:ext>
            </a:extLst>
          </p:cNvPr>
          <p:cNvSpPr txBox="1"/>
          <p:nvPr/>
        </p:nvSpPr>
        <p:spPr>
          <a:xfrm>
            <a:off x="6888384" y="1637821"/>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3" name="Google Shape;216;p23">
            <a:extLst>
              <a:ext uri="{FF2B5EF4-FFF2-40B4-BE49-F238E27FC236}">
                <a16:creationId xmlns:a16="http://schemas.microsoft.com/office/drawing/2014/main" id="{34239D61-F077-4938-BEC7-C1EC1AF03567}"/>
              </a:ext>
            </a:extLst>
          </p:cNvPr>
          <p:cNvSpPr txBox="1"/>
          <p:nvPr/>
        </p:nvSpPr>
        <p:spPr>
          <a:xfrm>
            <a:off x="6870990" y="206502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4" name="Google Shape;217;p23">
            <a:extLst>
              <a:ext uri="{FF2B5EF4-FFF2-40B4-BE49-F238E27FC236}">
                <a16:creationId xmlns:a16="http://schemas.microsoft.com/office/drawing/2014/main" id="{0621CDC8-CE90-451E-BFD8-864CBCF3DF9C}"/>
              </a:ext>
            </a:extLst>
          </p:cNvPr>
          <p:cNvSpPr txBox="1"/>
          <p:nvPr/>
        </p:nvSpPr>
        <p:spPr>
          <a:xfrm>
            <a:off x="7075229" y="1601180"/>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5" name="Google Shape;218;p23">
            <a:extLst>
              <a:ext uri="{FF2B5EF4-FFF2-40B4-BE49-F238E27FC236}">
                <a16:creationId xmlns:a16="http://schemas.microsoft.com/office/drawing/2014/main" id="{2AE49D31-5522-46BB-9FB5-3CF1A478AA14}"/>
              </a:ext>
            </a:extLst>
          </p:cNvPr>
          <p:cNvSpPr txBox="1"/>
          <p:nvPr/>
        </p:nvSpPr>
        <p:spPr>
          <a:xfrm>
            <a:off x="7097688" y="1998114"/>
            <a:ext cx="487527" cy="2723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6" name="Google Shape;217;p23">
            <a:extLst>
              <a:ext uri="{FF2B5EF4-FFF2-40B4-BE49-F238E27FC236}">
                <a16:creationId xmlns:a16="http://schemas.microsoft.com/office/drawing/2014/main" id="{0690E09F-3E7B-4441-B808-598189F5EDA3}"/>
              </a:ext>
            </a:extLst>
          </p:cNvPr>
          <p:cNvSpPr txBox="1"/>
          <p:nvPr/>
        </p:nvSpPr>
        <p:spPr>
          <a:xfrm>
            <a:off x="9199501" y="1272166"/>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Enc</a:t>
            </a:r>
            <a:endParaRPr sz="1400" dirty="0">
              <a:latin typeface="+mj-lt"/>
              <a:ea typeface="Lato"/>
              <a:cs typeface="Lato"/>
              <a:sym typeface="Lato"/>
            </a:endParaRPr>
          </a:p>
        </p:txBody>
      </p:sp>
      <p:sp>
        <p:nvSpPr>
          <p:cNvPr id="97" name="Google Shape;217;p23">
            <a:extLst>
              <a:ext uri="{FF2B5EF4-FFF2-40B4-BE49-F238E27FC236}">
                <a16:creationId xmlns:a16="http://schemas.microsoft.com/office/drawing/2014/main" id="{7D3D491F-1116-487F-A04F-F5F2D0847998}"/>
              </a:ext>
            </a:extLst>
          </p:cNvPr>
          <p:cNvSpPr txBox="1"/>
          <p:nvPr/>
        </p:nvSpPr>
        <p:spPr>
          <a:xfrm>
            <a:off x="9855953" y="1254862"/>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Enc</a:t>
            </a:r>
            <a:endParaRPr sz="1400" dirty="0">
              <a:latin typeface="+mj-lt"/>
              <a:ea typeface="Lato"/>
              <a:cs typeface="Lato"/>
              <a:sym typeface="Lato"/>
            </a:endParaRPr>
          </a:p>
        </p:txBody>
      </p:sp>
      <p:cxnSp>
        <p:nvCxnSpPr>
          <p:cNvPr id="98" name="Google Shape;260;p24">
            <a:extLst>
              <a:ext uri="{FF2B5EF4-FFF2-40B4-BE49-F238E27FC236}">
                <a16:creationId xmlns:a16="http://schemas.microsoft.com/office/drawing/2014/main" id="{4214DF1C-53E7-49CB-9A3A-B8DABAD03472}"/>
              </a:ext>
            </a:extLst>
          </p:cNvPr>
          <p:cNvCxnSpPr>
            <a:cxnSpLocks/>
          </p:cNvCxnSpPr>
          <p:nvPr/>
        </p:nvCxnSpPr>
        <p:spPr>
          <a:xfrm>
            <a:off x="10220790" y="3007480"/>
            <a:ext cx="0" cy="760892"/>
          </a:xfrm>
          <a:prstGeom prst="straightConnector1">
            <a:avLst/>
          </a:prstGeom>
          <a:noFill/>
          <a:ln w="9525" cap="flat" cmpd="sng">
            <a:solidFill>
              <a:schemeClr val="dk2"/>
            </a:solidFill>
            <a:prstDash val="solid"/>
            <a:round/>
            <a:headEnd type="none" w="med" len="med"/>
            <a:tailEnd type="none" w="med" len="med"/>
          </a:ln>
        </p:spPr>
      </p:cxnSp>
      <p:sp>
        <p:nvSpPr>
          <p:cNvPr id="100" name="Google Shape;219;p23">
            <a:extLst>
              <a:ext uri="{FF2B5EF4-FFF2-40B4-BE49-F238E27FC236}">
                <a16:creationId xmlns:a16="http://schemas.microsoft.com/office/drawing/2014/main" id="{BC6C80E4-A604-4754-BAB5-18367734E00F}"/>
              </a:ext>
            </a:extLst>
          </p:cNvPr>
          <p:cNvSpPr txBox="1"/>
          <p:nvPr/>
        </p:nvSpPr>
        <p:spPr>
          <a:xfrm>
            <a:off x="10218914" y="2969366"/>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1" name="Google Shape;220;p23">
            <a:extLst>
              <a:ext uri="{FF2B5EF4-FFF2-40B4-BE49-F238E27FC236}">
                <a16:creationId xmlns:a16="http://schemas.microsoft.com/office/drawing/2014/main" id="{A740F61B-8D21-4032-96B2-2AB4D6445AD9}"/>
              </a:ext>
            </a:extLst>
          </p:cNvPr>
          <p:cNvSpPr txBox="1"/>
          <p:nvPr/>
        </p:nvSpPr>
        <p:spPr>
          <a:xfrm>
            <a:off x="10214422" y="3332988"/>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2" name="Google Shape;221;p23">
            <a:extLst>
              <a:ext uri="{FF2B5EF4-FFF2-40B4-BE49-F238E27FC236}">
                <a16:creationId xmlns:a16="http://schemas.microsoft.com/office/drawing/2014/main" id="{795D55E5-DE05-4346-8DEB-EE4FE8EE25FD}"/>
              </a:ext>
            </a:extLst>
          </p:cNvPr>
          <p:cNvSpPr txBox="1"/>
          <p:nvPr/>
        </p:nvSpPr>
        <p:spPr>
          <a:xfrm>
            <a:off x="10419613" y="2927090"/>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3" name="Google Shape;221;p23">
            <a:extLst>
              <a:ext uri="{FF2B5EF4-FFF2-40B4-BE49-F238E27FC236}">
                <a16:creationId xmlns:a16="http://schemas.microsoft.com/office/drawing/2014/main" id="{450C1D8D-C29E-4C97-8343-D233BAD1298B}"/>
              </a:ext>
            </a:extLst>
          </p:cNvPr>
          <p:cNvSpPr txBox="1"/>
          <p:nvPr/>
        </p:nvSpPr>
        <p:spPr>
          <a:xfrm>
            <a:off x="10434805" y="3272265"/>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4" name="Google Shape;354;p25">
            <a:extLst>
              <a:ext uri="{FF2B5EF4-FFF2-40B4-BE49-F238E27FC236}">
                <a16:creationId xmlns:a16="http://schemas.microsoft.com/office/drawing/2014/main" id="{0D83683E-59B2-4752-811D-7B0486BD69DE}"/>
              </a:ext>
            </a:extLst>
          </p:cNvPr>
          <p:cNvSpPr txBox="1"/>
          <p:nvPr/>
        </p:nvSpPr>
        <p:spPr>
          <a:xfrm>
            <a:off x="7794519" y="760093"/>
            <a:ext cx="4130522" cy="1750064"/>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Lato"/>
              <a:buChar char="-"/>
            </a:pPr>
            <a:r>
              <a:rPr lang="en" sz="2000" dirty="0">
                <a:latin typeface="+mj-lt"/>
                <a:ea typeface="Lato"/>
                <a:cs typeface="Lato"/>
                <a:sym typeface="Lato"/>
              </a:rPr>
              <a:t>Generate an </a:t>
            </a:r>
            <a:r>
              <a:rPr lang="en" sz="2000" b="1" dirty="0">
                <a:latin typeface="+mj-lt"/>
                <a:ea typeface="Lato"/>
                <a:cs typeface="Lato"/>
                <a:sym typeface="Lato"/>
              </a:rPr>
              <a:t>ephemeral DH </a:t>
            </a:r>
            <a:r>
              <a:rPr lang="en" sz="2000" dirty="0">
                <a:latin typeface="+mj-lt"/>
                <a:ea typeface="Lato"/>
                <a:cs typeface="Lato"/>
                <a:sym typeface="Lato"/>
              </a:rPr>
              <a:t>key pair:    </a:t>
            </a:r>
            <a:r>
              <a:rPr lang="en" sz="2000" dirty="0" err="1">
                <a:latin typeface="+mj-lt"/>
                <a:ea typeface="Lato"/>
                <a:cs typeface="Lato"/>
                <a:sym typeface="Lato"/>
              </a:rPr>
              <a:t>sk</a:t>
            </a:r>
            <a:r>
              <a:rPr lang="en" sz="2000" baseline="-25000" dirty="0">
                <a:latin typeface="+mj-lt"/>
                <a:ea typeface="Lato"/>
                <a:cs typeface="Lato"/>
                <a:sym typeface="Lato"/>
              </a:rPr>
              <a:t>         </a:t>
            </a:r>
            <a:r>
              <a:rPr lang="en" sz="2000" dirty="0">
                <a:latin typeface="+mj-lt"/>
                <a:ea typeface="Lato"/>
                <a:cs typeface="Lato"/>
                <a:sym typeface="Lato"/>
              </a:rPr>
              <a:t>,pk</a:t>
            </a:r>
            <a:endParaRPr sz="2000" baseline="-25000" dirty="0">
              <a:latin typeface="+mj-lt"/>
              <a:ea typeface="Lato"/>
              <a:cs typeface="Lato"/>
              <a:sym typeface="Lato"/>
            </a:endParaRPr>
          </a:p>
          <a:p>
            <a:pPr marL="457200" lvl="0" indent="-317500" algn="l" rtl="0">
              <a:lnSpc>
                <a:spcPct val="150000"/>
              </a:lnSpc>
              <a:spcBef>
                <a:spcPts val="0"/>
              </a:spcBef>
              <a:spcAft>
                <a:spcPts val="0"/>
              </a:spcAft>
              <a:buSzPts val="1400"/>
              <a:buFont typeface="Lato"/>
              <a:buChar char="-"/>
            </a:pPr>
            <a:r>
              <a:rPr lang="en-US" sz="2000" dirty="0">
                <a:latin typeface="+mj-lt"/>
                <a:ea typeface="Lato"/>
                <a:cs typeface="Lato"/>
                <a:sym typeface="Lato"/>
              </a:rPr>
              <a:t>Sign </a:t>
            </a:r>
            <a:r>
              <a:rPr lang="en-US" sz="2000" dirty="0">
                <a:solidFill>
                  <a:schemeClr val="dk1"/>
                </a:solidFill>
                <a:latin typeface="+mj-lt"/>
                <a:ea typeface="Lato"/>
                <a:cs typeface="Lato"/>
                <a:sym typeface="Lato"/>
              </a:rPr>
              <a:t>pk</a:t>
            </a:r>
            <a:r>
              <a:rPr lang="en-US" sz="2000" baseline="-25000" dirty="0">
                <a:solidFill>
                  <a:schemeClr val="dk1"/>
                </a:solidFill>
                <a:latin typeface="+mj-lt"/>
                <a:ea typeface="Lato"/>
                <a:cs typeface="Lato"/>
                <a:sym typeface="Lato"/>
              </a:rPr>
              <a:t> </a:t>
            </a:r>
            <a:r>
              <a:rPr lang="en-US" sz="2000" dirty="0">
                <a:solidFill>
                  <a:schemeClr val="dk1"/>
                </a:solidFill>
                <a:latin typeface="+mj-lt"/>
                <a:ea typeface="Lato"/>
                <a:cs typeface="Lato"/>
                <a:sym typeface="Lato"/>
              </a:rPr>
              <a:t>      with the device key </a:t>
            </a:r>
            <a:r>
              <a:rPr lang="en-US" sz="2000" dirty="0" err="1">
                <a:solidFill>
                  <a:schemeClr val="dk1"/>
                </a:solidFill>
                <a:latin typeface="+mj-lt"/>
                <a:ea typeface="Lato"/>
                <a:cs typeface="Lato"/>
                <a:sym typeface="Lato"/>
              </a:rPr>
              <a:t>sk</a:t>
            </a:r>
            <a:r>
              <a:rPr lang="en-US" sz="2000" dirty="0">
                <a:solidFill>
                  <a:schemeClr val="dk1"/>
                </a:solidFill>
                <a:latin typeface="+mj-lt"/>
                <a:ea typeface="Lato"/>
                <a:cs typeface="Lato"/>
                <a:sym typeface="Lato"/>
              </a:rPr>
              <a:t>       and broadcast</a:t>
            </a:r>
            <a:endParaRPr lang="en-US" sz="2000" dirty="0">
              <a:latin typeface="+mj-lt"/>
              <a:ea typeface="Lato"/>
              <a:cs typeface="Lato"/>
              <a:sym typeface="Lato"/>
            </a:endParaRPr>
          </a:p>
          <a:p>
            <a:pPr marL="0" lvl="0" indent="0" algn="l" rtl="0">
              <a:spcBef>
                <a:spcPts val="0"/>
              </a:spcBef>
              <a:spcAft>
                <a:spcPts val="0"/>
              </a:spcAft>
              <a:buNone/>
            </a:pPr>
            <a:endParaRPr sz="2000" dirty="0">
              <a:solidFill>
                <a:schemeClr val="dk1"/>
              </a:solidFill>
              <a:latin typeface="+mj-lt"/>
              <a:ea typeface="Lato"/>
              <a:cs typeface="Lato"/>
              <a:sym typeface="Lato"/>
            </a:endParaRPr>
          </a:p>
        </p:txBody>
      </p:sp>
      <p:sp>
        <p:nvSpPr>
          <p:cNvPr id="77" name="Google Shape;217;p23">
            <a:extLst>
              <a:ext uri="{FF2B5EF4-FFF2-40B4-BE49-F238E27FC236}">
                <a16:creationId xmlns:a16="http://schemas.microsoft.com/office/drawing/2014/main" id="{916ED436-B7C9-47BD-997F-F8B3727DA016}"/>
              </a:ext>
            </a:extLst>
          </p:cNvPr>
          <p:cNvSpPr txBox="1"/>
          <p:nvPr/>
        </p:nvSpPr>
        <p:spPr>
          <a:xfrm>
            <a:off x="9007643" y="1717361"/>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Enc</a:t>
            </a:r>
            <a:endParaRPr sz="1400" dirty="0">
              <a:latin typeface="+mj-lt"/>
              <a:ea typeface="Lato"/>
              <a:cs typeface="Lato"/>
              <a:sym typeface="Lato"/>
            </a:endParaRPr>
          </a:p>
        </p:txBody>
      </p:sp>
      <p:sp>
        <p:nvSpPr>
          <p:cNvPr id="78" name="Google Shape;217;p23">
            <a:extLst>
              <a:ext uri="{FF2B5EF4-FFF2-40B4-BE49-F238E27FC236}">
                <a16:creationId xmlns:a16="http://schemas.microsoft.com/office/drawing/2014/main" id="{C7D6E888-98DC-4B97-B41F-841885FFC642}"/>
              </a:ext>
            </a:extLst>
          </p:cNvPr>
          <p:cNvSpPr txBox="1"/>
          <p:nvPr/>
        </p:nvSpPr>
        <p:spPr>
          <a:xfrm>
            <a:off x="11651363" y="1680732"/>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mj-lt"/>
                <a:ea typeface="Lato"/>
                <a:cs typeface="Lato"/>
                <a:sym typeface="Lato"/>
              </a:rPr>
              <a:t>Sig</a:t>
            </a:r>
            <a:endParaRPr sz="1400" dirty="0">
              <a:latin typeface="+mj-lt"/>
              <a:ea typeface="Lato"/>
              <a:cs typeface="Lato"/>
              <a:sym typeface="Lato"/>
            </a:endParaRPr>
          </a:p>
        </p:txBody>
      </p:sp>
      <p:cxnSp>
        <p:nvCxnSpPr>
          <p:cNvPr id="108" name="Google Shape;305;p25">
            <a:extLst>
              <a:ext uri="{FF2B5EF4-FFF2-40B4-BE49-F238E27FC236}">
                <a16:creationId xmlns:a16="http://schemas.microsoft.com/office/drawing/2014/main" id="{696C08D2-CBE7-43BB-88E6-5C4B01854BB6}"/>
              </a:ext>
            </a:extLst>
          </p:cNvPr>
          <p:cNvCxnSpPr>
            <a:cxnSpLocks/>
            <a:stCxn id="117" idx="3"/>
          </p:cNvCxnSpPr>
          <p:nvPr/>
        </p:nvCxnSpPr>
        <p:spPr>
          <a:xfrm>
            <a:off x="3502566" y="4120321"/>
            <a:ext cx="2238167" cy="364200"/>
          </a:xfrm>
          <a:prstGeom prst="straightConnector1">
            <a:avLst/>
          </a:prstGeom>
          <a:noFill/>
          <a:ln w="9525" cap="flat" cmpd="sng">
            <a:solidFill>
              <a:schemeClr val="dk2"/>
            </a:solidFill>
            <a:prstDash val="solid"/>
            <a:round/>
            <a:headEnd type="none" w="med" len="med"/>
            <a:tailEnd type="triangle" w="med" len="med"/>
          </a:ln>
        </p:spPr>
      </p:cxnSp>
      <p:cxnSp>
        <p:nvCxnSpPr>
          <p:cNvPr id="109" name="Google Shape;306;p25">
            <a:extLst>
              <a:ext uri="{FF2B5EF4-FFF2-40B4-BE49-F238E27FC236}">
                <a16:creationId xmlns:a16="http://schemas.microsoft.com/office/drawing/2014/main" id="{0FD533AA-E284-450F-A66B-9FDC194DB203}"/>
              </a:ext>
            </a:extLst>
          </p:cNvPr>
          <p:cNvCxnSpPr>
            <a:cxnSpLocks/>
            <a:stCxn id="118" idx="2"/>
          </p:cNvCxnSpPr>
          <p:nvPr/>
        </p:nvCxnSpPr>
        <p:spPr>
          <a:xfrm>
            <a:off x="6295528" y="3017914"/>
            <a:ext cx="311013" cy="905928"/>
          </a:xfrm>
          <a:prstGeom prst="straightConnector1">
            <a:avLst/>
          </a:prstGeom>
          <a:noFill/>
          <a:ln w="9525" cap="flat" cmpd="sng">
            <a:solidFill>
              <a:schemeClr val="dk2"/>
            </a:solidFill>
            <a:prstDash val="solid"/>
            <a:round/>
            <a:headEnd type="none" w="med" len="med"/>
            <a:tailEnd type="triangle" w="med" len="med"/>
          </a:ln>
        </p:spPr>
      </p:cxnSp>
      <p:cxnSp>
        <p:nvCxnSpPr>
          <p:cNvPr id="110" name="Google Shape;308;p25">
            <a:extLst>
              <a:ext uri="{FF2B5EF4-FFF2-40B4-BE49-F238E27FC236}">
                <a16:creationId xmlns:a16="http://schemas.microsoft.com/office/drawing/2014/main" id="{FC8B0CAC-0DF2-4F8D-B542-DF274C163019}"/>
              </a:ext>
            </a:extLst>
          </p:cNvPr>
          <p:cNvCxnSpPr/>
          <p:nvPr/>
        </p:nvCxnSpPr>
        <p:spPr>
          <a:xfrm flipH="1">
            <a:off x="7445633" y="4348921"/>
            <a:ext cx="1968000" cy="152400"/>
          </a:xfrm>
          <a:prstGeom prst="straightConnector1">
            <a:avLst/>
          </a:prstGeom>
          <a:noFill/>
          <a:ln w="9525" cap="flat" cmpd="sng">
            <a:solidFill>
              <a:schemeClr val="dk2"/>
            </a:solidFill>
            <a:prstDash val="solid"/>
            <a:round/>
            <a:headEnd type="none" w="med" len="med"/>
            <a:tailEnd type="triangle" w="med" len="med"/>
          </a:ln>
        </p:spPr>
      </p:cxnSp>
      <p:sp>
        <p:nvSpPr>
          <p:cNvPr id="112" name="Google Shape;348;p25">
            <a:extLst>
              <a:ext uri="{FF2B5EF4-FFF2-40B4-BE49-F238E27FC236}">
                <a16:creationId xmlns:a16="http://schemas.microsoft.com/office/drawing/2014/main" id="{629F3B7B-5B02-4F58-9E21-75C3CC6090E2}"/>
              </a:ext>
            </a:extLst>
          </p:cNvPr>
          <p:cNvSpPr txBox="1"/>
          <p:nvPr/>
        </p:nvSpPr>
        <p:spPr>
          <a:xfrm>
            <a:off x="3023910" y="3935236"/>
            <a:ext cx="544500" cy="423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pk</a:t>
            </a:r>
            <a:r>
              <a:rPr lang="en" sz="1400" baseline="-25000" dirty="0">
                <a:solidFill>
                  <a:srgbClr val="FF0000"/>
                </a:solidFill>
                <a:latin typeface="+mj-lt"/>
                <a:ea typeface="Lato"/>
                <a:cs typeface="Lato"/>
                <a:sym typeface="Lato"/>
              </a:rPr>
              <a:t>A</a:t>
            </a:r>
            <a:endParaRPr sz="1400" baseline="-25000" dirty="0">
              <a:solidFill>
                <a:srgbClr val="FF0000"/>
              </a:solidFill>
              <a:latin typeface="+mj-lt"/>
              <a:ea typeface="Lato"/>
              <a:cs typeface="Lato"/>
              <a:sym typeface="Lato"/>
            </a:endParaRPr>
          </a:p>
        </p:txBody>
      </p:sp>
      <p:sp>
        <p:nvSpPr>
          <p:cNvPr id="114" name="Google Shape;353;p25">
            <a:extLst>
              <a:ext uri="{FF2B5EF4-FFF2-40B4-BE49-F238E27FC236}">
                <a16:creationId xmlns:a16="http://schemas.microsoft.com/office/drawing/2014/main" id="{D0B5002D-43B4-405C-AEF8-4DF4AAA1D273}"/>
              </a:ext>
            </a:extLst>
          </p:cNvPr>
          <p:cNvSpPr txBox="1"/>
          <p:nvPr/>
        </p:nvSpPr>
        <p:spPr>
          <a:xfrm>
            <a:off x="9536721" y="4117506"/>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9900"/>
                </a:solidFill>
                <a:latin typeface="+mj-lt"/>
                <a:ea typeface="Lato"/>
                <a:cs typeface="Lato"/>
                <a:sym typeface="Lato"/>
              </a:rPr>
              <a:t>Enc</a:t>
            </a:r>
            <a:endParaRPr sz="1000" dirty="0">
              <a:solidFill>
                <a:srgbClr val="FF9900"/>
              </a:solidFill>
              <a:latin typeface="+mj-lt"/>
              <a:ea typeface="Lato"/>
              <a:cs typeface="Lato"/>
              <a:sym typeface="Lato"/>
            </a:endParaRPr>
          </a:p>
        </p:txBody>
      </p:sp>
      <p:sp>
        <p:nvSpPr>
          <p:cNvPr id="115" name="Google Shape;214;p23">
            <a:extLst>
              <a:ext uri="{FF2B5EF4-FFF2-40B4-BE49-F238E27FC236}">
                <a16:creationId xmlns:a16="http://schemas.microsoft.com/office/drawing/2014/main" id="{248D6B39-B849-4483-AC33-CC422CF60E8D}"/>
              </a:ext>
            </a:extLst>
          </p:cNvPr>
          <p:cNvSpPr txBox="1"/>
          <p:nvPr/>
        </p:nvSpPr>
        <p:spPr>
          <a:xfrm>
            <a:off x="3198525" y="3892921"/>
            <a:ext cx="461914" cy="254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0000"/>
                </a:solidFill>
                <a:latin typeface="+mj-lt"/>
                <a:ea typeface="Lato"/>
                <a:cs typeface="Lato"/>
                <a:sym typeface="Lato"/>
              </a:rPr>
              <a:t>Enc</a:t>
            </a:r>
            <a:endParaRPr sz="1000" dirty="0">
              <a:solidFill>
                <a:srgbClr val="FF0000"/>
              </a:solidFill>
              <a:latin typeface="+mj-lt"/>
              <a:ea typeface="Lato"/>
              <a:cs typeface="Lato"/>
              <a:sym typeface="Lato"/>
            </a:endParaRPr>
          </a:p>
        </p:txBody>
      </p:sp>
      <p:sp>
        <p:nvSpPr>
          <p:cNvPr id="117" name="Google Shape;302;p25">
            <a:extLst>
              <a:ext uri="{FF2B5EF4-FFF2-40B4-BE49-F238E27FC236}">
                <a16:creationId xmlns:a16="http://schemas.microsoft.com/office/drawing/2014/main" id="{AB59736C-7741-4F20-9326-DC4045ACF732}"/>
              </a:ext>
            </a:extLst>
          </p:cNvPr>
          <p:cNvSpPr/>
          <p:nvPr/>
        </p:nvSpPr>
        <p:spPr>
          <a:xfrm>
            <a:off x="3056466" y="3927721"/>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pic>
        <p:nvPicPr>
          <p:cNvPr id="107" name="Google Shape;304;p25">
            <a:extLst>
              <a:ext uri="{FF2B5EF4-FFF2-40B4-BE49-F238E27FC236}">
                <a16:creationId xmlns:a16="http://schemas.microsoft.com/office/drawing/2014/main" id="{EFB1196C-D328-44CB-921E-84ACFC177FF0}"/>
              </a:ext>
            </a:extLst>
          </p:cNvPr>
          <p:cNvPicPr preferRelativeResize="0"/>
          <p:nvPr/>
        </p:nvPicPr>
        <p:blipFill>
          <a:blip r:embed="rId2">
            <a:alphaModFix/>
          </a:blip>
          <a:stretch>
            <a:fillRect/>
          </a:stretch>
        </p:blipFill>
        <p:spPr>
          <a:xfrm>
            <a:off x="3386755" y="4183343"/>
            <a:ext cx="279700" cy="254106"/>
          </a:xfrm>
          <a:prstGeom prst="rect">
            <a:avLst/>
          </a:prstGeom>
          <a:noFill/>
          <a:ln>
            <a:noFill/>
          </a:ln>
        </p:spPr>
      </p:pic>
      <p:sp>
        <p:nvSpPr>
          <p:cNvPr id="118" name="Google Shape;302;p25">
            <a:extLst>
              <a:ext uri="{FF2B5EF4-FFF2-40B4-BE49-F238E27FC236}">
                <a16:creationId xmlns:a16="http://schemas.microsoft.com/office/drawing/2014/main" id="{F33A0023-34D3-40DF-AE79-F90AD3780BC5}"/>
              </a:ext>
            </a:extLst>
          </p:cNvPr>
          <p:cNvSpPr/>
          <p:nvPr/>
        </p:nvSpPr>
        <p:spPr>
          <a:xfrm>
            <a:off x="6072478" y="2632714"/>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pic>
        <p:nvPicPr>
          <p:cNvPr id="106" name="Google Shape;301;p25">
            <a:extLst>
              <a:ext uri="{FF2B5EF4-FFF2-40B4-BE49-F238E27FC236}">
                <a16:creationId xmlns:a16="http://schemas.microsoft.com/office/drawing/2014/main" id="{EE36C3AB-29B3-4434-AA00-38EA86D2BE63}"/>
              </a:ext>
            </a:extLst>
          </p:cNvPr>
          <p:cNvPicPr preferRelativeResize="0"/>
          <p:nvPr/>
        </p:nvPicPr>
        <p:blipFill>
          <a:blip r:embed="rId3">
            <a:alphaModFix/>
          </a:blip>
          <a:stretch>
            <a:fillRect/>
          </a:stretch>
        </p:blipFill>
        <p:spPr>
          <a:xfrm>
            <a:off x="6391683" y="2870035"/>
            <a:ext cx="279682" cy="254100"/>
          </a:xfrm>
          <a:prstGeom prst="rect">
            <a:avLst/>
          </a:prstGeom>
          <a:noFill/>
          <a:ln>
            <a:noFill/>
          </a:ln>
        </p:spPr>
      </p:pic>
      <p:sp>
        <p:nvSpPr>
          <p:cNvPr id="119" name="Google Shape;216;p23">
            <a:extLst>
              <a:ext uri="{FF2B5EF4-FFF2-40B4-BE49-F238E27FC236}">
                <a16:creationId xmlns:a16="http://schemas.microsoft.com/office/drawing/2014/main" id="{149511AF-92A5-4758-B656-E0F1E35229B4}"/>
              </a:ext>
            </a:extLst>
          </p:cNvPr>
          <p:cNvSpPr txBox="1"/>
          <p:nvPr/>
        </p:nvSpPr>
        <p:spPr>
          <a:xfrm>
            <a:off x="6035141" y="2652744"/>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pk</a:t>
            </a:r>
            <a:r>
              <a:rPr lang="en" sz="1400" baseline="-25000" dirty="0">
                <a:solidFill>
                  <a:srgbClr val="0000FF"/>
                </a:solidFill>
                <a:latin typeface="+mj-lt"/>
                <a:ea typeface="Lato"/>
                <a:cs typeface="Lato"/>
                <a:sym typeface="Lato"/>
              </a:rPr>
              <a:t>B</a:t>
            </a:r>
            <a:endParaRPr sz="1400" baseline="-25000" dirty="0">
              <a:solidFill>
                <a:srgbClr val="0000FF"/>
              </a:solidFill>
              <a:latin typeface="+mj-lt"/>
              <a:ea typeface="Lato"/>
              <a:cs typeface="Lato"/>
              <a:sym typeface="Lato"/>
            </a:endParaRPr>
          </a:p>
        </p:txBody>
      </p:sp>
      <p:sp>
        <p:nvSpPr>
          <p:cNvPr id="120" name="Google Shape;218;p23">
            <a:extLst>
              <a:ext uri="{FF2B5EF4-FFF2-40B4-BE49-F238E27FC236}">
                <a16:creationId xmlns:a16="http://schemas.microsoft.com/office/drawing/2014/main" id="{0C6D4B4B-189E-4605-9726-E5A12EB24070}"/>
              </a:ext>
            </a:extLst>
          </p:cNvPr>
          <p:cNvSpPr txBox="1"/>
          <p:nvPr/>
        </p:nvSpPr>
        <p:spPr>
          <a:xfrm>
            <a:off x="6211083" y="2599167"/>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00FF"/>
                </a:solidFill>
                <a:latin typeface="+mj-lt"/>
                <a:ea typeface="Lato"/>
                <a:cs typeface="Lato"/>
                <a:sym typeface="Lato"/>
              </a:rPr>
              <a:t>Enc</a:t>
            </a:r>
            <a:endParaRPr sz="1000" dirty="0">
              <a:solidFill>
                <a:srgbClr val="0000FF"/>
              </a:solidFill>
              <a:latin typeface="+mj-lt"/>
              <a:ea typeface="Lato"/>
              <a:cs typeface="Lato"/>
              <a:sym typeface="Lato"/>
            </a:endParaRPr>
          </a:p>
        </p:txBody>
      </p:sp>
      <p:sp>
        <p:nvSpPr>
          <p:cNvPr id="122" name="Google Shape;302;p25">
            <a:extLst>
              <a:ext uri="{FF2B5EF4-FFF2-40B4-BE49-F238E27FC236}">
                <a16:creationId xmlns:a16="http://schemas.microsoft.com/office/drawing/2014/main" id="{F9338E7E-1139-4332-B8C5-ED0766B64948}"/>
              </a:ext>
            </a:extLst>
          </p:cNvPr>
          <p:cNvSpPr/>
          <p:nvPr/>
        </p:nvSpPr>
        <p:spPr>
          <a:xfrm>
            <a:off x="9409853" y="4158941"/>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pic>
        <p:nvPicPr>
          <p:cNvPr id="111" name="Google Shape;309;p25">
            <a:extLst>
              <a:ext uri="{FF2B5EF4-FFF2-40B4-BE49-F238E27FC236}">
                <a16:creationId xmlns:a16="http://schemas.microsoft.com/office/drawing/2014/main" id="{7BCB248D-7B70-4B9B-A308-ACFE3060E20A}"/>
              </a:ext>
            </a:extLst>
          </p:cNvPr>
          <p:cNvPicPr preferRelativeResize="0"/>
          <p:nvPr/>
        </p:nvPicPr>
        <p:blipFill>
          <a:blip r:embed="rId4">
            <a:alphaModFix/>
          </a:blip>
          <a:stretch>
            <a:fillRect/>
          </a:stretch>
        </p:blipFill>
        <p:spPr>
          <a:xfrm>
            <a:off x="9735171" y="4439371"/>
            <a:ext cx="253675" cy="192350"/>
          </a:xfrm>
          <a:prstGeom prst="rect">
            <a:avLst/>
          </a:prstGeom>
          <a:noFill/>
          <a:ln>
            <a:noFill/>
          </a:ln>
        </p:spPr>
      </p:pic>
      <p:sp>
        <p:nvSpPr>
          <p:cNvPr id="126" name="Google Shape;220;p23">
            <a:extLst>
              <a:ext uri="{FF2B5EF4-FFF2-40B4-BE49-F238E27FC236}">
                <a16:creationId xmlns:a16="http://schemas.microsoft.com/office/drawing/2014/main" id="{E848A777-BE6F-4DDF-A279-38DE8C7EA7FA}"/>
              </a:ext>
            </a:extLst>
          </p:cNvPr>
          <p:cNvSpPr txBox="1"/>
          <p:nvPr/>
        </p:nvSpPr>
        <p:spPr>
          <a:xfrm>
            <a:off x="9366512" y="4166356"/>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pk</a:t>
            </a:r>
            <a:r>
              <a:rPr lang="en" sz="1400" baseline="-25000" dirty="0">
                <a:solidFill>
                  <a:srgbClr val="FF9900"/>
                </a:solidFill>
                <a:latin typeface="+mj-lt"/>
                <a:ea typeface="Lato"/>
                <a:cs typeface="Lato"/>
                <a:sym typeface="Lato"/>
              </a:rPr>
              <a:t>C</a:t>
            </a:r>
            <a:endParaRPr sz="1400" baseline="-25000" dirty="0">
              <a:solidFill>
                <a:srgbClr val="FF9900"/>
              </a:solidFill>
              <a:latin typeface="+mj-lt"/>
              <a:ea typeface="Lato"/>
              <a:cs typeface="Lato"/>
              <a:sym typeface="Lato"/>
            </a:endParaRPr>
          </a:p>
        </p:txBody>
      </p:sp>
      <p:sp>
        <p:nvSpPr>
          <p:cNvPr id="90" name="Google Shape;214;p23">
            <a:extLst>
              <a:ext uri="{FF2B5EF4-FFF2-40B4-BE49-F238E27FC236}">
                <a16:creationId xmlns:a16="http://schemas.microsoft.com/office/drawing/2014/main" id="{B6BE391F-2DD6-4B40-AF07-8BBDCA575DCB}"/>
              </a:ext>
            </a:extLst>
          </p:cNvPr>
          <p:cNvSpPr txBox="1"/>
          <p:nvPr/>
        </p:nvSpPr>
        <p:spPr>
          <a:xfrm>
            <a:off x="6850298" y="4269727"/>
            <a:ext cx="461914" cy="254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0000"/>
                </a:solidFill>
                <a:latin typeface="+mj-lt"/>
                <a:ea typeface="Lato"/>
                <a:cs typeface="Lato"/>
                <a:sym typeface="Lato"/>
              </a:rPr>
              <a:t>Enc</a:t>
            </a:r>
            <a:endParaRPr sz="1000" dirty="0">
              <a:solidFill>
                <a:srgbClr val="FF0000"/>
              </a:solidFill>
              <a:latin typeface="+mj-lt"/>
              <a:ea typeface="Lato"/>
              <a:cs typeface="Lato"/>
              <a:sym typeface="Lato"/>
            </a:endParaRPr>
          </a:p>
        </p:txBody>
      </p:sp>
      <p:sp>
        <p:nvSpPr>
          <p:cNvPr id="91" name="Google Shape;302;p25">
            <a:extLst>
              <a:ext uri="{FF2B5EF4-FFF2-40B4-BE49-F238E27FC236}">
                <a16:creationId xmlns:a16="http://schemas.microsoft.com/office/drawing/2014/main" id="{1B0957EF-883F-4542-BE5B-0A601B3358EA}"/>
              </a:ext>
            </a:extLst>
          </p:cNvPr>
          <p:cNvSpPr/>
          <p:nvPr/>
        </p:nvSpPr>
        <p:spPr>
          <a:xfrm>
            <a:off x="6708239" y="4304527"/>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3" name="Google Shape;302;p25">
            <a:extLst>
              <a:ext uri="{FF2B5EF4-FFF2-40B4-BE49-F238E27FC236}">
                <a16:creationId xmlns:a16="http://schemas.microsoft.com/office/drawing/2014/main" id="{35735CB0-9AFB-4DFD-BEDC-A63FB407C632}"/>
              </a:ext>
            </a:extLst>
          </p:cNvPr>
          <p:cNvSpPr/>
          <p:nvPr/>
        </p:nvSpPr>
        <p:spPr>
          <a:xfrm>
            <a:off x="6717372" y="5160745"/>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5" name="Google Shape;220;p23">
            <a:extLst>
              <a:ext uri="{FF2B5EF4-FFF2-40B4-BE49-F238E27FC236}">
                <a16:creationId xmlns:a16="http://schemas.microsoft.com/office/drawing/2014/main" id="{22649F2A-BD36-4643-BD97-6A8BB5E79CD0}"/>
              </a:ext>
            </a:extLst>
          </p:cNvPr>
          <p:cNvSpPr txBox="1"/>
          <p:nvPr/>
        </p:nvSpPr>
        <p:spPr>
          <a:xfrm>
            <a:off x="6674031" y="5168160"/>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pk</a:t>
            </a:r>
            <a:r>
              <a:rPr lang="en" sz="1400" baseline="-25000" dirty="0">
                <a:solidFill>
                  <a:srgbClr val="FF9900"/>
                </a:solidFill>
                <a:latin typeface="+mj-lt"/>
                <a:ea typeface="Lato"/>
                <a:cs typeface="Lato"/>
                <a:sym typeface="Lato"/>
              </a:rPr>
              <a:t>C</a:t>
            </a:r>
            <a:endParaRPr sz="1400" baseline="-25000" dirty="0">
              <a:solidFill>
                <a:srgbClr val="FF9900"/>
              </a:solidFill>
              <a:latin typeface="+mj-lt"/>
              <a:ea typeface="Lato"/>
              <a:cs typeface="Lato"/>
              <a:sym typeface="Lato"/>
            </a:endParaRPr>
          </a:p>
        </p:txBody>
      </p:sp>
      <p:pic>
        <p:nvPicPr>
          <p:cNvPr id="113" name="Google Shape;301;p25">
            <a:extLst>
              <a:ext uri="{FF2B5EF4-FFF2-40B4-BE49-F238E27FC236}">
                <a16:creationId xmlns:a16="http://schemas.microsoft.com/office/drawing/2014/main" id="{F6CE9AE5-EF49-40A4-A86E-EF4415D931C0}"/>
              </a:ext>
            </a:extLst>
          </p:cNvPr>
          <p:cNvPicPr preferRelativeResize="0"/>
          <p:nvPr/>
        </p:nvPicPr>
        <p:blipFill>
          <a:blip r:embed="rId3">
            <a:alphaModFix/>
          </a:blip>
          <a:stretch>
            <a:fillRect/>
          </a:stretch>
        </p:blipFill>
        <p:spPr>
          <a:xfrm>
            <a:off x="7030573" y="4972341"/>
            <a:ext cx="279682" cy="254100"/>
          </a:xfrm>
          <a:prstGeom prst="rect">
            <a:avLst/>
          </a:prstGeom>
          <a:noFill/>
          <a:ln>
            <a:noFill/>
          </a:ln>
        </p:spPr>
      </p:pic>
      <p:pic>
        <p:nvPicPr>
          <p:cNvPr id="124" name="Google Shape;309;p25">
            <a:extLst>
              <a:ext uri="{FF2B5EF4-FFF2-40B4-BE49-F238E27FC236}">
                <a16:creationId xmlns:a16="http://schemas.microsoft.com/office/drawing/2014/main" id="{D2805853-61EA-4FD1-A732-6140FD61022A}"/>
              </a:ext>
            </a:extLst>
          </p:cNvPr>
          <p:cNvPicPr preferRelativeResize="0"/>
          <p:nvPr/>
        </p:nvPicPr>
        <p:blipFill>
          <a:blip r:embed="rId4">
            <a:alphaModFix/>
          </a:blip>
          <a:stretch>
            <a:fillRect/>
          </a:stretch>
        </p:blipFill>
        <p:spPr>
          <a:xfrm>
            <a:off x="7042690" y="5441175"/>
            <a:ext cx="253675" cy="192350"/>
          </a:xfrm>
          <a:prstGeom prst="rect">
            <a:avLst/>
          </a:prstGeom>
          <a:noFill/>
          <a:ln>
            <a:noFill/>
          </a:ln>
        </p:spPr>
      </p:pic>
      <p:pic>
        <p:nvPicPr>
          <p:cNvPr id="99" name="Google Shape;304;p25">
            <a:extLst>
              <a:ext uri="{FF2B5EF4-FFF2-40B4-BE49-F238E27FC236}">
                <a16:creationId xmlns:a16="http://schemas.microsoft.com/office/drawing/2014/main" id="{5E4F4639-8668-4A1F-9491-A2B915EB8248}"/>
              </a:ext>
            </a:extLst>
          </p:cNvPr>
          <p:cNvPicPr preferRelativeResize="0"/>
          <p:nvPr/>
        </p:nvPicPr>
        <p:blipFill>
          <a:blip r:embed="rId2">
            <a:alphaModFix/>
          </a:blip>
          <a:stretch>
            <a:fillRect/>
          </a:stretch>
        </p:blipFill>
        <p:spPr>
          <a:xfrm>
            <a:off x="7038528" y="4588142"/>
            <a:ext cx="279700" cy="254106"/>
          </a:xfrm>
          <a:prstGeom prst="rect">
            <a:avLst/>
          </a:prstGeom>
          <a:noFill/>
          <a:ln>
            <a:noFill/>
          </a:ln>
        </p:spPr>
      </p:pic>
      <p:sp>
        <p:nvSpPr>
          <p:cNvPr id="128" name="Google Shape;218;p23">
            <a:extLst>
              <a:ext uri="{FF2B5EF4-FFF2-40B4-BE49-F238E27FC236}">
                <a16:creationId xmlns:a16="http://schemas.microsoft.com/office/drawing/2014/main" id="{BCCFAC1B-1120-3245-93CC-8843CF3D0D7F}"/>
              </a:ext>
            </a:extLst>
          </p:cNvPr>
          <p:cNvSpPr txBox="1"/>
          <p:nvPr/>
        </p:nvSpPr>
        <p:spPr>
          <a:xfrm>
            <a:off x="6849272" y="472052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00FF"/>
                </a:solidFill>
                <a:latin typeface="+mj-lt"/>
                <a:ea typeface="Lato"/>
                <a:cs typeface="Lato"/>
                <a:sym typeface="Lato"/>
              </a:rPr>
              <a:t>Enc</a:t>
            </a:r>
            <a:endParaRPr sz="1000" dirty="0">
              <a:solidFill>
                <a:srgbClr val="0000FF"/>
              </a:solidFill>
              <a:latin typeface="+mj-lt"/>
              <a:ea typeface="Lato"/>
              <a:cs typeface="Lato"/>
              <a:sym typeface="Lato"/>
            </a:endParaRPr>
          </a:p>
        </p:txBody>
      </p:sp>
    </p:spTree>
    <p:extLst>
      <p:ext uri="{BB962C8B-B14F-4D97-AF65-F5344CB8AC3E}">
        <p14:creationId xmlns:p14="http://schemas.microsoft.com/office/powerpoint/2010/main" val="292596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302;p25">
            <a:extLst>
              <a:ext uri="{FF2B5EF4-FFF2-40B4-BE49-F238E27FC236}">
                <a16:creationId xmlns:a16="http://schemas.microsoft.com/office/drawing/2014/main" id="{49200B56-AF91-4B91-A972-8A15E62E3961}"/>
              </a:ext>
            </a:extLst>
          </p:cNvPr>
          <p:cNvSpPr/>
          <p:nvPr/>
        </p:nvSpPr>
        <p:spPr>
          <a:xfrm>
            <a:off x="6711368" y="4735020"/>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89" name="Google Shape;348;p25">
            <a:extLst>
              <a:ext uri="{FF2B5EF4-FFF2-40B4-BE49-F238E27FC236}">
                <a16:creationId xmlns:a16="http://schemas.microsoft.com/office/drawing/2014/main" id="{14F13275-FD81-44E3-8553-2CE1BC195334}"/>
              </a:ext>
            </a:extLst>
          </p:cNvPr>
          <p:cNvSpPr txBox="1"/>
          <p:nvPr/>
        </p:nvSpPr>
        <p:spPr>
          <a:xfrm>
            <a:off x="6675683" y="4312042"/>
            <a:ext cx="544500" cy="423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pk</a:t>
            </a:r>
            <a:r>
              <a:rPr lang="en" sz="1400" baseline="-25000" dirty="0">
                <a:solidFill>
                  <a:srgbClr val="FF0000"/>
                </a:solidFill>
                <a:latin typeface="+mj-lt"/>
                <a:ea typeface="Lato"/>
                <a:cs typeface="Lato"/>
                <a:sym typeface="Lato"/>
              </a:rPr>
              <a:t>A</a:t>
            </a:r>
            <a:endParaRPr sz="1400" baseline="-25000" dirty="0">
              <a:solidFill>
                <a:srgbClr val="FF0000"/>
              </a:solidFill>
              <a:latin typeface="+mj-lt"/>
              <a:ea typeface="Lato"/>
              <a:cs typeface="Lato"/>
              <a:sym typeface="Lato"/>
            </a:endParaRPr>
          </a:p>
        </p:txBody>
      </p:sp>
      <p:sp>
        <p:nvSpPr>
          <p:cNvPr id="116" name="Google Shape;216;p23">
            <a:extLst>
              <a:ext uri="{FF2B5EF4-FFF2-40B4-BE49-F238E27FC236}">
                <a16:creationId xmlns:a16="http://schemas.microsoft.com/office/drawing/2014/main" id="{25A7128B-1E5F-4ADF-93BB-FA6B0DA8812C}"/>
              </a:ext>
            </a:extLst>
          </p:cNvPr>
          <p:cNvSpPr txBox="1"/>
          <p:nvPr/>
        </p:nvSpPr>
        <p:spPr>
          <a:xfrm>
            <a:off x="6674031" y="47550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pk</a:t>
            </a:r>
            <a:r>
              <a:rPr lang="en" sz="1400" baseline="-25000" dirty="0">
                <a:solidFill>
                  <a:srgbClr val="0000FF"/>
                </a:solidFill>
                <a:latin typeface="+mj-lt"/>
                <a:ea typeface="Lato"/>
                <a:cs typeface="Lato"/>
                <a:sym typeface="Lato"/>
              </a:rPr>
              <a:t>B</a:t>
            </a:r>
            <a:endParaRPr sz="1400" baseline="-25000" dirty="0">
              <a:solidFill>
                <a:srgbClr val="0000FF"/>
              </a:solidFill>
              <a:latin typeface="+mj-lt"/>
              <a:ea typeface="Lato"/>
              <a:cs typeface="Lato"/>
              <a:sym typeface="Lato"/>
            </a:endParaRPr>
          </a:p>
        </p:txBody>
      </p:sp>
      <p:sp>
        <p:nvSpPr>
          <p:cNvPr id="121" name="Google Shape;353;p25">
            <a:extLst>
              <a:ext uri="{FF2B5EF4-FFF2-40B4-BE49-F238E27FC236}">
                <a16:creationId xmlns:a16="http://schemas.microsoft.com/office/drawing/2014/main" id="{9FC70682-C6C1-49DC-957B-BB4A32AA3DAA}"/>
              </a:ext>
            </a:extLst>
          </p:cNvPr>
          <p:cNvSpPr txBox="1"/>
          <p:nvPr/>
        </p:nvSpPr>
        <p:spPr>
          <a:xfrm>
            <a:off x="6844240" y="5119310"/>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9900"/>
                </a:solidFill>
                <a:latin typeface="+mj-lt"/>
                <a:ea typeface="Lato"/>
                <a:cs typeface="Lato"/>
                <a:sym typeface="Lato"/>
              </a:rPr>
              <a:t>Enc</a:t>
            </a:r>
            <a:endParaRPr sz="1000" dirty="0">
              <a:solidFill>
                <a:srgbClr val="FF9900"/>
              </a:solidFill>
              <a:latin typeface="+mj-lt"/>
              <a:ea typeface="Lato"/>
              <a:cs typeface="Lato"/>
              <a:sym typeface="Lato"/>
            </a:endParaRPr>
          </a:p>
        </p:txBody>
      </p:sp>
      <p:sp>
        <p:nvSpPr>
          <p:cNvPr id="2" name="Title 1">
            <a:extLst>
              <a:ext uri="{FF2B5EF4-FFF2-40B4-BE49-F238E27FC236}">
                <a16:creationId xmlns:a16="http://schemas.microsoft.com/office/drawing/2014/main" id="{44C75F75-56C1-4D4F-AF66-92FF4F58FA7A}"/>
              </a:ext>
            </a:extLst>
          </p:cNvPr>
          <p:cNvSpPr>
            <a:spLocks noGrp="1"/>
          </p:cNvSpPr>
          <p:nvPr>
            <p:ph type="title"/>
          </p:nvPr>
        </p:nvSpPr>
        <p:spPr/>
        <p:txBody>
          <a:bodyPr/>
          <a:lstStyle/>
          <a:p>
            <a:r>
              <a:rPr lang="en-US" dirty="0"/>
              <a:t>E2EE: Sharing Meeting Key</a:t>
            </a:r>
          </a:p>
        </p:txBody>
      </p:sp>
      <p:sp>
        <p:nvSpPr>
          <p:cNvPr id="3" name="Slide Number Placeholder 2">
            <a:extLst>
              <a:ext uri="{FF2B5EF4-FFF2-40B4-BE49-F238E27FC236}">
                <a16:creationId xmlns:a16="http://schemas.microsoft.com/office/drawing/2014/main" id="{23A04811-069C-4790-943A-2DD736DFC65A}"/>
              </a:ext>
            </a:extLst>
          </p:cNvPr>
          <p:cNvSpPr>
            <a:spLocks noGrp="1"/>
          </p:cNvSpPr>
          <p:nvPr>
            <p:ph type="sldNum" sz="quarter" idx="12"/>
          </p:nvPr>
        </p:nvSpPr>
        <p:spPr/>
        <p:txBody>
          <a:bodyPr/>
          <a:lstStyle/>
          <a:p>
            <a:fld id="{F56C8676-1494-424A-9EE1-69F4EB666BA8}" type="slidenum">
              <a:rPr lang="en-US" smtClean="0"/>
              <a:pPr/>
              <a:t>18</a:t>
            </a:fld>
            <a:endParaRPr lang="en-US" dirty="0"/>
          </a:p>
        </p:txBody>
      </p:sp>
      <p:sp>
        <p:nvSpPr>
          <p:cNvPr id="41" name="Google Shape;190;p23">
            <a:extLst>
              <a:ext uri="{FF2B5EF4-FFF2-40B4-BE49-F238E27FC236}">
                <a16:creationId xmlns:a16="http://schemas.microsoft.com/office/drawing/2014/main" id="{8933FC1A-C49B-4E30-96E3-AC84CFABD795}"/>
              </a:ext>
            </a:extLst>
          </p:cNvPr>
          <p:cNvSpPr txBox="1"/>
          <p:nvPr/>
        </p:nvSpPr>
        <p:spPr>
          <a:xfrm>
            <a:off x="1987581" y="3844700"/>
            <a:ext cx="851400" cy="254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mj-lt"/>
                <a:ea typeface="Lato"/>
                <a:cs typeface="Lato"/>
                <a:sym typeface="Lato"/>
              </a:rPr>
              <a:t>(leader)</a:t>
            </a:r>
            <a:endParaRPr sz="1100" b="1" dirty="0">
              <a:latin typeface="+mj-lt"/>
              <a:ea typeface="Lato"/>
              <a:cs typeface="Lato"/>
              <a:sym typeface="Lato"/>
            </a:endParaRPr>
          </a:p>
        </p:txBody>
      </p:sp>
      <p:sp>
        <p:nvSpPr>
          <p:cNvPr id="43" name="Google Shape;192;p23">
            <a:extLst>
              <a:ext uri="{FF2B5EF4-FFF2-40B4-BE49-F238E27FC236}">
                <a16:creationId xmlns:a16="http://schemas.microsoft.com/office/drawing/2014/main" id="{3E29D213-D0DC-4711-AFFE-CF28D7CB8C6E}"/>
              </a:ext>
            </a:extLst>
          </p:cNvPr>
          <p:cNvSpPr txBox="1"/>
          <p:nvPr/>
        </p:nvSpPr>
        <p:spPr>
          <a:xfrm>
            <a:off x="2074125" y="3596892"/>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Alice</a:t>
            </a:r>
            <a:endParaRPr sz="1100" dirty="0">
              <a:latin typeface="+mj-lt"/>
              <a:ea typeface="Lato"/>
              <a:cs typeface="Lato"/>
              <a:sym typeface="Lato"/>
            </a:endParaRPr>
          </a:p>
        </p:txBody>
      </p:sp>
      <p:sp>
        <p:nvSpPr>
          <p:cNvPr id="44" name="Google Shape;193;p23">
            <a:extLst>
              <a:ext uri="{FF2B5EF4-FFF2-40B4-BE49-F238E27FC236}">
                <a16:creationId xmlns:a16="http://schemas.microsoft.com/office/drawing/2014/main" id="{2C2023B9-226D-4E0C-95D7-92DB606EDD3B}"/>
              </a:ext>
            </a:extLst>
          </p:cNvPr>
          <p:cNvSpPr txBox="1"/>
          <p:nvPr/>
        </p:nvSpPr>
        <p:spPr>
          <a:xfrm>
            <a:off x="9064338" y="36046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100">
              <a:latin typeface="+mj-lt"/>
              <a:ea typeface="Lato"/>
              <a:cs typeface="Lato"/>
              <a:sym typeface="Lato"/>
            </a:endParaRPr>
          </a:p>
        </p:txBody>
      </p:sp>
      <p:sp>
        <p:nvSpPr>
          <p:cNvPr id="45" name="Google Shape;194;p23">
            <a:extLst>
              <a:ext uri="{FF2B5EF4-FFF2-40B4-BE49-F238E27FC236}">
                <a16:creationId xmlns:a16="http://schemas.microsoft.com/office/drawing/2014/main" id="{FD170FAC-4519-49F9-BF0A-21DB461FFCB3}"/>
              </a:ext>
            </a:extLst>
          </p:cNvPr>
          <p:cNvSpPr txBox="1"/>
          <p:nvPr/>
        </p:nvSpPr>
        <p:spPr>
          <a:xfrm>
            <a:off x="5817553" y="2257304"/>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Bob</a:t>
            </a:r>
            <a:endParaRPr sz="1100" dirty="0">
              <a:latin typeface="+mj-lt"/>
              <a:ea typeface="Lato"/>
              <a:cs typeface="Lato"/>
              <a:sym typeface="Lato"/>
            </a:endParaRPr>
          </a:p>
        </p:txBody>
      </p:sp>
      <p:pic>
        <p:nvPicPr>
          <p:cNvPr id="46" name="Google Shape;195;p23">
            <a:extLst>
              <a:ext uri="{FF2B5EF4-FFF2-40B4-BE49-F238E27FC236}">
                <a16:creationId xmlns:a16="http://schemas.microsoft.com/office/drawing/2014/main" id="{61F64BAB-827A-42D0-AC22-D12D5750E4F3}"/>
              </a:ext>
            </a:extLst>
          </p:cNvPr>
          <p:cNvPicPr preferRelativeResize="0"/>
          <p:nvPr/>
        </p:nvPicPr>
        <p:blipFill>
          <a:blip r:embed="rId2">
            <a:alphaModFix/>
          </a:blip>
          <a:stretch>
            <a:fillRect/>
          </a:stretch>
        </p:blipFill>
        <p:spPr>
          <a:xfrm>
            <a:off x="2151101" y="3050604"/>
            <a:ext cx="601320" cy="546300"/>
          </a:xfrm>
          <a:prstGeom prst="rect">
            <a:avLst/>
          </a:prstGeom>
          <a:noFill/>
          <a:ln>
            <a:noFill/>
          </a:ln>
        </p:spPr>
      </p:pic>
      <p:pic>
        <p:nvPicPr>
          <p:cNvPr id="47" name="Google Shape;196;p23">
            <a:extLst>
              <a:ext uri="{FF2B5EF4-FFF2-40B4-BE49-F238E27FC236}">
                <a16:creationId xmlns:a16="http://schemas.microsoft.com/office/drawing/2014/main" id="{5239A316-1E92-4349-A3DF-1E80C7F0DD63}"/>
              </a:ext>
            </a:extLst>
          </p:cNvPr>
          <p:cNvPicPr preferRelativeResize="0"/>
          <p:nvPr/>
        </p:nvPicPr>
        <p:blipFill>
          <a:blip r:embed="rId3">
            <a:alphaModFix/>
          </a:blip>
          <a:stretch>
            <a:fillRect/>
          </a:stretch>
        </p:blipFill>
        <p:spPr>
          <a:xfrm>
            <a:off x="5817544" y="1757882"/>
            <a:ext cx="601320" cy="546284"/>
          </a:xfrm>
          <a:prstGeom prst="rect">
            <a:avLst/>
          </a:prstGeom>
          <a:noFill/>
          <a:ln>
            <a:noFill/>
          </a:ln>
        </p:spPr>
      </p:pic>
      <p:pic>
        <p:nvPicPr>
          <p:cNvPr id="48" name="Google Shape;197;p23">
            <a:extLst>
              <a:ext uri="{FF2B5EF4-FFF2-40B4-BE49-F238E27FC236}">
                <a16:creationId xmlns:a16="http://schemas.microsoft.com/office/drawing/2014/main" id="{4303C644-4E65-4970-BEDE-69B5386C3FEF}"/>
              </a:ext>
            </a:extLst>
          </p:cNvPr>
          <p:cNvPicPr preferRelativeResize="0"/>
          <p:nvPr/>
        </p:nvPicPr>
        <p:blipFill>
          <a:blip r:embed="rId4">
            <a:alphaModFix/>
          </a:blip>
          <a:stretch>
            <a:fillRect/>
          </a:stretch>
        </p:blipFill>
        <p:spPr>
          <a:xfrm>
            <a:off x="9110752" y="3049706"/>
            <a:ext cx="608285" cy="546295"/>
          </a:xfrm>
          <a:prstGeom prst="rect">
            <a:avLst/>
          </a:prstGeom>
          <a:noFill/>
          <a:ln>
            <a:noFill/>
          </a:ln>
        </p:spPr>
      </p:pic>
      <p:pic>
        <p:nvPicPr>
          <p:cNvPr id="49" name="Google Shape;198;p23">
            <a:extLst>
              <a:ext uri="{FF2B5EF4-FFF2-40B4-BE49-F238E27FC236}">
                <a16:creationId xmlns:a16="http://schemas.microsoft.com/office/drawing/2014/main" id="{E7B0E211-CEA1-4749-AA9C-58D2571349C6}"/>
              </a:ext>
            </a:extLst>
          </p:cNvPr>
          <p:cNvPicPr preferRelativeResize="0"/>
          <p:nvPr/>
        </p:nvPicPr>
        <p:blipFill>
          <a:blip r:embed="rId5">
            <a:alphaModFix/>
          </a:blip>
          <a:stretch>
            <a:fillRect/>
          </a:stretch>
        </p:blipFill>
        <p:spPr>
          <a:xfrm>
            <a:off x="4872552" y="4606696"/>
            <a:ext cx="781814" cy="790877"/>
          </a:xfrm>
          <a:prstGeom prst="rect">
            <a:avLst/>
          </a:prstGeom>
          <a:noFill/>
          <a:ln>
            <a:noFill/>
          </a:ln>
        </p:spPr>
      </p:pic>
      <p:sp>
        <p:nvSpPr>
          <p:cNvPr id="50" name="Google Shape;199;p23">
            <a:extLst>
              <a:ext uri="{FF2B5EF4-FFF2-40B4-BE49-F238E27FC236}">
                <a16:creationId xmlns:a16="http://schemas.microsoft.com/office/drawing/2014/main" id="{3A5B4381-BC76-4591-9F86-8DCF753AA2F3}"/>
              </a:ext>
            </a:extLst>
          </p:cNvPr>
          <p:cNvSpPr txBox="1"/>
          <p:nvPr/>
        </p:nvSpPr>
        <p:spPr>
          <a:xfrm>
            <a:off x="4873338" y="53572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grpSp>
        <p:nvGrpSpPr>
          <p:cNvPr id="51" name="Google Shape;200;p23">
            <a:extLst>
              <a:ext uri="{FF2B5EF4-FFF2-40B4-BE49-F238E27FC236}">
                <a16:creationId xmlns:a16="http://schemas.microsoft.com/office/drawing/2014/main" id="{1754D6C3-E79D-4263-8CCE-5CE3F94DD376}"/>
              </a:ext>
            </a:extLst>
          </p:cNvPr>
          <p:cNvGrpSpPr/>
          <p:nvPr/>
        </p:nvGrpSpPr>
        <p:grpSpPr>
          <a:xfrm>
            <a:off x="2382173" y="2804302"/>
            <a:ext cx="482343" cy="232740"/>
            <a:chOff x="4362350" y="2839249"/>
            <a:chExt cx="706419" cy="364625"/>
          </a:xfrm>
        </p:grpSpPr>
        <p:sp>
          <p:nvSpPr>
            <p:cNvPr id="52" name="Google Shape;201;p23">
              <a:extLst>
                <a:ext uri="{FF2B5EF4-FFF2-40B4-BE49-F238E27FC236}">
                  <a16:creationId xmlns:a16="http://schemas.microsoft.com/office/drawing/2014/main" id="{5BA90B3B-E6E3-4E0B-BC63-6620C5D26544}"/>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dirty="0">
                  <a:solidFill>
                    <a:srgbClr val="414155"/>
                  </a:solidFill>
                  <a:latin typeface="+mj-lt"/>
                  <a:ea typeface="Lato"/>
                  <a:cs typeface="Lato"/>
                  <a:sym typeface="Lato"/>
                </a:rPr>
                <a:t>mk</a:t>
              </a:r>
              <a:r>
                <a:rPr lang="en" sz="800" baseline="-25000" dirty="0">
                  <a:solidFill>
                    <a:srgbClr val="414155"/>
                  </a:solidFill>
                  <a:latin typeface="+mj-lt"/>
                  <a:ea typeface="Lato"/>
                  <a:cs typeface="Lato"/>
                  <a:sym typeface="Lato"/>
                </a:rPr>
                <a:t>1</a:t>
              </a:r>
              <a:endParaRPr sz="1000" baseline="-25000" dirty="0">
                <a:latin typeface="+mj-lt"/>
                <a:ea typeface="Lato"/>
                <a:cs typeface="Lato"/>
                <a:sym typeface="Lato"/>
              </a:endParaRPr>
            </a:p>
          </p:txBody>
        </p:sp>
        <p:pic>
          <p:nvPicPr>
            <p:cNvPr id="53" name="Google Shape;202;p23">
              <a:extLst>
                <a:ext uri="{FF2B5EF4-FFF2-40B4-BE49-F238E27FC236}">
                  <a16:creationId xmlns:a16="http://schemas.microsoft.com/office/drawing/2014/main" id="{46B3E843-86EE-4A9D-A353-AFEFE4CD4E10}"/>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54" name="Google Shape;203;p23">
            <a:extLst>
              <a:ext uri="{FF2B5EF4-FFF2-40B4-BE49-F238E27FC236}">
                <a16:creationId xmlns:a16="http://schemas.microsoft.com/office/drawing/2014/main" id="{9CA54EE5-DE5C-4B93-92D9-623AA7CADA59}"/>
              </a:ext>
            </a:extLst>
          </p:cNvPr>
          <p:cNvSpPr txBox="1"/>
          <p:nvPr/>
        </p:nvSpPr>
        <p:spPr>
          <a:xfrm>
            <a:off x="6004492" y="3908468"/>
            <a:ext cx="1517885"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j-lt"/>
                <a:ea typeface="Lato"/>
                <a:cs typeface="Lato"/>
                <a:sym typeface="Lato"/>
              </a:rPr>
              <a:t>Broadcast:</a:t>
            </a:r>
            <a:endParaRPr sz="1800" dirty="0">
              <a:latin typeface="+mj-lt"/>
              <a:ea typeface="Lato"/>
              <a:cs typeface="Lato"/>
              <a:sym typeface="Lato"/>
            </a:endParaRPr>
          </a:p>
        </p:txBody>
      </p:sp>
      <p:sp>
        <p:nvSpPr>
          <p:cNvPr id="55" name="Google Shape;204;p23">
            <a:extLst>
              <a:ext uri="{FF2B5EF4-FFF2-40B4-BE49-F238E27FC236}">
                <a16:creationId xmlns:a16="http://schemas.microsoft.com/office/drawing/2014/main" id="{96DA8CAD-4E61-4BD2-B469-DBC57B4AF8C7}"/>
              </a:ext>
            </a:extLst>
          </p:cNvPr>
          <p:cNvSpPr/>
          <p:nvPr/>
        </p:nvSpPr>
        <p:spPr>
          <a:xfrm>
            <a:off x="5863801" y="4267054"/>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5;p23">
            <a:extLst>
              <a:ext uri="{FF2B5EF4-FFF2-40B4-BE49-F238E27FC236}">
                <a16:creationId xmlns:a16="http://schemas.microsoft.com/office/drawing/2014/main" id="{602A56D5-BA8D-449C-96FF-2A55206639CF}"/>
              </a:ext>
            </a:extLst>
          </p:cNvPr>
          <p:cNvSpPr txBox="1"/>
          <p:nvPr/>
        </p:nvSpPr>
        <p:spPr>
          <a:xfrm>
            <a:off x="6094351" y="42740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57" name="Google Shape;206;p23">
            <a:extLst>
              <a:ext uri="{FF2B5EF4-FFF2-40B4-BE49-F238E27FC236}">
                <a16:creationId xmlns:a16="http://schemas.microsoft.com/office/drawing/2014/main" id="{7253BC98-A606-43C8-AD2B-7B99493222F1}"/>
              </a:ext>
            </a:extLst>
          </p:cNvPr>
          <p:cNvSpPr txBox="1"/>
          <p:nvPr/>
        </p:nvSpPr>
        <p:spPr>
          <a:xfrm>
            <a:off x="6094351" y="47312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58" name="Google Shape;207;p23">
            <a:extLst>
              <a:ext uri="{FF2B5EF4-FFF2-40B4-BE49-F238E27FC236}">
                <a16:creationId xmlns:a16="http://schemas.microsoft.com/office/drawing/2014/main" id="{F3C5F537-7655-421D-B431-F21DFA594423}"/>
              </a:ext>
            </a:extLst>
          </p:cNvPr>
          <p:cNvSpPr txBox="1"/>
          <p:nvPr/>
        </p:nvSpPr>
        <p:spPr>
          <a:xfrm>
            <a:off x="6094351" y="51884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pic>
        <p:nvPicPr>
          <p:cNvPr id="59" name="Google Shape;208;p23">
            <a:extLst>
              <a:ext uri="{FF2B5EF4-FFF2-40B4-BE49-F238E27FC236}">
                <a16:creationId xmlns:a16="http://schemas.microsoft.com/office/drawing/2014/main" id="{DC10FC90-C81C-432B-83CC-CF912E415044}"/>
              </a:ext>
            </a:extLst>
          </p:cNvPr>
          <p:cNvPicPr preferRelativeResize="0"/>
          <p:nvPr/>
        </p:nvPicPr>
        <p:blipFill>
          <a:blip r:embed="rId2">
            <a:alphaModFix/>
          </a:blip>
          <a:stretch>
            <a:fillRect/>
          </a:stretch>
        </p:blipFill>
        <p:spPr>
          <a:xfrm>
            <a:off x="5924525" y="4441694"/>
            <a:ext cx="242125" cy="194579"/>
          </a:xfrm>
          <a:prstGeom prst="rect">
            <a:avLst/>
          </a:prstGeom>
          <a:noFill/>
          <a:ln>
            <a:noFill/>
          </a:ln>
        </p:spPr>
      </p:pic>
      <p:pic>
        <p:nvPicPr>
          <p:cNvPr id="60" name="Google Shape;209;p23">
            <a:extLst>
              <a:ext uri="{FF2B5EF4-FFF2-40B4-BE49-F238E27FC236}">
                <a16:creationId xmlns:a16="http://schemas.microsoft.com/office/drawing/2014/main" id="{6B5717CF-44B4-4B06-8614-1C5F9E03FFB4}"/>
              </a:ext>
            </a:extLst>
          </p:cNvPr>
          <p:cNvPicPr preferRelativeResize="0"/>
          <p:nvPr/>
        </p:nvPicPr>
        <p:blipFill>
          <a:blip r:embed="rId3">
            <a:alphaModFix/>
          </a:blip>
          <a:stretch>
            <a:fillRect/>
          </a:stretch>
        </p:blipFill>
        <p:spPr>
          <a:xfrm>
            <a:off x="5928425" y="4894601"/>
            <a:ext cx="242125" cy="194579"/>
          </a:xfrm>
          <a:prstGeom prst="rect">
            <a:avLst/>
          </a:prstGeom>
          <a:noFill/>
          <a:ln>
            <a:noFill/>
          </a:ln>
        </p:spPr>
      </p:pic>
      <p:pic>
        <p:nvPicPr>
          <p:cNvPr id="61" name="Google Shape;210;p23">
            <a:extLst>
              <a:ext uri="{FF2B5EF4-FFF2-40B4-BE49-F238E27FC236}">
                <a16:creationId xmlns:a16="http://schemas.microsoft.com/office/drawing/2014/main" id="{431318E4-BA20-439C-A265-8423401CA4C4}"/>
              </a:ext>
            </a:extLst>
          </p:cNvPr>
          <p:cNvPicPr preferRelativeResize="0"/>
          <p:nvPr/>
        </p:nvPicPr>
        <p:blipFill>
          <a:blip r:embed="rId4">
            <a:alphaModFix/>
          </a:blip>
          <a:stretch>
            <a:fillRect/>
          </a:stretch>
        </p:blipFill>
        <p:spPr>
          <a:xfrm>
            <a:off x="5928425" y="5323124"/>
            <a:ext cx="242125" cy="192359"/>
          </a:xfrm>
          <a:prstGeom prst="rect">
            <a:avLst/>
          </a:prstGeom>
          <a:noFill/>
          <a:ln>
            <a:noFill/>
          </a:ln>
        </p:spPr>
      </p:pic>
      <p:sp>
        <p:nvSpPr>
          <p:cNvPr id="62" name="Google Shape;211;p23">
            <a:extLst>
              <a:ext uri="{FF2B5EF4-FFF2-40B4-BE49-F238E27FC236}">
                <a16:creationId xmlns:a16="http://schemas.microsoft.com/office/drawing/2014/main" id="{53C19552-BF86-4FD7-8CDC-8B55A704EC0B}"/>
              </a:ext>
            </a:extLst>
          </p:cNvPr>
          <p:cNvSpPr txBox="1"/>
          <p:nvPr/>
        </p:nvSpPr>
        <p:spPr>
          <a:xfrm>
            <a:off x="2665350" y="3033527"/>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3" name="Google Shape;212;p23">
            <a:extLst>
              <a:ext uri="{FF2B5EF4-FFF2-40B4-BE49-F238E27FC236}">
                <a16:creationId xmlns:a16="http://schemas.microsoft.com/office/drawing/2014/main" id="{06A2B781-6B4B-4286-A2B4-AD1E177E55F1}"/>
              </a:ext>
            </a:extLst>
          </p:cNvPr>
          <p:cNvSpPr txBox="1"/>
          <p:nvPr/>
        </p:nvSpPr>
        <p:spPr>
          <a:xfrm>
            <a:off x="2657766" y="341872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4" name="Google Shape;213;p23">
            <a:extLst>
              <a:ext uri="{FF2B5EF4-FFF2-40B4-BE49-F238E27FC236}">
                <a16:creationId xmlns:a16="http://schemas.microsoft.com/office/drawing/2014/main" id="{D0913766-01D3-4892-931D-0A8539FFB00C}"/>
              </a:ext>
            </a:extLst>
          </p:cNvPr>
          <p:cNvSpPr txBox="1"/>
          <p:nvPr/>
        </p:nvSpPr>
        <p:spPr>
          <a:xfrm>
            <a:off x="2859322" y="295675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5" name="Google Shape;214;p23">
            <a:extLst>
              <a:ext uri="{FF2B5EF4-FFF2-40B4-BE49-F238E27FC236}">
                <a16:creationId xmlns:a16="http://schemas.microsoft.com/office/drawing/2014/main" id="{085143A6-7F8E-474A-83A7-DE9698D33390}"/>
              </a:ext>
            </a:extLst>
          </p:cNvPr>
          <p:cNvSpPr txBox="1"/>
          <p:nvPr/>
        </p:nvSpPr>
        <p:spPr>
          <a:xfrm>
            <a:off x="2890734" y="335814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6" name="Google Shape;215;p23">
            <a:extLst>
              <a:ext uri="{FF2B5EF4-FFF2-40B4-BE49-F238E27FC236}">
                <a16:creationId xmlns:a16="http://schemas.microsoft.com/office/drawing/2014/main" id="{FE6023C9-6B29-4E57-ADEA-9CF9084E3E6B}"/>
              </a:ext>
            </a:extLst>
          </p:cNvPr>
          <p:cNvSpPr txBox="1"/>
          <p:nvPr/>
        </p:nvSpPr>
        <p:spPr>
          <a:xfrm>
            <a:off x="6246750" y="1644004"/>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7" name="Google Shape;216;p23">
            <a:extLst>
              <a:ext uri="{FF2B5EF4-FFF2-40B4-BE49-F238E27FC236}">
                <a16:creationId xmlns:a16="http://schemas.microsoft.com/office/drawing/2014/main" id="{8C03B764-8B94-4285-85AA-ACABC16F0D50}"/>
              </a:ext>
            </a:extLst>
          </p:cNvPr>
          <p:cNvSpPr txBox="1"/>
          <p:nvPr/>
        </p:nvSpPr>
        <p:spPr>
          <a:xfrm>
            <a:off x="6246750" y="20703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8" name="Google Shape;217;p23">
            <a:extLst>
              <a:ext uri="{FF2B5EF4-FFF2-40B4-BE49-F238E27FC236}">
                <a16:creationId xmlns:a16="http://schemas.microsoft.com/office/drawing/2014/main" id="{2BBB6329-0ECE-4ED7-B768-927253E03D2E}"/>
              </a:ext>
            </a:extLst>
          </p:cNvPr>
          <p:cNvSpPr txBox="1"/>
          <p:nvPr/>
        </p:nvSpPr>
        <p:spPr>
          <a:xfrm>
            <a:off x="6447341" y="1619468"/>
            <a:ext cx="396900"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69" name="Google Shape;218;p23">
            <a:extLst>
              <a:ext uri="{FF2B5EF4-FFF2-40B4-BE49-F238E27FC236}">
                <a16:creationId xmlns:a16="http://schemas.microsoft.com/office/drawing/2014/main" id="{E5BD3E43-730E-436E-BD3B-8DBECD637E6C}"/>
              </a:ext>
            </a:extLst>
          </p:cNvPr>
          <p:cNvSpPr txBox="1"/>
          <p:nvPr/>
        </p:nvSpPr>
        <p:spPr>
          <a:xfrm>
            <a:off x="6469801" y="201640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0" name="Google Shape;219;p23">
            <a:extLst>
              <a:ext uri="{FF2B5EF4-FFF2-40B4-BE49-F238E27FC236}">
                <a16:creationId xmlns:a16="http://schemas.microsoft.com/office/drawing/2014/main" id="{4364D047-C8A6-432C-A797-C2196F5CFFC9}"/>
              </a:ext>
            </a:extLst>
          </p:cNvPr>
          <p:cNvSpPr txBox="1"/>
          <p:nvPr/>
        </p:nvSpPr>
        <p:spPr>
          <a:xfrm>
            <a:off x="9599550" y="2972851"/>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1" name="Google Shape;220;p23">
            <a:extLst>
              <a:ext uri="{FF2B5EF4-FFF2-40B4-BE49-F238E27FC236}">
                <a16:creationId xmlns:a16="http://schemas.microsoft.com/office/drawing/2014/main" id="{C56E66A3-6EAA-442A-8500-755D5FB7A2B4}"/>
              </a:ext>
            </a:extLst>
          </p:cNvPr>
          <p:cNvSpPr txBox="1"/>
          <p:nvPr/>
        </p:nvSpPr>
        <p:spPr>
          <a:xfrm>
            <a:off x="9595058" y="333647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2" name="Google Shape;221;p23">
            <a:extLst>
              <a:ext uri="{FF2B5EF4-FFF2-40B4-BE49-F238E27FC236}">
                <a16:creationId xmlns:a16="http://schemas.microsoft.com/office/drawing/2014/main" id="{22B963F2-C1D2-44D4-B323-10FA93454DA7}"/>
              </a:ext>
            </a:extLst>
          </p:cNvPr>
          <p:cNvSpPr txBox="1"/>
          <p:nvPr/>
        </p:nvSpPr>
        <p:spPr>
          <a:xfrm>
            <a:off x="9806442" y="290999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3" name="Google Shape;222;p23">
            <a:extLst>
              <a:ext uri="{FF2B5EF4-FFF2-40B4-BE49-F238E27FC236}">
                <a16:creationId xmlns:a16="http://schemas.microsoft.com/office/drawing/2014/main" id="{EF920CD4-FB37-4CE3-A29E-8251A3FE4DD8}"/>
              </a:ext>
            </a:extLst>
          </p:cNvPr>
          <p:cNvSpPr txBox="1"/>
          <p:nvPr/>
        </p:nvSpPr>
        <p:spPr>
          <a:xfrm>
            <a:off x="9823890" y="328576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4" name="Google Shape;223;p23">
            <a:extLst>
              <a:ext uri="{FF2B5EF4-FFF2-40B4-BE49-F238E27FC236}">
                <a16:creationId xmlns:a16="http://schemas.microsoft.com/office/drawing/2014/main" id="{2FCFB430-F87B-4DCB-8630-FCD152AFA42A}"/>
              </a:ext>
            </a:extLst>
          </p:cNvPr>
          <p:cNvSpPr txBox="1"/>
          <p:nvPr/>
        </p:nvSpPr>
        <p:spPr>
          <a:xfrm>
            <a:off x="6322223" y="4229770"/>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75" name="Google Shape;224;p23">
            <a:extLst>
              <a:ext uri="{FF2B5EF4-FFF2-40B4-BE49-F238E27FC236}">
                <a16:creationId xmlns:a16="http://schemas.microsoft.com/office/drawing/2014/main" id="{58EC25DD-7C9C-42D4-B453-BEABE2EBE1E7}"/>
              </a:ext>
            </a:extLst>
          </p:cNvPr>
          <p:cNvSpPr txBox="1"/>
          <p:nvPr/>
        </p:nvSpPr>
        <p:spPr>
          <a:xfrm>
            <a:off x="6321506" y="470306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6" name="Google Shape;225;p23">
            <a:extLst>
              <a:ext uri="{FF2B5EF4-FFF2-40B4-BE49-F238E27FC236}">
                <a16:creationId xmlns:a16="http://schemas.microsoft.com/office/drawing/2014/main" id="{DAF2DF4A-516A-4EB7-B683-87297C507FC8}"/>
              </a:ext>
            </a:extLst>
          </p:cNvPr>
          <p:cNvSpPr txBox="1"/>
          <p:nvPr/>
        </p:nvSpPr>
        <p:spPr>
          <a:xfrm>
            <a:off x="6320774" y="5150059"/>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cxnSp>
        <p:nvCxnSpPr>
          <p:cNvPr id="80" name="Google Shape;260;p24">
            <a:extLst>
              <a:ext uri="{FF2B5EF4-FFF2-40B4-BE49-F238E27FC236}">
                <a16:creationId xmlns:a16="http://schemas.microsoft.com/office/drawing/2014/main" id="{F7643B8A-B6C1-4E35-9682-5A7105004EE1}"/>
              </a:ext>
            </a:extLst>
          </p:cNvPr>
          <p:cNvCxnSpPr>
            <a:cxnSpLocks/>
          </p:cNvCxnSpPr>
          <p:nvPr/>
        </p:nvCxnSpPr>
        <p:spPr>
          <a:xfrm>
            <a:off x="3264804" y="3099674"/>
            <a:ext cx="0" cy="760892"/>
          </a:xfrm>
          <a:prstGeom prst="straightConnector1">
            <a:avLst/>
          </a:prstGeom>
          <a:noFill/>
          <a:ln w="9525" cap="flat" cmpd="sng">
            <a:solidFill>
              <a:schemeClr val="dk2"/>
            </a:solidFill>
            <a:prstDash val="solid"/>
            <a:round/>
            <a:headEnd type="none" w="med" len="med"/>
            <a:tailEnd type="none" w="med" len="med"/>
          </a:ln>
        </p:spPr>
      </p:cxnSp>
      <p:sp>
        <p:nvSpPr>
          <p:cNvPr id="84" name="Google Shape;211;p23">
            <a:extLst>
              <a:ext uri="{FF2B5EF4-FFF2-40B4-BE49-F238E27FC236}">
                <a16:creationId xmlns:a16="http://schemas.microsoft.com/office/drawing/2014/main" id="{B0D87F6C-8B2B-4614-96C0-8247D37A1E56}"/>
              </a:ext>
            </a:extLst>
          </p:cNvPr>
          <p:cNvSpPr txBox="1"/>
          <p:nvPr/>
        </p:nvSpPr>
        <p:spPr>
          <a:xfrm>
            <a:off x="3281046" y="3039623"/>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5" name="Google Shape;212;p23">
            <a:extLst>
              <a:ext uri="{FF2B5EF4-FFF2-40B4-BE49-F238E27FC236}">
                <a16:creationId xmlns:a16="http://schemas.microsoft.com/office/drawing/2014/main" id="{36EF559F-A117-4ED3-AAEC-580A7D9C8040}"/>
              </a:ext>
            </a:extLst>
          </p:cNvPr>
          <p:cNvSpPr txBox="1"/>
          <p:nvPr/>
        </p:nvSpPr>
        <p:spPr>
          <a:xfrm>
            <a:off x="3273462" y="3424823"/>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6" name="Google Shape;213;p23">
            <a:extLst>
              <a:ext uri="{FF2B5EF4-FFF2-40B4-BE49-F238E27FC236}">
                <a16:creationId xmlns:a16="http://schemas.microsoft.com/office/drawing/2014/main" id="{1F4F7B0B-7AB0-450F-A3ED-8EF1A5CDCDF0}"/>
              </a:ext>
            </a:extLst>
          </p:cNvPr>
          <p:cNvSpPr txBox="1"/>
          <p:nvPr/>
        </p:nvSpPr>
        <p:spPr>
          <a:xfrm>
            <a:off x="3475018" y="2962853"/>
            <a:ext cx="461914" cy="28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sp>
        <p:nvSpPr>
          <p:cNvPr id="87" name="Google Shape;214;p23">
            <a:extLst>
              <a:ext uri="{FF2B5EF4-FFF2-40B4-BE49-F238E27FC236}">
                <a16:creationId xmlns:a16="http://schemas.microsoft.com/office/drawing/2014/main" id="{2074E5F2-0393-412F-9A16-B5C5BBC5A53D}"/>
              </a:ext>
            </a:extLst>
          </p:cNvPr>
          <p:cNvSpPr txBox="1"/>
          <p:nvPr/>
        </p:nvSpPr>
        <p:spPr>
          <a:xfrm>
            <a:off x="3506430" y="3364239"/>
            <a:ext cx="461914" cy="23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cxnSp>
        <p:nvCxnSpPr>
          <p:cNvPr id="88" name="Google Shape;260;p24">
            <a:extLst>
              <a:ext uri="{FF2B5EF4-FFF2-40B4-BE49-F238E27FC236}">
                <a16:creationId xmlns:a16="http://schemas.microsoft.com/office/drawing/2014/main" id="{B4B65EC6-127B-4540-BFD1-5C0B5BC0A36F}"/>
              </a:ext>
            </a:extLst>
          </p:cNvPr>
          <p:cNvCxnSpPr>
            <a:cxnSpLocks/>
          </p:cNvCxnSpPr>
          <p:nvPr/>
        </p:nvCxnSpPr>
        <p:spPr>
          <a:xfrm>
            <a:off x="6874351" y="1710387"/>
            <a:ext cx="0" cy="760892"/>
          </a:xfrm>
          <a:prstGeom prst="straightConnector1">
            <a:avLst/>
          </a:prstGeom>
          <a:noFill/>
          <a:ln w="9525" cap="flat" cmpd="sng">
            <a:solidFill>
              <a:schemeClr val="dk2"/>
            </a:solidFill>
            <a:prstDash val="solid"/>
            <a:round/>
            <a:headEnd type="none" w="med" len="med"/>
            <a:tailEnd type="none" w="med" len="med"/>
          </a:ln>
        </p:spPr>
      </p:cxnSp>
      <p:sp>
        <p:nvSpPr>
          <p:cNvPr id="92" name="Google Shape;215;p23">
            <a:extLst>
              <a:ext uri="{FF2B5EF4-FFF2-40B4-BE49-F238E27FC236}">
                <a16:creationId xmlns:a16="http://schemas.microsoft.com/office/drawing/2014/main" id="{02CA7082-8B0D-437A-B9CA-E65FC0350B8B}"/>
              </a:ext>
            </a:extLst>
          </p:cNvPr>
          <p:cNvSpPr txBox="1"/>
          <p:nvPr/>
        </p:nvSpPr>
        <p:spPr>
          <a:xfrm>
            <a:off x="6888384" y="1637821"/>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3" name="Google Shape;216;p23">
            <a:extLst>
              <a:ext uri="{FF2B5EF4-FFF2-40B4-BE49-F238E27FC236}">
                <a16:creationId xmlns:a16="http://schemas.microsoft.com/office/drawing/2014/main" id="{34239D61-F077-4938-BEC7-C1EC1AF03567}"/>
              </a:ext>
            </a:extLst>
          </p:cNvPr>
          <p:cNvSpPr txBox="1"/>
          <p:nvPr/>
        </p:nvSpPr>
        <p:spPr>
          <a:xfrm>
            <a:off x="6870990" y="206502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4" name="Google Shape;217;p23">
            <a:extLst>
              <a:ext uri="{FF2B5EF4-FFF2-40B4-BE49-F238E27FC236}">
                <a16:creationId xmlns:a16="http://schemas.microsoft.com/office/drawing/2014/main" id="{0621CDC8-CE90-451E-BFD8-864CBCF3DF9C}"/>
              </a:ext>
            </a:extLst>
          </p:cNvPr>
          <p:cNvSpPr txBox="1"/>
          <p:nvPr/>
        </p:nvSpPr>
        <p:spPr>
          <a:xfrm>
            <a:off x="7075229" y="1601180"/>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5" name="Google Shape;218;p23">
            <a:extLst>
              <a:ext uri="{FF2B5EF4-FFF2-40B4-BE49-F238E27FC236}">
                <a16:creationId xmlns:a16="http://schemas.microsoft.com/office/drawing/2014/main" id="{2AE49D31-5522-46BB-9FB5-3CF1A478AA14}"/>
              </a:ext>
            </a:extLst>
          </p:cNvPr>
          <p:cNvSpPr txBox="1"/>
          <p:nvPr/>
        </p:nvSpPr>
        <p:spPr>
          <a:xfrm>
            <a:off x="7097688" y="1998114"/>
            <a:ext cx="487527" cy="2723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cxnSp>
        <p:nvCxnSpPr>
          <p:cNvPr id="98" name="Google Shape;260;p24">
            <a:extLst>
              <a:ext uri="{FF2B5EF4-FFF2-40B4-BE49-F238E27FC236}">
                <a16:creationId xmlns:a16="http://schemas.microsoft.com/office/drawing/2014/main" id="{4214DF1C-53E7-49CB-9A3A-B8DABAD03472}"/>
              </a:ext>
            </a:extLst>
          </p:cNvPr>
          <p:cNvCxnSpPr>
            <a:cxnSpLocks/>
          </p:cNvCxnSpPr>
          <p:nvPr/>
        </p:nvCxnSpPr>
        <p:spPr>
          <a:xfrm>
            <a:off x="10220790" y="3007480"/>
            <a:ext cx="0" cy="760892"/>
          </a:xfrm>
          <a:prstGeom prst="straightConnector1">
            <a:avLst/>
          </a:prstGeom>
          <a:noFill/>
          <a:ln w="9525" cap="flat" cmpd="sng">
            <a:solidFill>
              <a:schemeClr val="dk2"/>
            </a:solidFill>
            <a:prstDash val="solid"/>
            <a:round/>
            <a:headEnd type="none" w="med" len="med"/>
            <a:tailEnd type="none" w="med" len="med"/>
          </a:ln>
        </p:spPr>
      </p:cxnSp>
      <p:sp>
        <p:nvSpPr>
          <p:cNvPr id="100" name="Google Shape;219;p23">
            <a:extLst>
              <a:ext uri="{FF2B5EF4-FFF2-40B4-BE49-F238E27FC236}">
                <a16:creationId xmlns:a16="http://schemas.microsoft.com/office/drawing/2014/main" id="{BC6C80E4-A604-4754-BAB5-18367734E00F}"/>
              </a:ext>
            </a:extLst>
          </p:cNvPr>
          <p:cNvSpPr txBox="1"/>
          <p:nvPr/>
        </p:nvSpPr>
        <p:spPr>
          <a:xfrm>
            <a:off x="10218914" y="2969366"/>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1" name="Google Shape;220;p23">
            <a:extLst>
              <a:ext uri="{FF2B5EF4-FFF2-40B4-BE49-F238E27FC236}">
                <a16:creationId xmlns:a16="http://schemas.microsoft.com/office/drawing/2014/main" id="{A740F61B-8D21-4032-96B2-2AB4D6445AD9}"/>
              </a:ext>
            </a:extLst>
          </p:cNvPr>
          <p:cNvSpPr txBox="1"/>
          <p:nvPr/>
        </p:nvSpPr>
        <p:spPr>
          <a:xfrm>
            <a:off x="10214422" y="3332988"/>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2" name="Google Shape;221;p23">
            <a:extLst>
              <a:ext uri="{FF2B5EF4-FFF2-40B4-BE49-F238E27FC236}">
                <a16:creationId xmlns:a16="http://schemas.microsoft.com/office/drawing/2014/main" id="{795D55E5-DE05-4346-8DEB-EE4FE8EE25FD}"/>
              </a:ext>
            </a:extLst>
          </p:cNvPr>
          <p:cNvSpPr txBox="1"/>
          <p:nvPr/>
        </p:nvSpPr>
        <p:spPr>
          <a:xfrm>
            <a:off x="10419613" y="2927090"/>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3" name="Google Shape;221;p23">
            <a:extLst>
              <a:ext uri="{FF2B5EF4-FFF2-40B4-BE49-F238E27FC236}">
                <a16:creationId xmlns:a16="http://schemas.microsoft.com/office/drawing/2014/main" id="{450C1D8D-C29E-4C97-8343-D233BAD1298B}"/>
              </a:ext>
            </a:extLst>
          </p:cNvPr>
          <p:cNvSpPr txBox="1"/>
          <p:nvPr/>
        </p:nvSpPr>
        <p:spPr>
          <a:xfrm>
            <a:off x="10434805" y="3272265"/>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4" name="Google Shape;354;p25">
            <a:extLst>
              <a:ext uri="{FF2B5EF4-FFF2-40B4-BE49-F238E27FC236}">
                <a16:creationId xmlns:a16="http://schemas.microsoft.com/office/drawing/2014/main" id="{0D83683E-59B2-4752-811D-7B0486BD69DE}"/>
              </a:ext>
            </a:extLst>
          </p:cNvPr>
          <p:cNvSpPr txBox="1"/>
          <p:nvPr/>
        </p:nvSpPr>
        <p:spPr>
          <a:xfrm>
            <a:off x="8213728" y="640082"/>
            <a:ext cx="3623687" cy="17672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1"/>
                </a:solidFill>
                <a:latin typeface="+mj-lt"/>
                <a:ea typeface="Lato"/>
                <a:cs typeface="Lato"/>
                <a:sym typeface="Lato"/>
              </a:rPr>
              <a:t>The leader </a:t>
            </a:r>
            <a:r>
              <a:rPr lang="en-US" sz="1800" dirty="0">
                <a:solidFill>
                  <a:srgbClr val="FF0000"/>
                </a:solidFill>
                <a:latin typeface="+mj-lt"/>
                <a:ea typeface="Lato"/>
                <a:cs typeface="Lato"/>
                <a:sym typeface="Lato"/>
              </a:rPr>
              <a:t>A</a:t>
            </a:r>
            <a:r>
              <a:rPr lang="en-US" sz="1800" dirty="0">
                <a:solidFill>
                  <a:schemeClr val="dk1"/>
                </a:solidFill>
                <a:latin typeface="+mj-lt"/>
                <a:ea typeface="Lato"/>
                <a:cs typeface="Lato"/>
                <a:sym typeface="Lato"/>
              </a:rPr>
              <a:t> computes a shared key with each participant J</a:t>
            </a:r>
          </a:p>
          <a:p>
            <a:pPr marL="0" lvl="0" indent="0" algn="l" rtl="0">
              <a:spcBef>
                <a:spcPts val="0"/>
              </a:spcBef>
              <a:spcAft>
                <a:spcPts val="0"/>
              </a:spcAft>
              <a:buNone/>
            </a:pPr>
            <a:endParaRPr lang="en-US" sz="1800" dirty="0">
              <a:solidFill>
                <a:schemeClr val="dk1"/>
              </a:solidFill>
              <a:latin typeface="+mj-lt"/>
              <a:ea typeface="Lato"/>
              <a:cs typeface="Lato"/>
              <a:sym typeface="Lato"/>
            </a:endParaRPr>
          </a:p>
          <a:p>
            <a:pPr marL="0" lvl="0" indent="0" algn="l" rtl="0">
              <a:spcBef>
                <a:spcPts val="0"/>
              </a:spcBef>
              <a:spcAft>
                <a:spcPts val="0"/>
              </a:spcAft>
              <a:buNone/>
            </a:pPr>
            <a:r>
              <a:rPr lang="sv-SE" sz="1600" dirty="0">
                <a:solidFill>
                  <a:schemeClr val="dk1"/>
                </a:solidFill>
                <a:latin typeface="+mj-lt"/>
                <a:ea typeface="Lato"/>
                <a:cs typeface="Lato"/>
                <a:sym typeface="Lato"/>
              </a:rPr>
              <a:t>	</a:t>
            </a:r>
            <a:r>
              <a:rPr lang="sv-SE" sz="1600" dirty="0" err="1">
                <a:solidFill>
                  <a:schemeClr val="dk1"/>
                </a:solidFill>
                <a:latin typeface="+mj-lt"/>
                <a:ea typeface="Lato"/>
                <a:cs typeface="Lato"/>
                <a:sym typeface="Lato"/>
              </a:rPr>
              <a:t>k</a:t>
            </a:r>
            <a:r>
              <a:rPr lang="sv-SE" sz="1600" baseline="-25000" dirty="0" err="1">
                <a:solidFill>
                  <a:schemeClr val="dk1"/>
                </a:solidFill>
                <a:latin typeface="+mj-lt"/>
                <a:ea typeface="Lato"/>
                <a:cs typeface="Lato"/>
                <a:sym typeface="Lato"/>
              </a:rPr>
              <a:t>A,J</a:t>
            </a:r>
            <a:r>
              <a:rPr lang="sv-SE" sz="1600" dirty="0">
                <a:solidFill>
                  <a:schemeClr val="dk1"/>
                </a:solidFill>
                <a:latin typeface="+mj-lt"/>
                <a:ea typeface="Lato"/>
                <a:cs typeface="Lato"/>
                <a:sym typeface="Lato"/>
              </a:rPr>
              <a:t>=DH(</a:t>
            </a:r>
            <a:r>
              <a:rPr lang="sv-SE" sz="1600" dirty="0" err="1">
                <a:solidFill>
                  <a:srgbClr val="FF0000"/>
                </a:solidFill>
                <a:latin typeface="+mj-lt"/>
                <a:ea typeface="Lato"/>
                <a:cs typeface="Lato"/>
                <a:sym typeface="Lato"/>
              </a:rPr>
              <a:t>sk</a:t>
            </a:r>
            <a:r>
              <a:rPr lang="sv-SE" sz="1600" baseline="-25000" dirty="0" err="1">
                <a:solidFill>
                  <a:srgbClr val="FF0000"/>
                </a:solidFill>
                <a:latin typeface="+mj-lt"/>
                <a:ea typeface="Lato"/>
                <a:cs typeface="Lato"/>
                <a:sym typeface="Lato"/>
              </a:rPr>
              <a:t>A</a:t>
            </a:r>
            <a:r>
              <a:rPr lang="sv-SE" sz="1600" dirty="0">
                <a:latin typeface="+mj-lt"/>
                <a:ea typeface="Lato"/>
                <a:cs typeface="Lato"/>
                <a:sym typeface="Lato"/>
              </a:rPr>
              <a:t>   , pk</a:t>
            </a:r>
            <a:r>
              <a:rPr lang="sv-SE" sz="1600" baseline="-25000" dirty="0">
                <a:latin typeface="+mj-lt"/>
                <a:ea typeface="Lato"/>
                <a:cs typeface="Lato"/>
                <a:sym typeface="Lato"/>
              </a:rPr>
              <a:t>J</a:t>
            </a:r>
            <a:r>
              <a:rPr lang="sv-SE" sz="1600" dirty="0">
                <a:latin typeface="+mj-lt"/>
                <a:ea typeface="Lato"/>
                <a:cs typeface="Lato"/>
                <a:sym typeface="Lato"/>
              </a:rPr>
              <a:t>     )</a:t>
            </a:r>
          </a:p>
          <a:p>
            <a:pPr marL="0" lvl="0" indent="0" algn="l" rtl="0">
              <a:spcBef>
                <a:spcPts val="0"/>
              </a:spcBef>
              <a:spcAft>
                <a:spcPts val="0"/>
              </a:spcAft>
              <a:buNone/>
            </a:pPr>
            <a:endParaRPr lang="en-US" sz="1800" dirty="0">
              <a:solidFill>
                <a:schemeClr val="dk1"/>
              </a:solidFill>
              <a:latin typeface="+mj-lt"/>
              <a:ea typeface="Lato"/>
              <a:cs typeface="Lato"/>
              <a:sym typeface="Lato"/>
            </a:endParaRPr>
          </a:p>
          <a:p>
            <a:r>
              <a:rPr lang="en-US" sz="1800" dirty="0">
                <a:solidFill>
                  <a:schemeClr val="dk1"/>
                </a:solidFill>
                <a:latin typeface="+mj-lt"/>
                <a:ea typeface="Lato"/>
                <a:cs typeface="Lato"/>
                <a:sym typeface="Lato"/>
              </a:rPr>
              <a:t>And sends them an encryption of mk</a:t>
            </a:r>
            <a:r>
              <a:rPr lang="en-US" sz="1800" baseline="-25000" dirty="0">
                <a:solidFill>
                  <a:schemeClr val="dk1"/>
                </a:solidFill>
                <a:latin typeface="+mj-lt"/>
                <a:ea typeface="Lato"/>
                <a:cs typeface="Lato"/>
                <a:sym typeface="Lato"/>
              </a:rPr>
              <a:t>1</a:t>
            </a:r>
          </a:p>
          <a:p>
            <a:r>
              <a:rPr lang="en-US" sz="1600" dirty="0">
                <a:solidFill>
                  <a:schemeClr val="dk1"/>
                </a:solidFill>
                <a:latin typeface="+mj-lt"/>
                <a:ea typeface="Lato"/>
                <a:cs typeface="Lato"/>
                <a:sym typeface="Lato"/>
              </a:rPr>
              <a:t>		</a:t>
            </a:r>
            <a:r>
              <a:rPr lang="pl-PL" sz="1600" dirty="0">
                <a:solidFill>
                  <a:schemeClr val="dk1"/>
                </a:solidFill>
                <a:latin typeface="+mj-lt"/>
                <a:ea typeface="Lato"/>
                <a:cs typeface="Lato"/>
                <a:sym typeface="Lato"/>
              </a:rPr>
              <a:t>C</a:t>
            </a:r>
            <a:r>
              <a:rPr lang="pl-PL" sz="1600" baseline="-25000" dirty="0">
                <a:solidFill>
                  <a:schemeClr val="dk1"/>
                </a:solidFill>
                <a:latin typeface="+mj-lt"/>
                <a:ea typeface="Lato"/>
                <a:cs typeface="Lato"/>
                <a:sym typeface="Lato"/>
              </a:rPr>
              <a:t>J</a:t>
            </a:r>
            <a:r>
              <a:rPr lang="pl-PL" sz="1600" dirty="0">
                <a:solidFill>
                  <a:schemeClr val="dk1"/>
                </a:solidFill>
                <a:latin typeface="+mj-lt"/>
                <a:ea typeface="Lato"/>
                <a:cs typeface="Lato"/>
                <a:sym typeface="Lato"/>
              </a:rPr>
              <a:t> = Enc(k</a:t>
            </a:r>
            <a:r>
              <a:rPr lang="pl-PL" sz="1600" baseline="-25000" dirty="0">
                <a:solidFill>
                  <a:schemeClr val="dk1"/>
                </a:solidFill>
                <a:latin typeface="+mj-lt"/>
                <a:ea typeface="Lato"/>
                <a:cs typeface="Lato"/>
                <a:sym typeface="Lato"/>
              </a:rPr>
              <a:t>A,J </a:t>
            </a:r>
            <a:r>
              <a:rPr lang="pl-PL" sz="1600" dirty="0">
                <a:solidFill>
                  <a:schemeClr val="dk1"/>
                </a:solidFill>
                <a:latin typeface="+mj-lt"/>
                <a:ea typeface="Lato"/>
                <a:cs typeface="Lato"/>
                <a:sym typeface="Lato"/>
              </a:rPr>
              <a:t>, mk</a:t>
            </a:r>
            <a:r>
              <a:rPr lang="pl-PL" sz="1600" baseline="-25000" dirty="0">
                <a:solidFill>
                  <a:schemeClr val="dk1"/>
                </a:solidFill>
                <a:latin typeface="+mj-lt"/>
                <a:ea typeface="Lato"/>
                <a:cs typeface="Lato"/>
                <a:sym typeface="Lato"/>
              </a:rPr>
              <a:t>1</a:t>
            </a:r>
            <a:r>
              <a:rPr lang="pl-PL" sz="1600" dirty="0">
                <a:solidFill>
                  <a:schemeClr val="dk1"/>
                </a:solidFill>
                <a:latin typeface="+mj-lt"/>
                <a:ea typeface="Lato"/>
                <a:cs typeface="Lato"/>
                <a:sym typeface="Lato"/>
              </a:rPr>
              <a:t>)</a:t>
            </a:r>
          </a:p>
          <a:p>
            <a:pPr marL="0" lvl="0" indent="0" algn="l" rtl="0">
              <a:spcBef>
                <a:spcPts val="0"/>
              </a:spcBef>
              <a:spcAft>
                <a:spcPts val="0"/>
              </a:spcAft>
              <a:buNone/>
            </a:pPr>
            <a:endParaRPr sz="1800" dirty="0">
              <a:solidFill>
                <a:schemeClr val="dk1"/>
              </a:solidFill>
              <a:latin typeface="+mj-lt"/>
              <a:ea typeface="Lato"/>
              <a:cs typeface="Lato"/>
              <a:sym typeface="Lato"/>
            </a:endParaRPr>
          </a:p>
        </p:txBody>
      </p:sp>
      <p:sp>
        <p:nvSpPr>
          <p:cNvPr id="90" name="Google Shape;214;p23">
            <a:extLst>
              <a:ext uri="{FF2B5EF4-FFF2-40B4-BE49-F238E27FC236}">
                <a16:creationId xmlns:a16="http://schemas.microsoft.com/office/drawing/2014/main" id="{B6BE391F-2DD6-4B40-AF07-8BBDCA575DCB}"/>
              </a:ext>
            </a:extLst>
          </p:cNvPr>
          <p:cNvSpPr txBox="1"/>
          <p:nvPr/>
        </p:nvSpPr>
        <p:spPr>
          <a:xfrm>
            <a:off x="6850298" y="4269727"/>
            <a:ext cx="461914" cy="254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0000"/>
                </a:solidFill>
                <a:latin typeface="+mj-lt"/>
                <a:ea typeface="Lato"/>
                <a:cs typeface="Lato"/>
                <a:sym typeface="Lato"/>
              </a:rPr>
              <a:t>Enc</a:t>
            </a:r>
            <a:endParaRPr sz="1000" dirty="0">
              <a:solidFill>
                <a:srgbClr val="FF0000"/>
              </a:solidFill>
              <a:latin typeface="+mj-lt"/>
              <a:ea typeface="Lato"/>
              <a:cs typeface="Lato"/>
              <a:sym typeface="Lato"/>
            </a:endParaRPr>
          </a:p>
        </p:txBody>
      </p:sp>
      <p:sp>
        <p:nvSpPr>
          <p:cNvPr id="91" name="Google Shape;302;p25">
            <a:extLst>
              <a:ext uri="{FF2B5EF4-FFF2-40B4-BE49-F238E27FC236}">
                <a16:creationId xmlns:a16="http://schemas.microsoft.com/office/drawing/2014/main" id="{1B0957EF-883F-4542-BE5B-0A601B3358EA}"/>
              </a:ext>
            </a:extLst>
          </p:cNvPr>
          <p:cNvSpPr/>
          <p:nvPr/>
        </p:nvSpPr>
        <p:spPr>
          <a:xfrm>
            <a:off x="6708239" y="4304527"/>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3" name="Google Shape;302;p25">
            <a:extLst>
              <a:ext uri="{FF2B5EF4-FFF2-40B4-BE49-F238E27FC236}">
                <a16:creationId xmlns:a16="http://schemas.microsoft.com/office/drawing/2014/main" id="{35735CB0-9AFB-4DFD-BEDC-A63FB407C632}"/>
              </a:ext>
            </a:extLst>
          </p:cNvPr>
          <p:cNvSpPr/>
          <p:nvPr/>
        </p:nvSpPr>
        <p:spPr>
          <a:xfrm>
            <a:off x="6717372" y="5160745"/>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5" name="Google Shape;220;p23">
            <a:extLst>
              <a:ext uri="{FF2B5EF4-FFF2-40B4-BE49-F238E27FC236}">
                <a16:creationId xmlns:a16="http://schemas.microsoft.com/office/drawing/2014/main" id="{22649F2A-BD36-4643-BD97-6A8BB5E79CD0}"/>
              </a:ext>
            </a:extLst>
          </p:cNvPr>
          <p:cNvSpPr txBox="1"/>
          <p:nvPr/>
        </p:nvSpPr>
        <p:spPr>
          <a:xfrm>
            <a:off x="6674031" y="5168160"/>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pk</a:t>
            </a:r>
            <a:r>
              <a:rPr lang="en" sz="1400" baseline="-25000" dirty="0">
                <a:solidFill>
                  <a:srgbClr val="FF9900"/>
                </a:solidFill>
                <a:latin typeface="+mj-lt"/>
                <a:ea typeface="Lato"/>
                <a:cs typeface="Lato"/>
                <a:sym typeface="Lato"/>
              </a:rPr>
              <a:t>C</a:t>
            </a:r>
            <a:endParaRPr sz="1400" baseline="-25000" dirty="0">
              <a:solidFill>
                <a:srgbClr val="FF9900"/>
              </a:solidFill>
              <a:latin typeface="+mj-lt"/>
              <a:ea typeface="Lato"/>
              <a:cs typeface="Lato"/>
              <a:sym typeface="Lato"/>
            </a:endParaRPr>
          </a:p>
        </p:txBody>
      </p:sp>
      <p:pic>
        <p:nvPicPr>
          <p:cNvPr id="113" name="Google Shape;301;p25">
            <a:extLst>
              <a:ext uri="{FF2B5EF4-FFF2-40B4-BE49-F238E27FC236}">
                <a16:creationId xmlns:a16="http://schemas.microsoft.com/office/drawing/2014/main" id="{F6CE9AE5-EF49-40A4-A86E-EF4415D931C0}"/>
              </a:ext>
            </a:extLst>
          </p:cNvPr>
          <p:cNvPicPr preferRelativeResize="0"/>
          <p:nvPr/>
        </p:nvPicPr>
        <p:blipFill>
          <a:blip r:embed="rId3">
            <a:alphaModFix/>
          </a:blip>
          <a:stretch>
            <a:fillRect/>
          </a:stretch>
        </p:blipFill>
        <p:spPr>
          <a:xfrm>
            <a:off x="7030573" y="4972341"/>
            <a:ext cx="279682" cy="254100"/>
          </a:xfrm>
          <a:prstGeom prst="rect">
            <a:avLst/>
          </a:prstGeom>
          <a:noFill/>
          <a:ln>
            <a:noFill/>
          </a:ln>
        </p:spPr>
      </p:pic>
      <p:pic>
        <p:nvPicPr>
          <p:cNvPr id="124" name="Google Shape;309;p25">
            <a:extLst>
              <a:ext uri="{FF2B5EF4-FFF2-40B4-BE49-F238E27FC236}">
                <a16:creationId xmlns:a16="http://schemas.microsoft.com/office/drawing/2014/main" id="{D2805853-61EA-4FD1-A732-6140FD61022A}"/>
              </a:ext>
            </a:extLst>
          </p:cNvPr>
          <p:cNvPicPr preferRelativeResize="0"/>
          <p:nvPr/>
        </p:nvPicPr>
        <p:blipFill>
          <a:blip r:embed="rId4">
            <a:alphaModFix/>
          </a:blip>
          <a:stretch>
            <a:fillRect/>
          </a:stretch>
        </p:blipFill>
        <p:spPr>
          <a:xfrm>
            <a:off x="7042690" y="5441175"/>
            <a:ext cx="253675" cy="192350"/>
          </a:xfrm>
          <a:prstGeom prst="rect">
            <a:avLst/>
          </a:prstGeom>
          <a:noFill/>
          <a:ln>
            <a:noFill/>
          </a:ln>
        </p:spPr>
      </p:pic>
      <p:pic>
        <p:nvPicPr>
          <p:cNvPr id="99" name="Google Shape;304;p25">
            <a:extLst>
              <a:ext uri="{FF2B5EF4-FFF2-40B4-BE49-F238E27FC236}">
                <a16:creationId xmlns:a16="http://schemas.microsoft.com/office/drawing/2014/main" id="{5E4F4639-8668-4A1F-9491-A2B915EB8248}"/>
              </a:ext>
            </a:extLst>
          </p:cNvPr>
          <p:cNvPicPr preferRelativeResize="0"/>
          <p:nvPr/>
        </p:nvPicPr>
        <p:blipFill>
          <a:blip r:embed="rId2">
            <a:alphaModFix/>
          </a:blip>
          <a:stretch>
            <a:fillRect/>
          </a:stretch>
        </p:blipFill>
        <p:spPr>
          <a:xfrm>
            <a:off x="7038528" y="4588142"/>
            <a:ext cx="279700" cy="254106"/>
          </a:xfrm>
          <a:prstGeom prst="rect">
            <a:avLst/>
          </a:prstGeom>
          <a:noFill/>
          <a:ln>
            <a:noFill/>
          </a:ln>
        </p:spPr>
      </p:pic>
      <p:sp>
        <p:nvSpPr>
          <p:cNvPr id="127" name="Google Shape;438;p27">
            <a:extLst>
              <a:ext uri="{FF2B5EF4-FFF2-40B4-BE49-F238E27FC236}">
                <a16:creationId xmlns:a16="http://schemas.microsoft.com/office/drawing/2014/main" id="{3348DA19-AEBF-4CA0-B80D-E2696B6FEC06}"/>
              </a:ext>
            </a:extLst>
          </p:cNvPr>
          <p:cNvSpPr/>
          <p:nvPr/>
        </p:nvSpPr>
        <p:spPr>
          <a:xfrm>
            <a:off x="3903084" y="2858732"/>
            <a:ext cx="678300" cy="5463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28" name="Google Shape;439;p27">
            <a:extLst>
              <a:ext uri="{FF2B5EF4-FFF2-40B4-BE49-F238E27FC236}">
                <a16:creationId xmlns:a16="http://schemas.microsoft.com/office/drawing/2014/main" id="{8F1B26A8-E560-4883-970E-CD2C51FE7474}"/>
              </a:ext>
            </a:extLst>
          </p:cNvPr>
          <p:cNvGrpSpPr/>
          <p:nvPr/>
        </p:nvGrpSpPr>
        <p:grpSpPr>
          <a:xfrm>
            <a:off x="3961106" y="2942180"/>
            <a:ext cx="482343" cy="232740"/>
            <a:chOff x="4362350" y="2839249"/>
            <a:chExt cx="706419" cy="364625"/>
          </a:xfrm>
        </p:grpSpPr>
        <p:sp>
          <p:nvSpPr>
            <p:cNvPr id="129" name="Google Shape;440;p27">
              <a:extLst>
                <a:ext uri="{FF2B5EF4-FFF2-40B4-BE49-F238E27FC236}">
                  <a16:creationId xmlns:a16="http://schemas.microsoft.com/office/drawing/2014/main" id="{C680CD29-E499-400F-8FF3-76497D9FDC96}"/>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dirty="0">
                  <a:solidFill>
                    <a:srgbClr val="414155"/>
                  </a:solidFill>
                  <a:latin typeface="+mj-lt"/>
                  <a:ea typeface="Lato"/>
                  <a:cs typeface="Lato"/>
                  <a:sym typeface="Lato"/>
                </a:rPr>
                <a:t>mk</a:t>
              </a:r>
              <a:r>
                <a:rPr lang="en" sz="900" baseline="-25000" dirty="0">
                  <a:solidFill>
                    <a:srgbClr val="414155"/>
                  </a:solidFill>
                  <a:latin typeface="+mj-lt"/>
                  <a:ea typeface="Lato"/>
                  <a:cs typeface="Lato"/>
                  <a:sym typeface="Lato"/>
                </a:rPr>
                <a:t>1</a:t>
              </a:r>
              <a:endParaRPr sz="1100" baseline="-25000" dirty="0">
                <a:latin typeface="+mj-lt"/>
                <a:ea typeface="Lato"/>
                <a:cs typeface="Lato"/>
                <a:sym typeface="Lato"/>
              </a:endParaRPr>
            </a:p>
          </p:txBody>
        </p:sp>
        <p:pic>
          <p:nvPicPr>
            <p:cNvPr id="130" name="Google Shape;441;p27">
              <a:extLst>
                <a:ext uri="{FF2B5EF4-FFF2-40B4-BE49-F238E27FC236}">
                  <a16:creationId xmlns:a16="http://schemas.microsoft.com/office/drawing/2014/main" id="{2965AAF2-96DA-41EF-8A78-9E1068CB8AFA}"/>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pic>
        <p:nvPicPr>
          <p:cNvPr id="131" name="Google Shape;442;p27">
            <a:extLst>
              <a:ext uri="{FF2B5EF4-FFF2-40B4-BE49-F238E27FC236}">
                <a16:creationId xmlns:a16="http://schemas.microsoft.com/office/drawing/2014/main" id="{177B2A7C-5CB7-4E96-BBDF-0451315112A3}"/>
              </a:ext>
            </a:extLst>
          </p:cNvPr>
          <p:cNvPicPr preferRelativeResize="0"/>
          <p:nvPr/>
        </p:nvPicPr>
        <p:blipFill>
          <a:blip r:embed="rId3">
            <a:alphaModFix/>
          </a:blip>
          <a:stretch>
            <a:fillRect/>
          </a:stretch>
        </p:blipFill>
        <p:spPr>
          <a:xfrm>
            <a:off x="4322487" y="3274526"/>
            <a:ext cx="258896" cy="221805"/>
          </a:xfrm>
          <a:prstGeom prst="rect">
            <a:avLst/>
          </a:prstGeom>
          <a:noFill/>
          <a:ln>
            <a:noFill/>
          </a:ln>
        </p:spPr>
      </p:pic>
      <p:pic>
        <p:nvPicPr>
          <p:cNvPr id="132" name="Google Shape;443;p27">
            <a:extLst>
              <a:ext uri="{FF2B5EF4-FFF2-40B4-BE49-F238E27FC236}">
                <a16:creationId xmlns:a16="http://schemas.microsoft.com/office/drawing/2014/main" id="{7ED3C9EC-964A-4639-8B38-CE74892BEA7E}"/>
              </a:ext>
            </a:extLst>
          </p:cNvPr>
          <p:cNvPicPr preferRelativeResize="0"/>
          <p:nvPr/>
        </p:nvPicPr>
        <p:blipFill>
          <a:blip r:embed="rId2">
            <a:alphaModFix/>
          </a:blip>
          <a:stretch>
            <a:fillRect/>
          </a:stretch>
        </p:blipFill>
        <p:spPr>
          <a:xfrm>
            <a:off x="4124090" y="3268931"/>
            <a:ext cx="253669" cy="209326"/>
          </a:xfrm>
          <a:prstGeom prst="rect">
            <a:avLst/>
          </a:prstGeom>
          <a:noFill/>
          <a:ln>
            <a:noFill/>
          </a:ln>
        </p:spPr>
      </p:pic>
      <p:cxnSp>
        <p:nvCxnSpPr>
          <p:cNvPr id="133" name="Google Shape;444;p27">
            <a:extLst>
              <a:ext uri="{FF2B5EF4-FFF2-40B4-BE49-F238E27FC236}">
                <a16:creationId xmlns:a16="http://schemas.microsoft.com/office/drawing/2014/main" id="{D25D3DD0-A487-4C8F-860B-10C785B57C04}"/>
              </a:ext>
            </a:extLst>
          </p:cNvPr>
          <p:cNvCxnSpPr/>
          <p:nvPr/>
        </p:nvCxnSpPr>
        <p:spPr>
          <a:xfrm rot="10800000" flipH="1">
            <a:off x="4650584" y="2412782"/>
            <a:ext cx="1199400" cy="444900"/>
          </a:xfrm>
          <a:prstGeom prst="straightConnector1">
            <a:avLst/>
          </a:prstGeom>
          <a:noFill/>
          <a:ln w="9525" cap="flat" cmpd="sng">
            <a:solidFill>
              <a:schemeClr val="dk2"/>
            </a:solidFill>
            <a:prstDash val="solid"/>
            <a:round/>
            <a:headEnd type="none" w="med" len="med"/>
            <a:tailEnd type="triangle" w="med" len="med"/>
          </a:ln>
        </p:spPr>
      </p:cxnSp>
      <p:sp>
        <p:nvSpPr>
          <p:cNvPr id="134" name="Google Shape;445;p27">
            <a:extLst>
              <a:ext uri="{FF2B5EF4-FFF2-40B4-BE49-F238E27FC236}">
                <a16:creationId xmlns:a16="http://schemas.microsoft.com/office/drawing/2014/main" id="{4805C221-1EFC-4EB4-AD28-EBD9BD8E2160}"/>
              </a:ext>
            </a:extLst>
          </p:cNvPr>
          <p:cNvSpPr/>
          <p:nvPr/>
        </p:nvSpPr>
        <p:spPr>
          <a:xfrm>
            <a:off x="3903084" y="3544532"/>
            <a:ext cx="678300" cy="5463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35" name="Google Shape;446;p27">
            <a:extLst>
              <a:ext uri="{FF2B5EF4-FFF2-40B4-BE49-F238E27FC236}">
                <a16:creationId xmlns:a16="http://schemas.microsoft.com/office/drawing/2014/main" id="{EF33888A-F0BE-4367-8884-8DEF1FB87714}"/>
              </a:ext>
            </a:extLst>
          </p:cNvPr>
          <p:cNvGrpSpPr/>
          <p:nvPr/>
        </p:nvGrpSpPr>
        <p:grpSpPr>
          <a:xfrm>
            <a:off x="3961106" y="3627980"/>
            <a:ext cx="482343" cy="232740"/>
            <a:chOff x="4362350" y="2839249"/>
            <a:chExt cx="706419" cy="364625"/>
          </a:xfrm>
        </p:grpSpPr>
        <p:sp>
          <p:nvSpPr>
            <p:cNvPr id="136" name="Google Shape;447;p27">
              <a:extLst>
                <a:ext uri="{FF2B5EF4-FFF2-40B4-BE49-F238E27FC236}">
                  <a16:creationId xmlns:a16="http://schemas.microsoft.com/office/drawing/2014/main" id="{4B6F43DA-3789-4C62-9400-F02D7065DD43}"/>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900" baseline="-25000">
                  <a:solidFill>
                    <a:srgbClr val="414155"/>
                  </a:solidFill>
                  <a:latin typeface="+mj-lt"/>
                  <a:ea typeface="Lato"/>
                  <a:cs typeface="Lato"/>
                  <a:sym typeface="Lato"/>
                </a:rPr>
                <a:t>1</a:t>
              </a:r>
              <a:endParaRPr sz="1100" baseline="-25000">
                <a:latin typeface="+mj-lt"/>
                <a:ea typeface="Lato"/>
                <a:cs typeface="Lato"/>
                <a:sym typeface="Lato"/>
              </a:endParaRPr>
            </a:p>
          </p:txBody>
        </p:sp>
        <p:pic>
          <p:nvPicPr>
            <p:cNvPr id="137" name="Google Shape;448;p27">
              <a:extLst>
                <a:ext uri="{FF2B5EF4-FFF2-40B4-BE49-F238E27FC236}">
                  <a16:creationId xmlns:a16="http://schemas.microsoft.com/office/drawing/2014/main" id="{A3C5D89F-1B40-4F8F-A6AC-43D8D73F63CE}"/>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cxnSp>
        <p:nvCxnSpPr>
          <p:cNvPr id="138" name="Google Shape;449;p27">
            <a:extLst>
              <a:ext uri="{FF2B5EF4-FFF2-40B4-BE49-F238E27FC236}">
                <a16:creationId xmlns:a16="http://schemas.microsoft.com/office/drawing/2014/main" id="{DD3FFF50-DDD1-475D-B17B-7353FB38538A}"/>
              </a:ext>
            </a:extLst>
          </p:cNvPr>
          <p:cNvCxnSpPr/>
          <p:nvPr/>
        </p:nvCxnSpPr>
        <p:spPr>
          <a:xfrm rot="10800000" flipH="1">
            <a:off x="4680059" y="3465932"/>
            <a:ext cx="4346400" cy="359100"/>
          </a:xfrm>
          <a:prstGeom prst="straightConnector1">
            <a:avLst/>
          </a:prstGeom>
          <a:noFill/>
          <a:ln w="9525" cap="flat" cmpd="sng">
            <a:solidFill>
              <a:schemeClr val="dk2"/>
            </a:solidFill>
            <a:prstDash val="solid"/>
            <a:round/>
            <a:headEnd type="none" w="med" len="med"/>
            <a:tailEnd type="triangle" w="med" len="med"/>
          </a:ln>
        </p:spPr>
      </p:cxnSp>
      <p:pic>
        <p:nvPicPr>
          <p:cNvPr id="139" name="Google Shape;450;p27">
            <a:extLst>
              <a:ext uri="{FF2B5EF4-FFF2-40B4-BE49-F238E27FC236}">
                <a16:creationId xmlns:a16="http://schemas.microsoft.com/office/drawing/2014/main" id="{50934681-20C1-4DAF-9119-41C9E85DBE98}"/>
              </a:ext>
            </a:extLst>
          </p:cNvPr>
          <p:cNvPicPr preferRelativeResize="0"/>
          <p:nvPr/>
        </p:nvPicPr>
        <p:blipFill>
          <a:blip r:embed="rId2">
            <a:alphaModFix/>
          </a:blip>
          <a:stretch>
            <a:fillRect/>
          </a:stretch>
        </p:blipFill>
        <p:spPr>
          <a:xfrm>
            <a:off x="4124090" y="3954731"/>
            <a:ext cx="253669" cy="209326"/>
          </a:xfrm>
          <a:prstGeom prst="rect">
            <a:avLst/>
          </a:prstGeom>
          <a:noFill/>
          <a:ln>
            <a:noFill/>
          </a:ln>
        </p:spPr>
      </p:pic>
      <p:pic>
        <p:nvPicPr>
          <p:cNvPr id="140" name="Google Shape;451;p27">
            <a:extLst>
              <a:ext uri="{FF2B5EF4-FFF2-40B4-BE49-F238E27FC236}">
                <a16:creationId xmlns:a16="http://schemas.microsoft.com/office/drawing/2014/main" id="{032D5C92-6E4D-4F3F-8F45-E3DC932812CD}"/>
              </a:ext>
            </a:extLst>
          </p:cNvPr>
          <p:cNvPicPr preferRelativeResize="0"/>
          <p:nvPr/>
        </p:nvPicPr>
        <p:blipFill>
          <a:blip r:embed="rId4">
            <a:alphaModFix/>
          </a:blip>
          <a:stretch>
            <a:fillRect/>
          </a:stretch>
        </p:blipFill>
        <p:spPr>
          <a:xfrm>
            <a:off x="4325109" y="3961632"/>
            <a:ext cx="253650" cy="221800"/>
          </a:xfrm>
          <a:prstGeom prst="rect">
            <a:avLst/>
          </a:prstGeom>
          <a:noFill/>
          <a:ln>
            <a:noFill/>
          </a:ln>
        </p:spPr>
      </p:pic>
      <p:sp>
        <p:nvSpPr>
          <p:cNvPr id="141" name="Google Shape;213;p23">
            <a:extLst>
              <a:ext uri="{FF2B5EF4-FFF2-40B4-BE49-F238E27FC236}">
                <a16:creationId xmlns:a16="http://schemas.microsoft.com/office/drawing/2014/main" id="{E5ABF4EF-6064-41EF-BCD3-365A9DD0D714}"/>
              </a:ext>
            </a:extLst>
          </p:cNvPr>
          <p:cNvSpPr txBox="1"/>
          <p:nvPr/>
        </p:nvSpPr>
        <p:spPr>
          <a:xfrm>
            <a:off x="9922060" y="1427965"/>
            <a:ext cx="461914" cy="28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FF0000"/>
                </a:solidFill>
                <a:latin typeface="+mj-lt"/>
                <a:ea typeface="Lato"/>
                <a:cs typeface="Lato"/>
                <a:sym typeface="Lato"/>
              </a:rPr>
              <a:t>Enc</a:t>
            </a:r>
            <a:endParaRPr sz="1200" dirty="0">
              <a:solidFill>
                <a:srgbClr val="FF0000"/>
              </a:solidFill>
              <a:latin typeface="+mj-lt"/>
              <a:ea typeface="Lato"/>
              <a:cs typeface="Lato"/>
              <a:sym typeface="Lato"/>
            </a:endParaRPr>
          </a:p>
        </p:txBody>
      </p:sp>
      <p:sp>
        <p:nvSpPr>
          <p:cNvPr id="142" name="Google Shape;213;p23">
            <a:extLst>
              <a:ext uri="{FF2B5EF4-FFF2-40B4-BE49-F238E27FC236}">
                <a16:creationId xmlns:a16="http://schemas.microsoft.com/office/drawing/2014/main" id="{813D1FBE-2AD8-4BD5-A63D-8E827964CC72}"/>
              </a:ext>
            </a:extLst>
          </p:cNvPr>
          <p:cNvSpPr txBox="1"/>
          <p:nvPr/>
        </p:nvSpPr>
        <p:spPr>
          <a:xfrm>
            <a:off x="10473385" y="1439959"/>
            <a:ext cx="461914" cy="28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mj-lt"/>
                <a:ea typeface="Lato"/>
                <a:cs typeface="Lato"/>
                <a:sym typeface="Lato"/>
              </a:rPr>
              <a:t>Enc</a:t>
            </a:r>
            <a:endParaRPr sz="1200" dirty="0">
              <a:latin typeface="+mj-lt"/>
              <a:ea typeface="Lato"/>
              <a:cs typeface="Lato"/>
              <a:sym typeface="Lato"/>
            </a:endParaRPr>
          </a:p>
        </p:txBody>
      </p:sp>
      <p:sp>
        <p:nvSpPr>
          <p:cNvPr id="83" name="Google Shape;218;p23">
            <a:extLst>
              <a:ext uri="{FF2B5EF4-FFF2-40B4-BE49-F238E27FC236}">
                <a16:creationId xmlns:a16="http://schemas.microsoft.com/office/drawing/2014/main" id="{BB1E125B-C27F-7F4B-AAEC-1D3FC583B4F7}"/>
              </a:ext>
            </a:extLst>
          </p:cNvPr>
          <p:cNvSpPr txBox="1"/>
          <p:nvPr/>
        </p:nvSpPr>
        <p:spPr>
          <a:xfrm>
            <a:off x="6849272" y="472052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00FF"/>
                </a:solidFill>
                <a:latin typeface="+mj-lt"/>
                <a:ea typeface="Lato"/>
                <a:cs typeface="Lato"/>
                <a:sym typeface="Lato"/>
              </a:rPr>
              <a:t>Enc</a:t>
            </a:r>
            <a:endParaRPr sz="1000" dirty="0">
              <a:solidFill>
                <a:srgbClr val="0000FF"/>
              </a:solidFill>
              <a:latin typeface="+mj-lt"/>
              <a:ea typeface="Lato"/>
              <a:cs typeface="Lato"/>
              <a:sym typeface="Lato"/>
            </a:endParaRPr>
          </a:p>
        </p:txBody>
      </p:sp>
    </p:spTree>
    <p:extLst>
      <p:ext uri="{BB962C8B-B14F-4D97-AF65-F5344CB8AC3E}">
        <p14:creationId xmlns:p14="http://schemas.microsoft.com/office/powerpoint/2010/main" val="302881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302;p25">
            <a:extLst>
              <a:ext uri="{FF2B5EF4-FFF2-40B4-BE49-F238E27FC236}">
                <a16:creationId xmlns:a16="http://schemas.microsoft.com/office/drawing/2014/main" id="{49200B56-AF91-4B91-A972-8A15E62E3961}"/>
              </a:ext>
            </a:extLst>
          </p:cNvPr>
          <p:cNvSpPr/>
          <p:nvPr/>
        </p:nvSpPr>
        <p:spPr>
          <a:xfrm>
            <a:off x="6711368" y="4735020"/>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89" name="Google Shape;348;p25">
            <a:extLst>
              <a:ext uri="{FF2B5EF4-FFF2-40B4-BE49-F238E27FC236}">
                <a16:creationId xmlns:a16="http://schemas.microsoft.com/office/drawing/2014/main" id="{14F13275-FD81-44E3-8553-2CE1BC195334}"/>
              </a:ext>
            </a:extLst>
          </p:cNvPr>
          <p:cNvSpPr txBox="1"/>
          <p:nvPr/>
        </p:nvSpPr>
        <p:spPr>
          <a:xfrm>
            <a:off x="6675683" y="4312042"/>
            <a:ext cx="544500" cy="423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pk</a:t>
            </a:r>
            <a:r>
              <a:rPr lang="en" sz="1400" baseline="-25000" dirty="0">
                <a:solidFill>
                  <a:srgbClr val="FF0000"/>
                </a:solidFill>
                <a:latin typeface="+mj-lt"/>
                <a:ea typeface="Lato"/>
                <a:cs typeface="Lato"/>
                <a:sym typeface="Lato"/>
              </a:rPr>
              <a:t>A</a:t>
            </a:r>
            <a:endParaRPr sz="1400" baseline="-25000" dirty="0">
              <a:solidFill>
                <a:srgbClr val="FF0000"/>
              </a:solidFill>
              <a:latin typeface="+mj-lt"/>
              <a:ea typeface="Lato"/>
              <a:cs typeface="Lato"/>
              <a:sym typeface="Lato"/>
            </a:endParaRPr>
          </a:p>
        </p:txBody>
      </p:sp>
      <p:sp>
        <p:nvSpPr>
          <p:cNvPr id="116" name="Google Shape;216;p23">
            <a:extLst>
              <a:ext uri="{FF2B5EF4-FFF2-40B4-BE49-F238E27FC236}">
                <a16:creationId xmlns:a16="http://schemas.microsoft.com/office/drawing/2014/main" id="{25A7128B-1E5F-4ADF-93BB-FA6B0DA8812C}"/>
              </a:ext>
            </a:extLst>
          </p:cNvPr>
          <p:cNvSpPr txBox="1"/>
          <p:nvPr/>
        </p:nvSpPr>
        <p:spPr>
          <a:xfrm>
            <a:off x="6674031" y="47550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pk</a:t>
            </a:r>
            <a:r>
              <a:rPr lang="en" sz="1400" baseline="-25000" dirty="0">
                <a:solidFill>
                  <a:srgbClr val="0000FF"/>
                </a:solidFill>
                <a:latin typeface="+mj-lt"/>
                <a:ea typeface="Lato"/>
                <a:cs typeface="Lato"/>
                <a:sym typeface="Lato"/>
              </a:rPr>
              <a:t>B</a:t>
            </a:r>
            <a:endParaRPr sz="1400" baseline="-25000" dirty="0">
              <a:solidFill>
                <a:srgbClr val="0000FF"/>
              </a:solidFill>
              <a:latin typeface="+mj-lt"/>
              <a:ea typeface="Lato"/>
              <a:cs typeface="Lato"/>
              <a:sym typeface="Lato"/>
            </a:endParaRPr>
          </a:p>
        </p:txBody>
      </p:sp>
      <p:sp>
        <p:nvSpPr>
          <p:cNvPr id="121" name="Google Shape;353;p25">
            <a:extLst>
              <a:ext uri="{FF2B5EF4-FFF2-40B4-BE49-F238E27FC236}">
                <a16:creationId xmlns:a16="http://schemas.microsoft.com/office/drawing/2014/main" id="{9FC70682-C6C1-49DC-957B-BB4A32AA3DAA}"/>
              </a:ext>
            </a:extLst>
          </p:cNvPr>
          <p:cNvSpPr txBox="1"/>
          <p:nvPr/>
        </p:nvSpPr>
        <p:spPr>
          <a:xfrm>
            <a:off x="6844240" y="5119310"/>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9900"/>
                </a:solidFill>
                <a:latin typeface="+mj-lt"/>
                <a:ea typeface="Lato"/>
                <a:cs typeface="Lato"/>
                <a:sym typeface="Lato"/>
              </a:rPr>
              <a:t>Enc</a:t>
            </a:r>
            <a:endParaRPr sz="1000" dirty="0">
              <a:solidFill>
                <a:srgbClr val="FF9900"/>
              </a:solidFill>
              <a:latin typeface="+mj-lt"/>
              <a:ea typeface="Lato"/>
              <a:cs typeface="Lato"/>
              <a:sym typeface="Lato"/>
            </a:endParaRPr>
          </a:p>
        </p:txBody>
      </p:sp>
      <p:sp>
        <p:nvSpPr>
          <p:cNvPr id="2" name="Title 1">
            <a:extLst>
              <a:ext uri="{FF2B5EF4-FFF2-40B4-BE49-F238E27FC236}">
                <a16:creationId xmlns:a16="http://schemas.microsoft.com/office/drawing/2014/main" id="{44C75F75-56C1-4D4F-AF66-92FF4F58FA7A}"/>
              </a:ext>
            </a:extLst>
          </p:cNvPr>
          <p:cNvSpPr>
            <a:spLocks noGrp="1"/>
          </p:cNvSpPr>
          <p:nvPr>
            <p:ph type="title"/>
          </p:nvPr>
        </p:nvSpPr>
        <p:spPr/>
        <p:txBody>
          <a:bodyPr/>
          <a:lstStyle/>
          <a:p>
            <a:r>
              <a:rPr lang="en-US" dirty="0"/>
              <a:t>E2EE: Sharing Meeting Key</a:t>
            </a:r>
          </a:p>
        </p:txBody>
      </p:sp>
      <p:sp>
        <p:nvSpPr>
          <p:cNvPr id="3" name="Slide Number Placeholder 2">
            <a:extLst>
              <a:ext uri="{FF2B5EF4-FFF2-40B4-BE49-F238E27FC236}">
                <a16:creationId xmlns:a16="http://schemas.microsoft.com/office/drawing/2014/main" id="{23A04811-069C-4790-943A-2DD736DFC65A}"/>
              </a:ext>
            </a:extLst>
          </p:cNvPr>
          <p:cNvSpPr>
            <a:spLocks noGrp="1"/>
          </p:cNvSpPr>
          <p:nvPr>
            <p:ph type="sldNum" sz="quarter" idx="12"/>
          </p:nvPr>
        </p:nvSpPr>
        <p:spPr/>
        <p:txBody>
          <a:bodyPr/>
          <a:lstStyle/>
          <a:p>
            <a:fld id="{F56C8676-1494-424A-9EE1-69F4EB666BA8}" type="slidenum">
              <a:rPr lang="en-US" smtClean="0"/>
              <a:pPr/>
              <a:t>19</a:t>
            </a:fld>
            <a:endParaRPr lang="en-US" dirty="0"/>
          </a:p>
        </p:txBody>
      </p:sp>
      <p:sp>
        <p:nvSpPr>
          <p:cNvPr id="41" name="Google Shape;190;p23">
            <a:extLst>
              <a:ext uri="{FF2B5EF4-FFF2-40B4-BE49-F238E27FC236}">
                <a16:creationId xmlns:a16="http://schemas.microsoft.com/office/drawing/2014/main" id="{8933FC1A-C49B-4E30-96E3-AC84CFABD795}"/>
              </a:ext>
            </a:extLst>
          </p:cNvPr>
          <p:cNvSpPr txBox="1"/>
          <p:nvPr/>
        </p:nvSpPr>
        <p:spPr>
          <a:xfrm>
            <a:off x="1987581" y="3844700"/>
            <a:ext cx="851400" cy="254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mj-lt"/>
                <a:ea typeface="Lato"/>
                <a:cs typeface="Lato"/>
                <a:sym typeface="Lato"/>
              </a:rPr>
              <a:t>(leader)</a:t>
            </a:r>
            <a:endParaRPr sz="1100" b="1" dirty="0">
              <a:latin typeface="+mj-lt"/>
              <a:ea typeface="Lato"/>
              <a:cs typeface="Lato"/>
              <a:sym typeface="Lato"/>
            </a:endParaRPr>
          </a:p>
        </p:txBody>
      </p:sp>
      <p:sp>
        <p:nvSpPr>
          <p:cNvPr id="43" name="Google Shape;192;p23">
            <a:extLst>
              <a:ext uri="{FF2B5EF4-FFF2-40B4-BE49-F238E27FC236}">
                <a16:creationId xmlns:a16="http://schemas.microsoft.com/office/drawing/2014/main" id="{3E29D213-D0DC-4711-AFFE-CF28D7CB8C6E}"/>
              </a:ext>
            </a:extLst>
          </p:cNvPr>
          <p:cNvSpPr txBox="1"/>
          <p:nvPr/>
        </p:nvSpPr>
        <p:spPr>
          <a:xfrm>
            <a:off x="2074125" y="3596892"/>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Alice</a:t>
            </a:r>
            <a:endParaRPr sz="1100" dirty="0">
              <a:latin typeface="+mj-lt"/>
              <a:ea typeface="Lato"/>
              <a:cs typeface="Lato"/>
              <a:sym typeface="Lato"/>
            </a:endParaRPr>
          </a:p>
        </p:txBody>
      </p:sp>
      <p:sp>
        <p:nvSpPr>
          <p:cNvPr id="44" name="Google Shape;193;p23">
            <a:extLst>
              <a:ext uri="{FF2B5EF4-FFF2-40B4-BE49-F238E27FC236}">
                <a16:creationId xmlns:a16="http://schemas.microsoft.com/office/drawing/2014/main" id="{2C2023B9-226D-4E0C-95D7-92DB606EDD3B}"/>
              </a:ext>
            </a:extLst>
          </p:cNvPr>
          <p:cNvSpPr txBox="1"/>
          <p:nvPr/>
        </p:nvSpPr>
        <p:spPr>
          <a:xfrm>
            <a:off x="9064338" y="36046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100">
              <a:latin typeface="+mj-lt"/>
              <a:ea typeface="Lato"/>
              <a:cs typeface="Lato"/>
              <a:sym typeface="Lato"/>
            </a:endParaRPr>
          </a:p>
        </p:txBody>
      </p:sp>
      <p:sp>
        <p:nvSpPr>
          <p:cNvPr id="45" name="Google Shape;194;p23">
            <a:extLst>
              <a:ext uri="{FF2B5EF4-FFF2-40B4-BE49-F238E27FC236}">
                <a16:creationId xmlns:a16="http://schemas.microsoft.com/office/drawing/2014/main" id="{FD170FAC-4519-49F9-BF0A-21DB461FFCB3}"/>
              </a:ext>
            </a:extLst>
          </p:cNvPr>
          <p:cNvSpPr txBox="1"/>
          <p:nvPr/>
        </p:nvSpPr>
        <p:spPr>
          <a:xfrm>
            <a:off x="5817553" y="2257304"/>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Bob</a:t>
            </a:r>
            <a:endParaRPr sz="1100" dirty="0">
              <a:latin typeface="+mj-lt"/>
              <a:ea typeface="Lato"/>
              <a:cs typeface="Lato"/>
              <a:sym typeface="Lato"/>
            </a:endParaRPr>
          </a:p>
        </p:txBody>
      </p:sp>
      <p:pic>
        <p:nvPicPr>
          <p:cNvPr id="46" name="Google Shape;195;p23">
            <a:extLst>
              <a:ext uri="{FF2B5EF4-FFF2-40B4-BE49-F238E27FC236}">
                <a16:creationId xmlns:a16="http://schemas.microsoft.com/office/drawing/2014/main" id="{61F64BAB-827A-42D0-AC22-D12D5750E4F3}"/>
              </a:ext>
            </a:extLst>
          </p:cNvPr>
          <p:cNvPicPr preferRelativeResize="0"/>
          <p:nvPr/>
        </p:nvPicPr>
        <p:blipFill>
          <a:blip r:embed="rId2">
            <a:alphaModFix/>
          </a:blip>
          <a:stretch>
            <a:fillRect/>
          </a:stretch>
        </p:blipFill>
        <p:spPr>
          <a:xfrm>
            <a:off x="2151101" y="3050604"/>
            <a:ext cx="601320" cy="546300"/>
          </a:xfrm>
          <a:prstGeom prst="rect">
            <a:avLst/>
          </a:prstGeom>
          <a:noFill/>
          <a:ln>
            <a:noFill/>
          </a:ln>
        </p:spPr>
      </p:pic>
      <p:pic>
        <p:nvPicPr>
          <p:cNvPr id="47" name="Google Shape;196;p23">
            <a:extLst>
              <a:ext uri="{FF2B5EF4-FFF2-40B4-BE49-F238E27FC236}">
                <a16:creationId xmlns:a16="http://schemas.microsoft.com/office/drawing/2014/main" id="{5239A316-1E92-4349-A3DF-1E80C7F0DD63}"/>
              </a:ext>
            </a:extLst>
          </p:cNvPr>
          <p:cNvPicPr preferRelativeResize="0"/>
          <p:nvPr/>
        </p:nvPicPr>
        <p:blipFill>
          <a:blip r:embed="rId3">
            <a:alphaModFix/>
          </a:blip>
          <a:stretch>
            <a:fillRect/>
          </a:stretch>
        </p:blipFill>
        <p:spPr>
          <a:xfrm>
            <a:off x="5817544" y="1757882"/>
            <a:ext cx="601320" cy="546284"/>
          </a:xfrm>
          <a:prstGeom prst="rect">
            <a:avLst/>
          </a:prstGeom>
          <a:noFill/>
          <a:ln>
            <a:noFill/>
          </a:ln>
        </p:spPr>
      </p:pic>
      <p:pic>
        <p:nvPicPr>
          <p:cNvPr id="48" name="Google Shape;197;p23">
            <a:extLst>
              <a:ext uri="{FF2B5EF4-FFF2-40B4-BE49-F238E27FC236}">
                <a16:creationId xmlns:a16="http://schemas.microsoft.com/office/drawing/2014/main" id="{4303C644-4E65-4970-BEDE-69B5386C3FEF}"/>
              </a:ext>
            </a:extLst>
          </p:cNvPr>
          <p:cNvPicPr preferRelativeResize="0"/>
          <p:nvPr/>
        </p:nvPicPr>
        <p:blipFill>
          <a:blip r:embed="rId4">
            <a:alphaModFix/>
          </a:blip>
          <a:stretch>
            <a:fillRect/>
          </a:stretch>
        </p:blipFill>
        <p:spPr>
          <a:xfrm>
            <a:off x="9110752" y="3049706"/>
            <a:ext cx="608285" cy="546295"/>
          </a:xfrm>
          <a:prstGeom prst="rect">
            <a:avLst/>
          </a:prstGeom>
          <a:noFill/>
          <a:ln>
            <a:noFill/>
          </a:ln>
        </p:spPr>
      </p:pic>
      <p:pic>
        <p:nvPicPr>
          <p:cNvPr id="49" name="Google Shape;198;p23">
            <a:extLst>
              <a:ext uri="{FF2B5EF4-FFF2-40B4-BE49-F238E27FC236}">
                <a16:creationId xmlns:a16="http://schemas.microsoft.com/office/drawing/2014/main" id="{E7B0E211-CEA1-4749-AA9C-58D2571349C6}"/>
              </a:ext>
            </a:extLst>
          </p:cNvPr>
          <p:cNvPicPr preferRelativeResize="0"/>
          <p:nvPr/>
        </p:nvPicPr>
        <p:blipFill>
          <a:blip r:embed="rId5">
            <a:alphaModFix/>
          </a:blip>
          <a:stretch>
            <a:fillRect/>
          </a:stretch>
        </p:blipFill>
        <p:spPr>
          <a:xfrm>
            <a:off x="4872552" y="4606696"/>
            <a:ext cx="781814" cy="790877"/>
          </a:xfrm>
          <a:prstGeom prst="rect">
            <a:avLst/>
          </a:prstGeom>
          <a:noFill/>
          <a:ln>
            <a:noFill/>
          </a:ln>
        </p:spPr>
      </p:pic>
      <p:sp>
        <p:nvSpPr>
          <p:cNvPr id="50" name="Google Shape;199;p23">
            <a:extLst>
              <a:ext uri="{FF2B5EF4-FFF2-40B4-BE49-F238E27FC236}">
                <a16:creationId xmlns:a16="http://schemas.microsoft.com/office/drawing/2014/main" id="{3A5B4381-BC76-4591-9F86-8DCF753AA2F3}"/>
              </a:ext>
            </a:extLst>
          </p:cNvPr>
          <p:cNvSpPr txBox="1"/>
          <p:nvPr/>
        </p:nvSpPr>
        <p:spPr>
          <a:xfrm>
            <a:off x="4873338" y="53572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grpSp>
        <p:nvGrpSpPr>
          <p:cNvPr id="51" name="Google Shape;200;p23">
            <a:extLst>
              <a:ext uri="{FF2B5EF4-FFF2-40B4-BE49-F238E27FC236}">
                <a16:creationId xmlns:a16="http://schemas.microsoft.com/office/drawing/2014/main" id="{1754D6C3-E79D-4263-8CCE-5CE3F94DD376}"/>
              </a:ext>
            </a:extLst>
          </p:cNvPr>
          <p:cNvGrpSpPr/>
          <p:nvPr/>
        </p:nvGrpSpPr>
        <p:grpSpPr>
          <a:xfrm>
            <a:off x="2382173" y="2804302"/>
            <a:ext cx="482343" cy="232740"/>
            <a:chOff x="4362350" y="2839249"/>
            <a:chExt cx="706419" cy="364625"/>
          </a:xfrm>
        </p:grpSpPr>
        <p:sp>
          <p:nvSpPr>
            <p:cNvPr id="52" name="Google Shape;201;p23">
              <a:extLst>
                <a:ext uri="{FF2B5EF4-FFF2-40B4-BE49-F238E27FC236}">
                  <a16:creationId xmlns:a16="http://schemas.microsoft.com/office/drawing/2014/main" id="{5BA90B3B-E6E3-4E0B-BC63-6620C5D26544}"/>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dirty="0">
                  <a:solidFill>
                    <a:srgbClr val="414155"/>
                  </a:solidFill>
                  <a:latin typeface="+mj-lt"/>
                  <a:ea typeface="Lato"/>
                  <a:cs typeface="Lato"/>
                  <a:sym typeface="Lato"/>
                </a:rPr>
                <a:t>mk</a:t>
              </a:r>
              <a:r>
                <a:rPr lang="en" sz="800" baseline="-25000" dirty="0">
                  <a:solidFill>
                    <a:srgbClr val="414155"/>
                  </a:solidFill>
                  <a:latin typeface="+mj-lt"/>
                  <a:ea typeface="Lato"/>
                  <a:cs typeface="Lato"/>
                  <a:sym typeface="Lato"/>
                </a:rPr>
                <a:t>1</a:t>
              </a:r>
              <a:endParaRPr sz="1000" baseline="-25000" dirty="0">
                <a:latin typeface="+mj-lt"/>
                <a:ea typeface="Lato"/>
                <a:cs typeface="Lato"/>
                <a:sym typeface="Lato"/>
              </a:endParaRPr>
            </a:p>
          </p:txBody>
        </p:sp>
        <p:pic>
          <p:nvPicPr>
            <p:cNvPr id="53" name="Google Shape;202;p23">
              <a:extLst>
                <a:ext uri="{FF2B5EF4-FFF2-40B4-BE49-F238E27FC236}">
                  <a16:creationId xmlns:a16="http://schemas.microsoft.com/office/drawing/2014/main" id="{46B3E843-86EE-4A9D-A353-AFEFE4CD4E10}"/>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54" name="Google Shape;203;p23">
            <a:extLst>
              <a:ext uri="{FF2B5EF4-FFF2-40B4-BE49-F238E27FC236}">
                <a16:creationId xmlns:a16="http://schemas.microsoft.com/office/drawing/2014/main" id="{9CA54EE5-DE5C-4B93-92D9-623AA7CADA59}"/>
              </a:ext>
            </a:extLst>
          </p:cNvPr>
          <p:cNvSpPr txBox="1"/>
          <p:nvPr/>
        </p:nvSpPr>
        <p:spPr>
          <a:xfrm>
            <a:off x="6004492" y="3908468"/>
            <a:ext cx="1517885"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j-lt"/>
                <a:ea typeface="Lato"/>
                <a:cs typeface="Lato"/>
                <a:sym typeface="Lato"/>
              </a:rPr>
              <a:t>Broadcast:</a:t>
            </a:r>
            <a:endParaRPr sz="1800" dirty="0">
              <a:latin typeface="+mj-lt"/>
              <a:ea typeface="Lato"/>
              <a:cs typeface="Lato"/>
              <a:sym typeface="Lato"/>
            </a:endParaRPr>
          </a:p>
        </p:txBody>
      </p:sp>
      <p:sp>
        <p:nvSpPr>
          <p:cNvPr id="55" name="Google Shape;204;p23">
            <a:extLst>
              <a:ext uri="{FF2B5EF4-FFF2-40B4-BE49-F238E27FC236}">
                <a16:creationId xmlns:a16="http://schemas.microsoft.com/office/drawing/2014/main" id="{96DA8CAD-4E61-4BD2-B469-DBC57B4AF8C7}"/>
              </a:ext>
            </a:extLst>
          </p:cNvPr>
          <p:cNvSpPr/>
          <p:nvPr/>
        </p:nvSpPr>
        <p:spPr>
          <a:xfrm>
            <a:off x="5863801" y="4267054"/>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5;p23">
            <a:extLst>
              <a:ext uri="{FF2B5EF4-FFF2-40B4-BE49-F238E27FC236}">
                <a16:creationId xmlns:a16="http://schemas.microsoft.com/office/drawing/2014/main" id="{602A56D5-BA8D-449C-96FF-2A55206639CF}"/>
              </a:ext>
            </a:extLst>
          </p:cNvPr>
          <p:cNvSpPr txBox="1"/>
          <p:nvPr/>
        </p:nvSpPr>
        <p:spPr>
          <a:xfrm>
            <a:off x="6094351" y="42740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57" name="Google Shape;206;p23">
            <a:extLst>
              <a:ext uri="{FF2B5EF4-FFF2-40B4-BE49-F238E27FC236}">
                <a16:creationId xmlns:a16="http://schemas.microsoft.com/office/drawing/2014/main" id="{7253BC98-A606-43C8-AD2B-7B99493222F1}"/>
              </a:ext>
            </a:extLst>
          </p:cNvPr>
          <p:cNvSpPr txBox="1"/>
          <p:nvPr/>
        </p:nvSpPr>
        <p:spPr>
          <a:xfrm>
            <a:off x="6094351" y="47312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58" name="Google Shape;207;p23">
            <a:extLst>
              <a:ext uri="{FF2B5EF4-FFF2-40B4-BE49-F238E27FC236}">
                <a16:creationId xmlns:a16="http://schemas.microsoft.com/office/drawing/2014/main" id="{F3C5F537-7655-421D-B431-F21DFA594423}"/>
              </a:ext>
            </a:extLst>
          </p:cNvPr>
          <p:cNvSpPr txBox="1"/>
          <p:nvPr/>
        </p:nvSpPr>
        <p:spPr>
          <a:xfrm>
            <a:off x="6094351" y="5188454"/>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pic>
        <p:nvPicPr>
          <p:cNvPr id="59" name="Google Shape;208;p23">
            <a:extLst>
              <a:ext uri="{FF2B5EF4-FFF2-40B4-BE49-F238E27FC236}">
                <a16:creationId xmlns:a16="http://schemas.microsoft.com/office/drawing/2014/main" id="{DC10FC90-C81C-432B-83CC-CF912E415044}"/>
              </a:ext>
            </a:extLst>
          </p:cNvPr>
          <p:cNvPicPr preferRelativeResize="0"/>
          <p:nvPr/>
        </p:nvPicPr>
        <p:blipFill>
          <a:blip r:embed="rId2">
            <a:alphaModFix/>
          </a:blip>
          <a:stretch>
            <a:fillRect/>
          </a:stretch>
        </p:blipFill>
        <p:spPr>
          <a:xfrm>
            <a:off x="5924525" y="4441694"/>
            <a:ext cx="242125" cy="194579"/>
          </a:xfrm>
          <a:prstGeom prst="rect">
            <a:avLst/>
          </a:prstGeom>
          <a:noFill/>
          <a:ln>
            <a:noFill/>
          </a:ln>
        </p:spPr>
      </p:pic>
      <p:pic>
        <p:nvPicPr>
          <p:cNvPr id="60" name="Google Shape;209;p23">
            <a:extLst>
              <a:ext uri="{FF2B5EF4-FFF2-40B4-BE49-F238E27FC236}">
                <a16:creationId xmlns:a16="http://schemas.microsoft.com/office/drawing/2014/main" id="{6B5717CF-44B4-4B06-8614-1C5F9E03FFB4}"/>
              </a:ext>
            </a:extLst>
          </p:cNvPr>
          <p:cNvPicPr preferRelativeResize="0"/>
          <p:nvPr/>
        </p:nvPicPr>
        <p:blipFill>
          <a:blip r:embed="rId3">
            <a:alphaModFix/>
          </a:blip>
          <a:stretch>
            <a:fillRect/>
          </a:stretch>
        </p:blipFill>
        <p:spPr>
          <a:xfrm>
            <a:off x="5928425" y="4894601"/>
            <a:ext cx="242125" cy="194579"/>
          </a:xfrm>
          <a:prstGeom prst="rect">
            <a:avLst/>
          </a:prstGeom>
          <a:noFill/>
          <a:ln>
            <a:noFill/>
          </a:ln>
        </p:spPr>
      </p:pic>
      <p:pic>
        <p:nvPicPr>
          <p:cNvPr id="61" name="Google Shape;210;p23">
            <a:extLst>
              <a:ext uri="{FF2B5EF4-FFF2-40B4-BE49-F238E27FC236}">
                <a16:creationId xmlns:a16="http://schemas.microsoft.com/office/drawing/2014/main" id="{431318E4-BA20-439C-A265-8423401CA4C4}"/>
              </a:ext>
            </a:extLst>
          </p:cNvPr>
          <p:cNvPicPr preferRelativeResize="0"/>
          <p:nvPr/>
        </p:nvPicPr>
        <p:blipFill>
          <a:blip r:embed="rId4">
            <a:alphaModFix/>
          </a:blip>
          <a:stretch>
            <a:fillRect/>
          </a:stretch>
        </p:blipFill>
        <p:spPr>
          <a:xfrm>
            <a:off x="5928425" y="5323124"/>
            <a:ext cx="242125" cy="192359"/>
          </a:xfrm>
          <a:prstGeom prst="rect">
            <a:avLst/>
          </a:prstGeom>
          <a:noFill/>
          <a:ln>
            <a:noFill/>
          </a:ln>
        </p:spPr>
      </p:pic>
      <p:sp>
        <p:nvSpPr>
          <p:cNvPr id="62" name="Google Shape;211;p23">
            <a:extLst>
              <a:ext uri="{FF2B5EF4-FFF2-40B4-BE49-F238E27FC236}">
                <a16:creationId xmlns:a16="http://schemas.microsoft.com/office/drawing/2014/main" id="{53C19552-BF86-4FD7-8CDC-8B55A704EC0B}"/>
              </a:ext>
            </a:extLst>
          </p:cNvPr>
          <p:cNvSpPr txBox="1"/>
          <p:nvPr/>
        </p:nvSpPr>
        <p:spPr>
          <a:xfrm>
            <a:off x="2665350" y="3033527"/>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3" name="Google Shape;212;p23">
            <a:extLst>
              <a:ext uri="{FF2B5EF4-FFF2-40B4-BE49-F238E27FC236}">
                <a16:creationId xmlns:a16="http://schemas.microsoft.com/office/drawing/2014/main" id="{06A2B781-6B4B-4286-A2B4-AD1E177E55F1}"/>
              </a:ext>
            </a:extLst>
          </p:cNvPr>
          <p:cNvSpPr txBox="1"/>
          <p:nvPr/>
        </p:nvSpPr>
        <p:spPr>
          <a:xfrm>
            <a:off x="2657766" y="341872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4" name="Google Shape;213;p23">
            <a:extLst>
              <a:ext uri="{FF2B5EF4-FFF2-40B4-BE49-F238E27FC236}">
                <a16:creationId xmlns:a16="http://schemas.microsoft.com/office/drawing/2014/main" id="{D0913766-01D3-4892-931D-0A8539FFB00C}"/>
              </a:ext>
            </a:extLst>
          </p:cNvPr>
          <p:cNvSpPr txBox="1"/>
          <p:nvPr/>
        </p:nvSpPr>
        <p:spPr>
          <a:xfrm>
            <a:off x="2859322" y="295675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5" name="Google Shape;214;p23">
            <a:extLst>
              <a:ext uri="{FF2B5EF4-FFF2-40B4-BE49-F238E27FC236}">
                <a16:creationId xmlns:a16="http://schemas.microsoft.com/office/drawing/2014/main" id="{085143A6-7F8E-474A-83A7-DE9698D33390}"/>
              </a:ext>
            </a:extLst>
          </p:cNvPr>
          <p:cNvSpPr txBox="1"/>
          <p:nvPr/>
        </p:nvSpPr>
        <p:spPr>
          <a:xfrm>
            <a:off x="2890734" y="335814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6" name="Google Shape;215;p23">
            <a:extLst>
              <a:ext uri="{FF2B5EF4-FFF2-40B4-BE49-F238E27FC236}">
                <a16:creationId xmlns:a16="http://schemas.microsoft.com/office/drawing/2014/main" id="{FE6023C9-6B29-4E57-ADEA-9CF9084E3E6B}"/>
              </a:ext>
            </a:extLst>
          </p:cNvPr>
          <p:cNvSpPr txBox="1"/>
          <p:nvPr/>
        </p:nvSpPr>
        <p:spPr>
          <a:xfrm>
            <a:off x="6246750" y="1644004"/>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7" name="Google Shape;216;p23">
            <a:extLst>
              <a:ext uri="{FF2B5EF4-FFF2-40B4-BE49-F238E27FC236}">
                <a16:creationId xmlns:a16="http://schemas.microsoft.com/office/drawing/2014/main" id="{8C03B764-8B94-4285-85AA-ACABC16F0D50}"/>
              </a:ext>
            </a:extLst>
          </p:cNvPr>
          <p:cNvSpPr txBox="1"/>
          <p:nvPr/>
        </p:nvSpPr>
        <p:spPr>
          <a:xfrm>
            <a:off x="6246750" y="20703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8" name="Google Shape;217;p23">
            <a:extLst>
              <a:ext uri="{FF2B5EF4-FFF2-40B4-BE49-F238E27FC236}">
                <a16:creationId xmlns:a16="http://schemas.microsoft.com/office/drawing/2014/main" id="{2BBB6329-0ECE-4ED7-B768-927253E03D2E}"/>
              </a:ext>
            </a:extLst>
          </p:cNvPr>
          <p:cNvSpPr txBox="1"/>
          <p:nvPr/>
        </p:nvSpPr>
        <p:spPr>
          <a:xfrm>
            <a:off x="6447341" y="1619468"/>
            <a:ext cx="396900"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69" name="Google Shape;218;p23">
            <a:extLst>
              <a:ext uri="{FF2B5EF4-FFF2-40B4-BE49-F238E27FC236}">
                <a16:creationId xmlns:a16="http://schemas.microsoft.com/office/drawing/2014/main" id="{E5BD3E43-730E-436E-BD3B-8DBECD637E6C}"/>
              </a:ext>
            </a:extLst>
          </p:cNvPr>
          <p:cNvSpPr txBox="1"/>
          <p:nvPr/>
        </p:nvSpPr>
        <p:spPr>
          <a:xfrm>
            <a:off x="6469801" y="201640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0" name="Google Shape;219;p23">
            <a:extLst>
              <a:ext uri="{FF2B5EF4-FFF2-40B4-BE49-F238E27FC236}">
                <a16:creationId xmlns:a16="http://schemas.microsoft.com/office/drawing/2014/main" id="{4364D047-C8A6-432C-A797-C2196F5CFFC9}"/>
              </a:ext>
            </a:extLst>
          </p:cNvPr>
          <p:cNvSpPr txBox="1"/>
          <p:nvPr/>
        </p:nvSpPr>
        <p:spPr>
          <a:xfrm>
            <a:off x="9599550" y="2972851"/>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1" name="Google Shape;220;p23">
            <a:extLst>
              <a:ext uri="{FF2B5EF4-FFF2-40B4-BE49-F238E27FC236}">
                <a16:creationId xmlns:a16="http://schemas.microsoft.com/office/drawing/2014/main" id="{C56E66A3-6EAA-442A-8500-755D5FB7A2B4}"/>
              </a:ext>
            </a:extLst>
          </p:cNvPr>
          <p:cNvSpPr txBox="1"/>
          <p:nvPr/>
        </p:nvSpPr>
        <p:spPr>
          <a:xfrm>
            <a:off x="9595058" y="333647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2" name="Google Shape;221;p23">
            <a:extLst>
              <a:ext uri="{FF2B5EF4-FFF2-40B4-BE49-F238E27FC236}">
                <a16:creationId xmlns:a16="http://schemas.microsoft.com/office/drawing/2014/main" id="{22B963F2-C1D2-44D4-B323-10FA93454DA7}"/>
              </a:ext>
            </a:extLst>
          </p:cNvPr>
          <p:cNvSpPr txBox="1"/>
          <p:nvPr/>
        </p:nvSpPr>
        <p:spPr>
          <a:xfrm>
            <a:off x="9806442" y="290999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3" name="Google Shape;222;p23">
            <a:extLst>
              <a:ext uri="{FF2B5EF4-FFF2-40B4-BE49-F238E27FC236}">
                <a16:creationId xmlns:a16="http://schemas.microsoft.com/office/drawing/2014/main" id="{EF920CD4-FB37-4CE3-A29E-8251A3FE4DD8}"/>
              </a:ext>
            </a:extLst>
          </p:cNvPr>
          <p:cNvSpPr txBox="1"/>
          <p:nvPr/>
        </p:nvSpPr>
        <p:spPr>
          <a:xfrm>
            <a:off x="9823890" y="328576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4" name="Google Shape;223;p23">
            <a:extLst>
              <a:ext uri="{FF2B5EF4-FFF2-40B4-BE49-F238E27FC236}">
                <a16:creationId xmlns:a16="http://schemas.microsoft.com/office/drawing/2014/main" id="{2FCFB430-F87B-4DCB-8630-FCD152AFA42A}"/>
              </a:ext>
            </a:extLst>
          </p:cNvPr>
          <p:cNvSpPr txBox="1"/>
          <p:nvPr/>
        </p:nvSpPr>
        <p:spPr>
          <a:xfrm>
            <a:off x="6322223" y="4229770"/>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75" name="Google Shape;224;p23">
            <a:extLst>
              <a:ext uri="{FF2B5EF4-FFF2-40B4-BE49-F238E27FC236}">
                <a16:creationId xmlns:a16="http://schemas.microsoft.com/office/drawing/2014/main" id="{58EC25DD-7C9C-42D4-B453-BEABE2EBE1E7}"/>
              </a:ext>
            </a:extLst>
          </p:cNvPr>
          <p:cNvSpPr txBox="1"/>
          <p:nvPr/>
        </p:nvSpPr>
        <p:spPr>
          <a:xfrm>
            <a:off x="6321506" y="470306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6" name="Google Shape;225;p23">
            <a:extLst>
              <a:ext uri="{FF2B5EF4-FFF2-40B4-BE49-F238E27FC236}">
                <a16:creationId xmlns:a16="http://schemas.microsoft.com/office/drawing/2014/main" id="{DAF2DF4A-516A-4EB7-B683-87297C507FC8}"/>
              </a:ext>
            </a:extLst>
          </p:cNvPr>
          <p:cNvSpPr txBox="1"/>
          <p:nvPr/>
        </p:nvSpPr>
        <p:spPr>
          <a:xfrm>
            <a:off x="6320774" y="5150059"/>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cxnSp>
        <p:nvCxnSpPr>
          <p:cNvPr id="80" name="Google Shape;260;p24">
            <a:extLst>
              <a:ext uri="{FF2B5EF4-FFF2-40B4-BE49-F238E27FC236}">
                <a16:creationId xmlns:a16="http://schemas.microsoft.com/office/drawing/2014/main" id="{F7643B8A-B6C1-4E35-9682-5A7105004EE1}"/>
              </a:ext>
            </a:extLst>
          </p:cNvPr>
          <p:cNvCxnSpPr>
            <a:cxnSpLocks/>
          </p:cNvCxnSpPr>
          <p:nvPr/>
        </p:nvCxnSpPr>
        <p:spPr>
          <a:xfrm>
            <a:off x="3264804" y="3099674"/>
            <a:ext cx="0" cy="760892"/>
          </a:xfrm>
          <a:prstGeom prst="straightConnector1">
            <a:avLst/>
          </a:prstGeom>
          <a:noFill/>
          <a:ln w="9525" cap="flat" cmpd="sng">
            <a:solidFill>
              <a:schemeClr val="dk2"/>
            </a:solidFill>
            <a:prstDash val="solid"/>
            <a:round/>
            <a:headEnd type="none" w="med" len="med"/>
            <a:tailEnd type="none" w="med" len="med"/>
          </a:ln>
        </p:spPr>
      </p:cxnSp>
      <p:sp>
        <p:nvSpPr>
          <p:cNvPr id="84" name="Google Shape;211;p23">
            <a:extLst>
              <a:ext uri="{FF2B5EF4-FFF2-40B4-BE49-F238E27FC236}">
                <a16:creationId xmlns:a16="http://schemas.microsoft.com/office/drawing/2014/main" id="{B0D87F6C-8B2B-4614-96C0-8247D37A1E56}"/>
              </a:ext>
            </a:extLst>
          </p:cNvPr>
          <p:cNvSpPr txBox="1"/>
          <p:nvPr/>
        </p:nvSpPr>
        <p:spPr>
          <a:xfrm>
            <a:off x="3281046" y="3039623"/>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5" name="Google Shape;212;p23">
            <a:extLst>
              <a:ext uri="{FF2B5EF4-FFF2-40B4-BE49-F238E27FC236}">
                <a16:creationId xmlns:a16="http://schemas.microsoft.com/office/drawing/2014/main" id="{36EF559F-A117-4ED3-AAEC-580A7D9C8040}"/>
              </a:ext>
            </a:extLst>
          </p:cNvPr>
          <p:cNvSpPr txBox="1"/>
          <p:nvPr/>
        </p:nvSpPr>
        <p:spPr>
          <a:xfrm>
            <a:off x="3273462" y="3424823"/>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6" name="Google Shape;213;p23">
            <a:extLst>
              <a:ext uri="{FF2B5EF4-FFF2-40B4-BE49-F238E27FC236}">
                <a16:creationId xmlns:a16="http://schemas.microsoft.com/office/drawing/2014/main" id="{1F4F7B0B-7AB0-450F-A3ED-8EF1A5CDCDF0}"/>
              </a:ext>
            </a:extLst>
          </p:cNvPr>
          <p:cNvSpPr txBox="1"/>
          <p:nvPr/>
        </p:nvSpPr>
        <p:spPr>
          <a:xfrm>
            <a:off x="3475018" y="2962853"/>
            <a:ext cx="461914" cy="28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sp>
        <p:nvSpPr>
          <p:cNvPr id="87" name="Google Shape;214;p23">
            <a:extLst>
              <a:ext uri="{FF2B5EF4-FFF2-40B4-BE49-F238E27FC236}">
                <a16:creationId xmlns:a16="http://schemas.microsoft.com/office/drawing/2014/main" id="{2074E5F2-0393-412F-9A16-B5C5BBC5A53D}"/>
              </a:ext>
            </a:extLst>
          </p:cNvPr>
          <p:cNvSpPr txBox="1"/>
          <p:nvPr/>
        </p:nvSpPr>
        <p:spPr>
          <a:xfrm>
            <a:off x="3506430" y="3364239"/>
            <a:ext cx="461914" cy="23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cxnSp>
        <p:nvCxnSpPr>
          <p:cNvPr id="88" name="Google Shape;260;p24">
            <a:extLst>
              <a:ext uri="{FF2B5EF4-FFF2-40B4-BE49-F238E27FC236}">
                <a16:creationId xmlns:a16="http://schemas.microsoft.com/office/drawing/2014/main" id="{B4B65EC6-127B-4540-BFD1-5C0B5BC0A36F}"/>
              </a:ext>
            </a:extLst>
          </p:cNvPr>
          <p:cNvCxnSpPr>
            <a:cxnSpLocks/>
          </p:cNvCxnSpPr>
          <p:nvPr/>
        </p:nvCxnSpPr>
        <p:spPr>
          <a:xfrm>
            <a:off x="6874351" y="1710387"/>
            <a:ext cx="0" cy="760892"/>
          </a:xfrm>
          <a:prstGeom prst="straightConnector1">
            <a:avLst/>
          </a:prstGeom>
          <a:noFill/>
          <a:ln w="9525" cap="flat" cmpd="sng">
            <a:solidFill>
              <a:schemeClr val="dk2"/>
            </a:solidFill>
            <a:prstDash val="solid"/>
            <a:round/>
            <a:headEnd type="none" w="med" len="med"/>
            <a:tailEnd type="none" w="med" len="med"/>
          </a:ln>
        </p:spPr>
      </p:cxnSp>
      <p:sp>
        <p:nvSpPr>
          <p:cNvPr id="92" name="Google Shape;215;p23">
            <a:extLst>
              <a:ext uri="{FF2B5EF4-FFF2-40B4-BE49-F238E27FC236}">
                <a16:creationId xmlns:a16="http://schemas.microsoft.com/office/drawing/2014/main" id="{02CA7082-8B0D-437A-B9CA-E65FC0350B8B}"/>
              </a:ext>
            </a:extLst>
          </p:cNvPr>
          <p:cNvSpPr txBox="1"/>
          <p:nvPr/>
        </p:nvSpPr>
        <p:spPr>
          <a:xfrm>
            <a:off x="6888384" y="1637821"/>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3" name="Google Shape;216;p23">
            <a:extLst>
              <a:ext uri="{FF2B5EF4-FFF2-40B4-BE49-F238E27FC236}">
                <a16:creationId xmlns:a16="http://schemas.microsoft.com/office/drawing/2014/main" id="{34239D61-F077-4938-BEC7-C1EC1AF03567}"/>
              </a:ext>
            </a:extLst>
          </p:cNvPr>
          <p:cNvSpPr txBox="1"/>
          <p:nvPr/>
        </p:nvSpPr>
        <p:spPr>
          <a:xfrm>
            <a:off x="6870990" y="206502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4" name="Google Shape;217;p23">
            <a:extLst>
              <a:ext uri="{FF2B5EF4-FFF2-40B4-BE49-F238E27FC236}">
                <a16:creationId xmlns:a16="http://schemas.microsoft.com/office/drawing/2014/main" id="{0621CDC8-CE90-451E-BFD8-864CBCF3DF9C}"/>
              </a:ext>
            </a:extLst>
          </p:cNvPr>
          <p:cNvSpPr txBox="1"/>
          <p:nvPr/>
        </p:nvSpPr>
        <p:spPr>
          <a:xfrm>
            <a:off x="7075229" y="1601180"/>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5" name="Google Shape;218;p23">
            <a:extLst>
              <a:ext uri="{FF2B5EF4-FFF2-40B4-BE49-F238E27FC236}">
                <a16:creationId xmlns:a16="http://schemas.microsoft.com/office/drawing/2014/main" id="{2AE49D31-5522-46BB-9FB5-3CF1A478AA14}"/>
              </a:ext>
            </a:extLst>
          </p:cNvPr>
          <p:cNvSpPr txBox="1"/>
          <p:nvPr/>
        </p:nvSpPr>
        <p:spPr>
          <a:xfrm>
            <a:off x="7097688" y="1998114"/>
            <a:ext cx="487527" cy="2723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cxnSp>
        <p:nvCxnSpPr>
          <p:cNvPr id="98" name="Google Shape;260;p24">
            <a:extLst>
              <a:ext uri="{FF2B5EF4-FFF2-40B4-BE49-F238E27FC236}">
                <a16:creationId xmlns:a16="http://schemas.microsoft.com/office/drawing/2014/main" id="{4214DF1C-53E7-49CB-9A3A-B8DABAD03472}"/>
              </a:ext>
            </a:extLst>
          </p:cNvPr>
          <p:cNvCxnSpPr>
            <a:cxnSpLocks/>
          </p:cNvCxnSpPr>
          <p:nvPr/>
        </p:nvCxnSpPr>
        <p:spPr>
          <a:xfrm>
            <a:off x="10220790" y="3007480"/>
            <a:ext cx="0" cy="760892"/>
          </a:xfrm>
          <a:prstGeom prst="straightConnector1">
            <a:avLst/>
          </a:prstGeom>
          <a:noFill/>
          <a:ln w="9525" cap="flat" cmpd="sng">
            <a:solidFill>
              <a:schemeClr val="dk2"/>
            </a:solidFill>
            <a:prstDash val="solid"/>
            <a:round/>
            <a:headEnd type="none" w="med" len="med"/>
            <a:tailEnd type="none" w="med" len="med"/>
          </a:ln>
        </p:spPr>
      </p:cxnSp>
      <p:sp>
        <p:nvSpPr>
          <p:cNvPr id="100" name="Google Shape;219;p23">
            <a:extLst>
              <a:ext uri="{FF2B5EF4-FFF2-40B4-BE49-F238E27FC236}">
                <a16:creationId xmlns:a16="http://schemas.microsoft.com/office/drawing/2014/main" id="{BC6C80E4-A604-4754-BAB5-18367734E00F}"/>
              </a:ext>
            </a:extLst>
          </p:cNvPr>
          <p:cNvSpPr txBox="1"/>
          <p:nvPr/>
        </p:nvSpPr>
        <p:spPr>
          <a:xfrm>
            <a:off x="10218914" y="2969366"/>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1" name="Google Shape;220;p23">
            <a:extLst>
              <a:ext uri="{FF2B5EF4-FFF2-40B4-BE49-F238E27FC236}">
                <a16:creationId xmlns:a16="http://schemas.microsoft.com/office/drawing/2014/main" id="{A740F61B-8D21-4032-96B2-2AB4D6445AD9}"/>
              </a:ext>
            </a:extLst>
          </p:cNvPr>
          <p:cNvSpPr txBox="1"/>
          <p:nvPr/>
        </p:nvSpPr>
        <p:spPr>
          <a:xfrm>
            <a:off x="10214422" y="3332988"/>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2" name="Google Shape;221;p23">
            <a:extLst>
              <a:ext uri="{FF2B5EF4-FFF2-40B4-BE49-F238E27FC236}">
                <a16:creationId xmlns:a16="http://schemas.microsoft.com/office/drawing/2014/main" id="{795D55E5-DE05-4346-8DEB-EE4FE8EE25FD}"/>
              </a:ext>
            </a:extLst>
          </p:cNvPr>
          <p:cNvSpPr txBox="1"/>
          <p:nvPr/>
        </p:nvSpPr>
        <p:spPr>
          <a:xfrm>
            <a:off x="10419613" y="2927090"/>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3" name="Google Shape;221;p23">
            <a:extLst>
              <a:ext uri="{FF2B5EF4-FFF2-40B4-BE49-F238E27FC236}">
                <a16:creationId xmlns:a16="http://schemas.microsoft.com/office/drawing/2014/main" id="{450C1D8D-C29E-4C97-8343-D233BAD1298B}"/>
              </a:ext>
            </a:extLst>
          </p:cNvPr>
          <p:cNvSpPr txBox="1"/>
          <p:nvPr/>
        </p:nvSpPr>
        <p:spPr>
          <a:xfrm>
            <a:off x="10434805" y="3272265"/>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4" name="Google Shape;354;p25">
            <a:extLst>
              <a:ext uri="{FF2B5EF4-FFF2-40B4-BE49-F238E27FC236}">
                <a16:creationId xmlns:a16="http://schemas.microsoft.com/office/drawing/2014/main" id="{0D83683E-59B2-4752-811D-7B0486BD69DE}"/>
              </a:ext>
            </a:extLst>
          </p:cNvPr>
          <p:cNvSpPr txBox="1"/>
          <p:nvPr/>
        </p:nvSpPr>
        <p:spPr>
          <a:xfrm>
            <a:off x="8078271" y="1027240"/>
            <a:ext cx="3628936" cy="10366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dk1"/>
                </a:solidFill>
                <a:latin typeface="+mj-lt"/>
                <a:ea typeface="Lato"/>
                <a:cs typeface="Lato"/>
                <a:sym typeface="Lato"/>
              </a:rPr>
              <a:t>If someone joins or leaves the meeting, the leader rotates the key</a:t>
            </a:r>
            <a:endParaRPr sz="1800" dirty="0">
              <a:solidFill>
                <a:schemeClr val="dk1"/>
              </a:solidFill>
              <a:latin typeface="+mj-lt"/>
              <a:ea typeface="Lato"/>
              <a:cs typeface="Lato"/>
              <a:sym typeface="Lato"/>
            </a:endParaRPr>
          </a:p>
        </p:txBody>
      </p:sp>
      <p:sp>
        <p:nvSpPr>
          <p:cNvPr id="90" name="Google Shape;214;p23">
            <a:extLst>
              <a:ext uri="{FF2B5EF4-FFF2-40B4-BE49-F238E27FC236}">
                <a16:creationId xmlns:a16="http://schemas.microsoft.com/office/drawing/2014/main" id="{B6BE391F-2DD6-4B40-AF07-8BBDCA575DCB}"/>
              </a:ext>
            </a:extLst>
          </p:cNvPr>
          <p:cNvSpPr txBox="1"/>
          <p:nvPr/>
        </p:nvSpPr>
        <p:spPr>
          <a:xfrm>
            <a:off x="6850298" y="4269727"/>
            <a:ext cx="461914" cy="254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0000"/>
                </a:solidFill>
                <a:latin typeface="+mj-lt"/>
                <a:ea typeface="Lato"/>
                <a:cs typeface="Lato"/>
                <a:sym typeface="Lato"/>
              </a:rPr>
              <a:t>Enc</a:t>
            </a:r>
            <a:endParaRPr sz="1000" dirty="0">
              <a:solidFill>
                <a:srgbClr val="FF0000"/>
              </a:solidFill>
              <a:latin typeface="+mj-lt"/>
              <a:ea typeface="Lato"/>
              <a:cs typeface="Lato"/>
              <a:sym typeface="Lato"/>
            </a:endParaRPr>
          </a:p>
        </p:txBody>
      </p:sp>
      <p:sp>
        <p:nvSpPr>
          <p:cNvPr id="91" name="Google Shape;302;p25">
            <a:extLst>
              <a:ext uri="{FF2B5EF4-FFF2-40B4-BE49-F238E27FC236}">
                <a16:creationId xmlns:a16="http://schemas.microsoft.com/office/drawing/2014/main" id="{1B0957EF-883F-4542-BE5B-0A601B3358EA}"/>
              </a:ext>
            </a:extLst>
          </p:cNvPr>
          <p:cNvSpPr/>
          <p:nvPr/>
        </p:nvSpPr>
        <p:spPr>
          <a:xfrm>
            <a:off x="6708239" y="4304527"/>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3" name="Google Shape;302;p25">
            <a:extLst>
              <a:ext uri="{FF2B5EF4-FFF2-40B4-BE49-F238E27FC236}">
                <a16:creationId xmlns:a16="http://schemas.microsoft.com/office/drawing/2014/main" id="{35735CB0-9AFB-4DFD-BEDC-A63FB407C632}"/>
              </a:ext>
            </a:extLst>
          </p:cNvPr>
          <p:cNvSpPr/>
          <p:nvPr/>
        </p:nvSpPr>
        <p:spPr>
          <a:xfrm>
            <a:off x="6717372" y="5160745"/>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5" name="Google Shape;220;p23">
            <a:extLst>
              <a:ext uri="{FF2B5EF4-FFF2-40B4-BE49-F238E27FC236}">
                <a16:creationId xmlns:a16="http://schemas.microsoft.com/office/drawing/2014/main" id="{22649F2A-BD36-4643-BD97-6A8BB5E79CD0}"/>
              </a:ext>
            </a:extLst>
          </p:cNvPr>
          <p:cNvSpPr txBox="1"/>
          <p:nvPr/>
        </p:nvSpPr>
        <p:spPr>
          <a:xfrm>
            <a:off x="6674031" y="5168160"/>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pk</a:t>
            </a:r>
            <a:r>
              <a:rPr lang="en" sz="1400" baseline="-25000" dirty="0">
                <a:solidFill>
                  <a:srgbClr val="FF9900"/>
                </a:solidFill>
                <a:latin typeface="+mj-lt"/>
                <a:ea typeface="Lato"/>
                <a:cs typeface="Lato"/>
                <a:sym typeface="Lato"/>
              </a:rPr>
              <a:t>C</a:t>
            </a:r>
            <a:endParaRPr sz="1400" baseline="-25000" dirty="0">
              <a:solidFill>
                <a:srgbClr val="FF9900"/>
              </a:solidFill>
              <a:latin typeface="+mj-lt"/>
              <a:ea typeface="Lato"/>
              <a:cs typeface="Lato"/>
              <a:sym typeface="Lato"/>
            </a:endParaRPr>
          </a:p>
        </p:txBody>
      </p:sp>
      <p:pic>
        <p:nvPicPr>
          <p:cNvPr id="113" name="Google Shape;301;p25">
            <a:extLst>
              <a:ext uri="{FF2B5EF4-FFF2-40B4-BE49-F238E27FC236}">
                <a16:creationId xmlns:a16="http://schemas.microsoft.com/office/drawing/2014/main" id="{F6CE9AE5-EF49-40A4-A86E-EF4415D931C0}"/>
              </a:ext>
            </a:extLst>
          </p:cNvPr>
          <p:cNvPicPr preferRelativeResize="0"/>
          <p:nvPr/>
        </p:nvPicPr>
        <p:blipFill>
          <a:blip r:embed="rId3">
            <a:alphaModFix/>
          </a:blip>
          <a:stretch>
            <a:fillRect/>
          </a:stretch>
        </p:blipFill>
        <p:spPr>
          <a:xfrm>
            <a:off x="7030573" y="4972341"/>
            <a:ext cx="279682" cy="254100"/>
          </a:xfrm>
          <a:prstGeom prst="rect">
            <a:avLst/>
          </a:prstGeom>
          <a:noFill/>
          <a:ln>
            <a:noFill/>
          </a:ln>
        </p:spPr>
      </p:pic>
      <p:pic>
        <p:nvPicPr>
          <p:cNvPr id="124" name="Google Shape;309;p25">
            <a:extLst>
              <a:ext uri="{FF2B5EF4-FFF2-40B4-BE49-F238E27FC236}">
                <a16:creationId xmlns:a16="http://schemas.microsoft.com/office/drawing/2014/main" id="{D2805853-61EA-4FD1-A732-6140FD61022A}"/>
              </a:ext>
            </a:extLst>
          </p:cNvPr>
          <p:cNvPicPr preferRelativeResize="0"/>
          <p:nvPr/>
        </p:nvPicPr>
        <p:blipFill>
          <a:blip r:embed="rId4">
            <a:alphaModFix/>
          </a:blip>
          <a:stretch>
            <a:fillRect/>
          </a:stretch>
        </p:blipFill>
        <p:spPr>
          <a:xfrm>
            <a:off x="7042690" y="5441175"/>
            <a:ext cx="253675" cy="192350"/>
          </a:xfrm>
          <a:prstGeom prst="rect">
            <a:avLst/>
          </a:prstGeom>
          <a:noFill/>
          <a:ln>
            <a:noFill/>
          </a:ln>
        </p:spPr>
      </p:pic>
      <p:pic>
        <p:nvPicPr>
          <p:cNvPr id="99" name="Google Shape;304;p25">
            <a:extLst>
              <a:ext uri="{FF2B5EF4-FFF2-40B4-BE49-F238E27FC236}">
                <a16:creationId xmlns:a16="http://schemas.microsoft.com/office/drawing/2014/main" id="{5E4F4639-8668-4A1F-9491-A2B915EB8248}"/>
              </a:ext>
            </a:extLst>
          </p:cNvPr>
          <p:cNvPicPr preferRelativeResize="0"/>
          <p:nvPr/>
        </p:nvPicPr>
        <p:blipFill>
          <a:blip r:embed="rId2">
            <a:alphaModFix/>
          </a:blip>
          <a:stretch>
            <a:fillRect/>
          </a:stretch>
        </p:blipFill>
        <p:spPr>
          <a:xfrm>
            <a:off x="7038528" y="4588142"/>
            <a:ext cx="279700" cy="254106"/>
          </a:xfrm>
          <a:prstGeom prst="rect">
            <a:avLst/>
          </a:prstGeom>
          <a:noFill/>
          <a:ln>
            <a:noFill/>
          </a:ln>
        </p:spPr>
      </p:pic>
      <p:cxnSp>
        <p:nvCxnSpPr>
          <p:cNvPr id="133" name="Google Shape;444;p27">
            <a:extLst>
              <a:ext uri="{FF2B5EF4-FFF2-40B4-BE49-F238E27FC236}">
                <a16:creationId xmlns:a16="http://schemas.microsoft.com/office/drawing/2014/main" id="{D25D3DD0-A487-4C8F-860B-10C785B57C04}"/>
              </a:ext>
            </a:extLst>
          </p:cNvPr>
          <p:cNvCxnSpPr/>
          <p:nvPr/>
        </p:nvCxnSpPr>
        <p:spPr>
          <a:xfrm rot="10800000" flipH="1">
            <a:off x="4650584" y="2412782"/>
            <a:ext cx="1199400" cy="444900"/>
          </a:xfrm>
          <a:prstGeom prst="straightConnector1">
            <a:avLst/>
          </a:prstGeom>
          <a:noFill/>
          <a:ln w="9525" cap="flat" cmpd="sng">
            <a:solidFill>
              <a:schemeClr val="dk2"/>
            </a:solidFill>
            <a:prstDash val="solid"/>
            <a:round/>
            <a:headEnd type="none" w="med" len="med"/>
            <a:tailEnd type="triangle" w="med" len="med"/>
          </a:ln>
        </p:spPr>
      </p:cxnSp>
      <p:sp>
        <p:nvSpPr>
          <p:cNvPr id="110" name="Google Shape;522;p28">
            <a:extLst>
              <a:ext uri="{FF2B5EF4-FFF2-40B4-BE49-F238E27FC236}">
                <a16:creationId xmlns:a16="http://schemas.microsoft.com/office/drawing/2014/main" id="{FCE28613-D92B-4114-97BB-CF22A98B0D34}"/>
              </a:ext>
            </a:extLst>
          </p:cNvPr>
          <p:cNvSpPr/>
          <p:nvPr/>
        </p:nvSpPr>
        <p:spPr>
          <a:xfrm>
            <a:off x="3872457" y="2750841"/>
            <a:ext cx="678300" cy="5463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1" name="Google Shape;523;p28">
            <a:extLst>
              <a:ext uri="{FF2B5EF4-FFF2-40B4-BE49-F238E27FC236}">
                <a16:creationId xmlns:a16="http://schemas.microsoft.com/office/drawing/2014/main" id="{BE924D5B-6306-4882-A52E-ABEC204182BB}"/>
              </a:ext>
            </a:extLst>
          </p:cNvPr>
          <p:cNvSpPr txBox="1"/>
          <p:nvPr/>
        </p:nvSpPr>
        <p:spPr>
          <a:xfrm>
            <a:off x="4047182" y="2960116"/>
            <a:ext cx="365700" cy="1050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900" baseline="-25000">
                <a:solidFill>
                  <a:srgbClr val="414155"/>
                </a:solidFill>
                <a:latin typeface="+mj-lt"/>
                <a:ea typeface="Lato"/>
                <a:cs typeface="Lato"/>
                <a:sym typeface="Lato"/>
              </a:rPr>
              <a:t>2</a:t>
            </a:r>
            <a:endParaRPr sz="1100" baseline="-25000">
              <a:latin typeface="+mj-lt"/>
              <a:ea typeface="Lato"/>
              <a:cs typeface="Lato"/>
              <a:sym typeface="Lato"/>
            </a:endParaRPr>
          </a:p>
        </p:txBody>
      </p:sp>
      <p:pic>
        <p:nvPicPr>
          <p:cNvPr id="112" name="Google Shape;524;p28">
            <a:extLst>
              <a:ext uri="{FF2B5EF4-FFF2-40B4-BE49-F238E27FC236}">
                <a16:creationId xmlns:a16="http://schemas.microsoft.com/office/drawing/2014/main" id="{1811F56D-76EF-42AA-BB4C-C7FF4A850821}"/>
              </a:ext>
            </a:extLst>
          </p:cNvPr>
          <p:cNvPicPr preferRelativeResize="0"/>
          <p:nvPr/>
        </p:nvPicPr>
        <p:blipFill>
          <a:blip r:embed="rId3">
            <a:alphaModFix/>
          </a:blip>
          <a:stretch>
            <a:fillRect/>
          </a:stretch>
        </p:blipFill>
        <p:spPr>
          <a:xfrm>
            <a:off x="4291860" y="3166635"/>
            <a:ext cx="258896" cy="221805"/>
          </a:xfrm>
          <a:prstGeom prst="rect">
            <a:avLst/>
          </a:prstGeom>
          <a:noFill/>
          <a:ln>
            <a:noFill/>
          </a:ln>
        </p:spPr>
      </p:pic>
      <p:pic>
        <p:nvPicPr>
          <p:cNvPr id="114" name="Google Shape;525;p28">
            <a:extLst>
              <a:ext uri="{FF2B5EF4-FFF2-40B4-BE49-F238E27FC236}">
                <a16:creationId xmlns:a16="http://schemas.microsoft.com/office/drawing/2014/main" id="{E9EEFF0A-3FA3-4CEB-81EB-F44BFADE04AF}"/>
              </a:ext>
            </a:extLst>
          </p:cNvPr>
          <p:cNvPicPr preferRelativeResize="0"/>
          <p:nvPr/>
        </p:nvPicPr>
        <p:blipFill>
          <a:blip r:embed="rId2">
            <a:alphaModFix/>
          </a:blip>
          <a:stretch>
            <a:fillRect/>
          </a:stretch>
        </p:blipFill>
        <p:spPr>
          <a:xfrm>
            <a:off x="4093463" y="3161040"/>
            <a:ext cx="253669" cy="209326"/>
          </a:xfrm>
          <a:prstGeom prst="rect">
            <a:avLst/>
          </a:prstGeom>
          <a:noFill/>
          <a:ln>
            <a:noFill/>
          </a:ln>
        </p:spPr>
      </p:pic>
      <p:pic>
        <p:nvPicPr>
          <p:cNvPr id="115" name="Google Shape;527;p28">
            <a:extLst>
              <a:ext uri="{FF2B5EF4-FFF2-40B4-BE49-F238E27FC236}">
                <a16:creationId xmlns:a16="http://schemas.microsoft.com/office/drawing/2014/main" id="{0DCAD4CF-AD9C-4495-98D4-486B05AC6A19}"/>
              </a:ext>
            </a:extLst>
          </p:cNvPr>
          <p:cNvPicPr preferRelativeResize="0"/>
          <p:nvPr/>
        </p:nvPicPr>
        <p:blipFill rotWithShape="1">
          <a:blip r:embed="rId7">
            <a:alphaModFix/>
          </a:blip>
          <a:srcRect l="12572" t="34158"/>
          <a:stretch/>
        </p:blipFill>
        <p:spPr>
          <a:xfrm rot="8812255">
            <a:off x="3990676" y="2880940"/>
            <a:ext cx="431938" cy="168979"/>
          </a:xfrm>
          <a:prstGeom prst="rect">
            <a:avLst/>
          </a:prstGeom>
          <a:noFill/>
          <a:ln>
            <a:noFill/>
          </a:ln>
        </p:spPr>
      </p:pic>
      <p:sp>
        <p:nvSpPr>
          <p:cNvPr id="117" name="Google Shape;528;p28">
            <a:extLst>
              <a:ext uri="{FF2B5EF4-FFF2-40B4-BE49-F238E27FC236}">
                <a16:creationId xmlns:a16="http://schemas.microsoft.com/office/drawing/2014/main" id="{BF9F1D69-CFEA-4392-8B0E-287D619AAD13}"/>
              </a:ext>
            </a:extLst>
          </p:cNvPr>
          <p:cNvSpPr txBox="1"/>
          <p:nvPr/>
        </p:nvSpPr>
        <p:spPr>
          <a:xfrm>
            <a:off x="2899511" y="2930571"/>
            <a:ext cx="365700" cy="1050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900" baseline="-25000">
                <a:solidFill>
                  <a:srgbClr val="414155"/>
                </a:solidFill>
                <a:latin typeface="+mj-lt"/>
                <a:ea typeface="Lato"/>
                <a:cs typeface="Lato"/>
                <a:sym typeface="Lato"/>
              </a:rPr>
              <a:t>2</a:t>
            </a:r>
            <a:endParaRPr sz="1100" baseline="-25000">
              <a:latin typeface="+mj-lt"/>
              <a:ea typeface="Lato"/>
              <a:cs typeface="Lato"/>
              <a:sym typeface="Lato"/>
            </a:endParaRPr>
          </a:p>
        </p:txBody>
      </p:sp>
      <p:pic>
        <p:nvPicPr>
          <p:cNvPr id="118" name="Google Shape;529;p28">
            <a:extLst>
              <a:ext uri="{FF2B5EF4-FFF2-40B4-BE49-F238E27FC236}">
                <a16:creationId xmlns:a16="http://schemas.microsoft.com/office/drawing/2014/main" id="{57B817CF-A313-42F9-BF3B-085BE2B52DA8}"/>
              </a:ext>
            </a:extLst>
          </p:cNvPr>
          <p:cNvPicPr preferRelativeResize="0"/>
          <p:nvPr/>
        </p:nvPicPr>
        <p:blipFill rotWithShape="1">
          <a:blip r:embed="rId7">
            <a:alphaModFix/>
          </a:blip>
          <a:srcRect l="12572" t="34158"/>
          <a:stretch/>
        </p:blipFill>
        <p:spPr>
          <a:xfrm rot="8812255">
            <a:off x="2843005" y="2851395"/>
            <a:ext cx="431938" cy="168979"/>
          </a:xfrm>
          <a:prstGeom prst="rect">
            <a:avLst/>
          </a:prstGeom>
          <a:noFill/>
          <a:ln>
            <a:noFill/>
          </a:ln>
        </p:spPr>
      </p:pic>
      <p:grpSp>
        <p:nvGrpSpPr>
          <p:cNvPr id="151" name="Google Shape;593;p28">
            <a:extLst>
              <a:ext uri="{FF2B5EF4-FFF2-40B4-BE49-F238E27FC236}">
                <a16:creationId xmlns:a16="http://schemas.microsoft.com/office/drawing/2014/main" id="{40F7939E-AD34-489C-B87C-B058A10A0113}"/>
              </a:ext>
            </a:extLst>
          </p:cNvPr>
          <p:cNvGrpSpPr/>
          <p:nvPr/>
        </p:nvGrpSpPr>
        <p:grpSpPr>
          <a:xfrm>
            <a:off x="5859065" y="1375039"/>
            <a:ext cx="482343" cy="232740"/>
            <a:chOff x="4362350" y="2839249"/>
            <a:chExt cx="706419" cy="364625"/>
          </a:xfrm>
        </p:grpSpPr>
        <p:sp>
          <p:nvSpPr>
            <p:cNvPr id="152" name="Google Shape;594;p28">
              <a:extLst>
                <a:ext uri="{FF2B5EF4-FFF2-40B4-BE49-F238E27FC236}">
                  <a16:creationId xmlns:a16="http://schemas.microsoft.com/office/drawing/2014/main" id="{7AF6FFBC-EE43-4444-9648-3E64C60AF75E}"/>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dirty="0">
                  <a:solidFill>
                    <a:srgbClr val="414155"/>
                  </a:solidFill>
                  <a:latin typeface="Lato"/>
                  <a:ea typeface="Lato"/>
                  <a:cs typeface="Lato"/>
                  <a:sym typeface="Lato"/>
                </a:rPr>
                <a:t>mk</a:t>
              </a:r>
              <a:r>
                <a:rPr lang="en" sz="900" baseline="-25000" dirty="0">
                  <a:solidFill>
                    <a:srgbClr val="414155"/>
                  </a:solidFill>
                  <a:latin typeface="Lato"/>
                  <a:ea typeface="Lato"/>
                  <a:cs typeface="Lato"/>
                  <a:sym typeface="Lato"/>
                </a:rPr>
                <a:t>1</a:t>
              </a:r>
              <a:endParaRPr sz="1100" baseline="-25000" dirty="0">
                <a:latin typeface="Lato"/>
                <a:ea typeface="Lato"/>
                <a:cs typeface="Lato"/>
                <a:sym typeface="Lato"/>
              </a:endParaRPr>
            </a:p>
          </p:txBody>
        </p:sp>
        <p:pic>
          <p:nvPicPr>
            <p:cNvPr id="153" name="Google Shape;595;p28">
              <a:extLst>
                <a:ext uri="{FF2B5EF4-FFF2-40B4-BE49-F238E27FC236}">
                  <a16:creationId xmlns:a16="http://schemas.microsoft.com/office/drawing/2014/main" id="{CD2F268C-B3C8-40E5-B033-313A0B84594C}"/>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154" name="Google Shape;589;p28">
            <a:extLst>
              <a:ext uri="{FF2B5EF4-FFF2-40B4-BE49-F238E27FC236}">
                <a16:creationId xmlns:a16="http://schemas.microsoft.com/office/drawing/2014/main" id="{C8A44A39-4DE4-4FE8-9AE8-3574ADFC1B9E}"/>
              </a:ext>
            </a:extLst>
          </p:cNvPr>
          <p:cNvSpPr/>
          <p:nvPr/>
        </p:nvSpPr>
        <p:spPr>
          <a:xfrm>
            <a:off x="8742724" y="2779216"/>
            <a:ext cx="1260300" cy="1182300"/>
          </a:xfrm>
          <a:prstGeom prst="mathMultiply">
            <a:avLst>
              <a:gd name="adj1" fmla="val 9874"/>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590;p28">
            <a:extLst>
              <a:ext uri="{FF2B5EF4-FFF2-40B4-BE49-F238E27FC236}">
                <a16:creationId xmlns:a16="http://schemas.microsoft.com/office/drawing/2014/main" id="{EEDCD32D-3C16-4CC5-B0C5-300EC13DB42D}"/>
              </a:ext>
            </a:extLst>
          </p:cNvPr>
          <p:cNvGrpSpPr/>
          <p:nvPr/>
        </p:nvGrpSpPr>
        <p:grpSpPr>
          <a:xfrm>
            <a:off x="9761852" y="2613153"/>
            <a:ext cx="482343" cy="232740"/>
            <a:chOff x="4362350" y="2839249"/>
            <a:chExt cx="706419" cy="364625"/>
          </a:xfrm>
        </p:grpSpPr>
        <p:sp>
          <p:nvSpPr>
            <p:cNvPr id="156" name="Google Shape;591;p28">
              <a:extLst>
                <a:ext uri="{FF2B5EF4-FFF2-40B4-BE49-F238E27FC236}">
                  <a16:creationId xmlns:a16="http://schemas.microsoft.com/office/drawing/2014/main" id="{2CCF8160-6782-418A-BD48-23374145E071}"/>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Lato"/>
                  <a:ea typeface="Lato"/>
                  <a:cs typeface="Lato"/>
                  <a:sym typeface="Lato"/>
                </a:rPr>
                <a:t>mk</a:t>
              </a:r>
              <a:r>
                <a:rPr lang="en" sz="900" baseline="-25000">
                  <a:solidFill>
                    <a:srgbClr val="414155"/>
                  </a:solidFill>
                  <a:latin typeface="Lato"/>
                  <a:ea typeface="Lato"/>
                  <a:cs typeface="Lato"/>
                  <a:sym typeface="Lato"/>
                </a:rPr>
                <a:t>1</a:t>
              </a:r>
              <a:endParaRPr sz="1100" baseline="-25000">
                <a:latin typeface="Lato"/>
                <a:ea typeface="Lato"/>
                <a:cs typeface="Lato"/>
                <a:sym typeface="Lato"/>
              </a:endParaRPr>
            </a:p>
          </p:txBody>
        </p:sp>
        <p:pic>
          <p:nvPicPr>
            <p:cNvPr id="157" name="Google Shape;592;p28">
              <a:extLst>
                <a:ext uri="{FF2B5EF4-FFF2-40B4-BE49-F238E27FC236}">
                  <a16:creationId xmlns:a16="http://schemas.microsoft.com/office/drawing/2014/main" id="{3E44A61D-0EFA-49EA-B094-A32BE78E448E}"/>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83" name="Google Shape;218;p23">
            <a:extLst>
              <a:ext uri="{FF2B5EF4-FFF2-40B4-BE49-F238E27FC236}">
                <a16:creationId xmlns:a16="http://schemas.microsoft.com/office/drawing/2014/main" id="{007BFA63-6450-EF44-A69A-2ECFD2906F00}"/>
              </a:ext>
            </a:extLst>
          </p:cNvPr>
          <p:cNvSpPr txBox="1"/>
          <p:nvPr/>
        </p:nvSpPr>
        <p:spPr>
          <a:xfrm>
            <a:off x="6849272" y="472052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00FF"/>
                </a:solidFill>
                <a:latin typeface="+mj-lt"/>
                <a:ea typeface="Lato"/>
                <a:cs typeface="Lato"/>
                <a:sym typeface="Lato"/>
              </a:rPr>
              <a:t>Enc</a:t>
            </a:r>
            <a:endParaRPr sz="1000" dirty="0">
              <a:solidFill>
                <a:srgbClr val="0000FF"/>
              </a:solidFill>
              <a:latin typeface="+mj-lt"/>
              <a:ea typeface="Lato"/>
              <a:cs typeface="Lato"/>
              <a:sym typeface="Lato"/>
            </a:endParaRPr>
          </a:p>
        </p:txBody>
      </p:sp>
    </p:spTree>
    <p:extLst>
      <p:ext uri="{BB962C8B-B14F-4D97-AF65-F5344CB8AC3E}">
        <p14:creationId xmlns:p14="http://schemas.microsoft.com/office/powerpoint/2010/main" val="399977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sp useBgFill="1">
        <p:nvSpPr>
          <p:cNvPr id="87" name="Rectangle 7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Google Shape;68;p18"/>
          <p:cNvSpPr txBox="1">
            <a:spLocks noGrp="1"/>
          </p:cNvSpPr>
          <p:nvPr>
            <p:ph type="title"/>
          </p:nvPr>
        </p:nvSpPr>
        <p:spPr>
          <a:xfrm>
            <a:off x="630936" y="640080"/>
            <a:ext cx="4818888" cy="1481328"/>
          </a:xfrm>
          <a:prstGeom prst="rect">
            <a:avLst/>
          </a:prstGeom>
        </p:spPr>
        <p:txBody>
          <a:bodyPr spcFirstLastPara="1" vert="horz" lIns="91440" tIns="45720" rIns="91440" bIns="45720" rtlCol="0" anchor="b" anchorCtr="0">
            <a:normAutofit/>
          </a:bodyPr>
          <a:lstStyle/>
          <a:p>
            <a:r>
              <a:rPr lang="en-US" sz="5400" kern="1200">
                <a:solidFill>
                  <a:schemeClr val="tx1"/>
                </a:solidFill>
                <a:latin typeface="+mj-lt"/>
                <a:ea typeface="+mj-ea"/>
                <a:cs typeface="+mj-cs"/>
              </a:rPr>
              <a:t>Backstory</a:t>
            </a:r>
          </a:p>
        </p:txBody>
      </p:sp>
      <p:sp>
        <p:nvSpPr>
          <p:cNvPr id="8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Google Shape;70;p18"/>
          <p:cNvSpPr txBox="1"/>
          <p:nvPr/>
        </p:nvSpPr>
        <p:spPr>
          <a:xfrm>
            <a:off x="630936" y="2660904"/>
            <a:ext cx="4818888" cy="3547872"/>
          </a:xfrm>
          <a:prstGeom prst="rect">
            <a:avLst/>
          </a:prstGeom>
        </p:spPr>
        <p:txBody>
          <a:bodyPr spcFirstLastPara="1" vert="horz" lIns="91440" tIns="45720" rIns="91440" bIns="45720" rtlCol="0" anchor="t" anchorCtr="0">
            <a:normAutofit/>
          </a:bodyPr>
          <a:lstStyle/>
          <a:p>
            <a:pPr marL="609585" indent="-228600">
              <a:lnSpc>
                <a:spcPct val="90000"/>
              </a:lnSpc>
              <a:spcAft>
                <a:spcPts val="600"/>
              </a:spcAft>
              <a:buSzPts val="2300"/>
              <a:buFont typeface="Arial" panose="020B0604020202020204" pitchFamily="34" charset="0"/>
              <a:buChar char="•"/>
            </a:pPr>
            <a:r>
              <a:rPr lang="en-US" sz="2200"/>
              <a:t>Co-founded Keybase in 2015</a:t>
            </a:r>
          </a:p>
          <a:p>
            <a:pPr marL="609585" indent="-228600">
              <a:lnSpc>
                <a:spcPct val="90000"/>
              </a:lnSpc>
              <a:spcAft>
                <a:spcPts val="600"/>
              </a:spcAft>
              <a:buSzPts val="2300"/>
              <a:buFont typeface="Arial" panose="020B0604020202020204" pitchFamily="34" charset="0"/>
              <a:buChar char="•"/>
            </a:pPr>
            <a:r>
              <a:rPr lang="en-US" sz="2200"/>
              <a:t>Built some cool stuff</a:t>
            </a:r>
          </a:p>
          <a:p>
            <a:pPr marL="609585" indent="-228600">
              <a:lnSpc>
                <a:spcPct val="90000"/>
              </a:lnSpc>
              <a:spcAft>
                <a:spcPts val="600"/>
              </a:spcAft>
              <a:buSzPts val="2300"/>
              <a:buFont typeface="Arial" panose="020B0604020202020204" pitchFamily="34" charset="0"/>
              <a:buChar char="•"/>
            </a:pPr>
            <a:r>
              <a:rPr lang="en-US" sz="2200"/>
              <a:t>May 2020: Bought by Zoom</a:t>
            </a:r>
          </a:p>
          <a:p>
            <a:pPr marL="609585" indent="-228600">
              <a:lnSpc>
                <a:spcPct val="90000"/>
              </a:lnSpc>
              <a:spcAft>
                <a:spcPts val="600"/>
              </a:spcAft>
              <a:buSzPts val="2300"/>
              <a:buFont typeface="Arial" panose="020B0604020202020204" pitchFamily="34" charset="0"/>
              <a:buChar char="•"/>
            </a:pPr>
            <a:r>
              <a:rPr lang="en-US" sz="2200"/>
              <a:t>Ever since: using learnings and tech to improve Zoom</a:t>
            </a:r>
          </a:p>
        </p:txBody>
      </p:sp>
      <p:pic>
        <p:nvPicPr>
          <p:cNvPr id="5" name="Google Shape;63;p17">
            <a:extLst>
              <a:ext uri="{FF2B5EF4-FFF2-40B4-BE49-F238E27FC236}">
                <a16:creationId xmlns:a16="http://schemas.microsoft.com/office/drawing/2014/main" id="{5EDF99AA-C334-F35B-2422-7FE15A491300}"/>
              </a:ext>
            </a:extLst>
          </p:cNvPr>
          <p:cNvPicPr preferRelativeResize="0"/>
          <p:nvPr/>
        </p:nvPicPr>
        <p:blipFill>
          <a:blip r:embed="rId3"/>
          <a:stretch>
            <a:fillRect/>
          </a:stretch>
        </p:blipFill>
        <p:spPr>
          <a:xfrm>
            <a:off x="6099048" y="1300003"/>
            <a:ext cx="5458968" cy="4257994"/>
          </a:xfrm>
          <a:prstGeom prst="rect">
            <a:avLst/>
          </a:prstGeom>
          <a:noFill/>
        </p:spPr>
      </p:pic>
      <p:sp>
        <p:nvSpPr>
          <p:cNvPr id="69" name="Google Shape;69;p18"/>
          <p:cNvSpPr txBox="1"/>
          <p:nvPr/>
        </p:nvSpPr>
        <p:spPr>
          <a:xfrm>
            <a:off x="972367" y="1358833"/>
            <a:ext cx="10022800" cy="615513"/>
          </a:xfrm>
          <a:prstGeom prst="rect">
            <a:avLst/>
          </a:prstGeom>
          <a:noFill/>
          <a:ln>
            <a:noFill/>
          </a:ln>
        </p:spPr>
        <p:txBody>
          <a:bodyPr spcFirstLastPara="1" wrap="square" lIns="121900" tIns="121900" rIns="121900" bIns="121900" anchor="t" anchorCtr="0">
            <a:spAutoFit/>
          </a:bodyPr>
          <a:lstStyle/>
          <a:p>
            <a:pPr marL="609585"/>
            <a:endParaRPr sz="24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6A6F-9016-4E12-9422-2EC6AC48F989}"/>
              </a:ext>
            </a:extLst>
          </p:cNvPr>
          <p:cNvSpPr>
            <a:spLocks noGrp="1"/>
          </p:cNvSpPr>
          <p:nvPr>
            <p:ph type="title"/>
          </p:nvPr>
        </p:nvSpPr>
        <p:spPr/>
        <p:txBody>
          <a:bodyPr/>
          <a:lstStyle/>
          <a:p>
            <a:r>
              <a:rPr lang="en-US" dirty="0"/>
              <a:t>Heartbeats and Participant List</a:t>
            </a:r>
          </a:p>
        </p:txBody>
      </p:sp>
      <p:sp>
        <p:nvSpPr>
          <p:cNvPr id="3" name="Slide Number Placeholder 2">
            <a:extLst>
              <a:ext uri="{FF2B5EF4-FFF2-40B4-BE49-F238E27FC236}">
                <a16:creationId xmlns:a16="http://schemas.microsoft.com/office/drawing/2014/main" id="{1B0D4DAF-AAA1-4B85-810A-9702C3CEE98D}"/>
              </a:ext>
            </a:extLst>
          </p:cNvPr>
          <p:cNvSpPr>
            <a:spLocks noGrp="1"/>
          </p:cNvSpPr>
          <p:nvPr>
            <p:ph type="sldNum" sz="quarter" idx="12"/>
          </p:nvPr>
        </p:nvSpPr>
        <p:spPr/>
        <p:txBody>
          <a:bodyPr/>
          <a:lstStyle/>
          <a:p>
            <a:fld id="{F56C8676-1494-424A-9EE1-69F4EB666BA8}" type="slidenum">
              <a:rPr lang="en-US" smtClean="0"/>
              <a:t>20</a:t>
            </a:fld>
            <a:endParaRPr lang="en-US" dirty="0"/>
          </a:p>
        </p:txBody>
      </p:sp>
      <p:sp>
        <p:nvSpPr>
          <p:cNvPr id="5" name="Content Placeholder 4">
            <a:extLst>
              <a:ext uri="{FF2B5EF4-FFF2-40B4-BE49-F238E27FC236}">
                <a16:creationId xmlns:a16="http://schemas.microsoft.com/office/drawing/2014/main" id="{C0FE9870-B3B8-4500-BFCC-2CFA9A53C69C}"/>
              </a:ext>
            </a:extLst>
          </p:cNvPr>
          <p:cNvSpPr>
            <a:spLocks noGrp="1"/>
          </p:cNvSpPr>
          <p:nvPr>
            <p:ph sz="half" idx="2"/>
          </p:nvPr>
        </p:nvSpPr>
        <p:spPr>
          <a:xfrm>
            <a:off x="631744" y="2094066"/>
            <a:ext cx="6081292" cy="3961324"/>
          </a:xfrm>
        </p:spPr>
        <p:txBody>
          <a:bodyPr>
            <a:normAutofit/>
          </a:bodyPr>
          <a:lstStyle/>
          <a:p>
            <a:r>
              <a:rPr lang="en-US" sz="2000" dirty="0"/>
              <a:t>At least every 10 seconds, the leader sends a “heartbeat” which includes:</a:t>
            </a:r>
          </a:p>
          <a:p>
            <a:pPr lvl="1"/>
            <a:r>
              <a:rPr lang="en-US" sz="2000" dirty="0"/>
              <a:t>The current key generation</a:t>
            </a:r>
          </a:p>
          <a:p>
            <a:pPr lvl="1"/>
            <a:r>
              <a:rPr lang="en-US" sz="2000" dirty="0"/>
              <a:t>A list of meeting participants who know this key</a:t>
            </a:r>
          </a:p>
          <a:p>
            <a:r>
              <a:rPr lang="en-US" sz="2000" dirty="0"/>
              <a:t>In this phase, display names are arbitrary; you can change yours to “🥒🎃🏄‍♀️” </a:t>
            </a:r>
          </a:p>
          <a:p>
            <a:pPr lvl="1"/>
            <a:endParaRPr lang="en-US" sz="2000" dirty="0"/>
          </a:p>
          <a:p>
            <a:pPr marL="329168" lvl="1" indent="0">
              <a:buNone/>
            </a:pPr>
            <a:endParaRPr lang="en-US" sz="2000" dirty="0"/>
          </a:p>
          <a:p>
            <a:pPr marL="329168" lvl="1" indent="0">
              <a:buNone/>
            </a:pPr>
            <a:endParaRPr lang="en-US" sz="2000" dirty="0"/>
          </a:p>
        </p:txBody>
      </p:sp>
      <p:pic>
        <p:nvPicPr>
          <p:cNvPr id="6" name="Picture 5">
            <a:extLst>
              <a:ext uri="{FF2B5EF4-FFF2-40B4-BE49-F238E27FC236}">
                <a16:creationId xmlns:a16="http://schemas.microsoft.com/office/drawing/2014/main" id="{259653D4-2807-63C6-8FDE-F5B87BC8B544}"/>
              </a:ext>
            </a:extLst>
          </p:cNvPr>
          <p:cNvPicPr>
            <a:picLocks noChangeAspect="1"/>
          </p:cNvPicPr>
          <p:nvPr/>
        </p:nvPicPr>
        <p:blipFill>
          <a:blip r:embed="rId2"/>
          <a:stretch>
            <a:fillRect/>
          </a:stretch>
        </p:blipFill>
        <p:spPr>
          <a:xfrm>
            <a:off x="7956576" y="380216"/>
            <a:ext cx="3823021" cy="6344085"/>
          </a:xfrm>
          <a:prstGeom prst="rect">
            <a:avLst/>
          </a:prstGeom>
        </p:spPr>
      </p:pic>
    </p:spTree>
    <p:extLst>
      <p:ext uri="{BB962C8B-B14F-4D97-AF65-F5344CB8AC3E}">
        <p14:creationId xmlns:p14="http://schemas.microsoft.com/office/powerpoint/2010/main" val="28736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302;p25">
            <a:extLst>
              <a:ext uri="{FF2B5EF4-FFF2-40B4-BE49-F238E27FC236}">
                <a16:creationId xmlns:a16="http://schemas.microsoft.com/office/drawing/2014/main" id="{49200B56-AF91-4B91-A972-8A15E62E3961}"/>
              </a:ext>
            </a:extLst>
          </p:cNvPr>
          <p:cNvSpPr/>
          <p:nvPr/>
        </p:nvSpPr>
        <p:spPr>
          <a:xfrm>
            <a:off x="4000202" y="5200065"/>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89" name="Google Shape;348;p25">
            <a:extLst>
              <a:ext uri="{FF2B5EF4-FFF2-40B4-BE49-F238E27FC236}">
                <a16:creationId xmlns:a16="http://schemas.microsoft.com/office/drawing/2014/main" id="{14F13275-FD81-44E3-8553-2CE1BC195334}"/>
              </a:ext>
            </a:extLst>
          </p:cNvPr>
          <p:cNvSpPr txBox="1"/>
          <p:nvPr/>
        </p:nvSpPr>
        <p:spPr>
          <a:xfrm>
            <a:off x="3964517" y="4777087"/>
            <a:ext cx="544500" cy="423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pk</a:t>
            </a:r>
            <a:r>
              <a:rPr lang="en" sz="1400" baseline="-25000" dirty="0">
                <a:solidFill>
                  <a:srgbClr val="FF0000"/>
                </a:solidFill>
                <a:latin typeface="+mj-lt"/>
                <a:ea typeface="Lato"/>
                <a:cs typeface="Lato"/>
                <a:sym typeface="Lato"/>
              </a:rPr>
              <a:t>A</a:t>
            </a:r>
            <a:endParaRPr sz="1400" baseline="-25000" dirty="0">
              <a:solidFill>
                <a:srgbClr val="FF0000"/>
              </a:solidFill>
              <a:latin typeface="+mj-lt"/>
              <a:ea typeface="Lato"/>
              <a:cs typeface="Lato"/>
              <a:sym typeface="Lato"/>
            </a:endParaRPr>
          </a:p>
        </p:txBody>
      </p:sp>
      <p:sp>
        <p:nvSpPr>
          <p:cNvPr id="116" name="Google Shape;216;p23">
            <a:extLst>
              <a:ext uri="{FF2B5EF4-FFF2-40B4-BE49-F238E27FC236}">
                <a16:creationId xmlns:a16="http://schemas.microsoft.com/office/drawing/2014/main" id="{25A7128B-1E5F-4ADF-93BB-FA6B0DA8812C}"/>
              </a:ext>
            </a:extLst>
          </p:cNvPr>
          <p:cNvSpPr txBox="1"/>
          <p:nvPr/>
        </p:nvSpPr>
        <p:spPr>
          <a:xfrm>
            <a:off x="3962865" y="5220095"/>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pk</a:t>
            </a:r>
            <a:r>
              <a:rPr lang="en" sz="1400" baseline="-25000" dirty="0">
                <a:solidFill>
                  <a:srgbClr val="0000FF"/>
                </a:solidFill>
                <a:latin typeface="+mj-lt"/>
                <a:ea typeface="Lato"/>
                <a:cs typeface="Lato"/>
                <a:sym typeface="Lato"/>
              </a:rPr>
              <a:t>B</a:t>
            </a:r>
            <a:endParaRPr sz="1400" baseline="-25000" dirty="0">
              <a:solidFill>
                <a:srgbClr val="0000FF"/>
              </a:solidFill>
              <a:latin typeface="+mj-lt"/>
              <a:ea typeface="Lato"/>
              <a:cs typeface="Lato"/>
              <a:sym typeface="Lato"/>
            </a:endParaRPr>
          </a:p>
        </p:txBody>
      </p:sp>
      <p:sp>
        <p:nvSpPr>
          <p:cNvPr id="121" name="Google Shape;353;p25">
            <a:extLst>
              <a:ext uri="{FF2B5EF4-FFF2-40B4-BE49-F238E27FC236}">
                <a16:creationId xmlns:a16="http://schemas.microsoft.com/office/drawing/2014/main" id="{9FC70682-C6C1-49DC-957B-BB4A32AA3DAA}"/>
              </a:ext>
            </a:extLst>
          </p:cNvPr>
          <p:cNvSpPr txBox="1"/>
          <p:nvPr/>
        </p:nvSpPr>
        <p:spPr>
          <a:xfrm>
            <a:off x="4133074" y="5584355"/>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9900"/>
                </a:solidFill>
                <a:latin typeface="+mj-lt"/>
                <a:ea typeface="Lato"/>
                <a:cs typeface="Lato"/>
                <a:sym typeface="Lato"/>
              </a:rPr>
              <a:t>Enc</a:t>
            </a:r>
            <a:endParaRPr sz="1000" dirty="0">
              <a:solidFill>
                <a:srgbClr val="FF9900"/>
              </a:solidFill>
              <a:latin typeface="+mj-lt"/>
              <a:ea typeface="Lato"/>
              <a:cs typeface="Lato"/>
              <a:sym typeface="Lato"/>
            </a:endParaRPr>
          </a:p>
        </p:txBody>
      </p:sp>
      <p:sp>
        <p:nvSpPr>
          <p:cNvPr id="2" name="Title 1">
            <a:extLst>
              <a:ext uri="{FF2B5EF4-FFF2-40B4-BE49-F238E27FC236}">
                <a16:creationId xmlns:a16="http://schemas.microsoft.com/office/drawing/2014/main" id="{44C75F75-56C1-4D4F-AF66-92FF4F58FA7A}"/>
              </a:ext>
            </a:extLst>
          </p:cNvPr>
          <p:cNvSpPr>
            <a:spLocks noGrp="1"/>
          </p:cNvSpPr>
          <p:nvPr>
            <p:ph type="title"/>
          </p:nvPr>
        </p:nvSpPr>
        <p:spPr/>
        <p:txBody>
          <a:bodyPr/>
          <a:lstStyle/>
          <a:p>
            <a:r>
              <a:rPr lang="en-US" dirty="0" err="1"/>
              <a:t>MiTM</a:t>
            </a:r>
            <a:r>
              <a:rPr lang="en-US" dirty="0"/>
              <a:t> Attack</a:t>
            </a:r>
          </a:p>
        </p:txBody>
      </p:sp>
      <p:sp>
        <p:nvSpPr>
          <p:cNvPr id="3" name="Slide Number Placeholder 2">
            <a:extLst>
              <a:ext uri="{FF2B5EF4-FFF2-40B4-BE49-F238E27FC236}">
                <a16:creationId xmlns:a16="http://schemas.microsoft.com/office/drawing/2014/main" id="{23A04811-069C-4790-943A-2DD736DFC65A}"/>
              </a:ext>
            </a:extLst>
          </p:cNvPr>
          <p:cNvSpPr>
            <a:spLocks noGrp="1"/>
          </p:cNvSpPr>
          <p:nvPr>
            <p:ph type="sldNum" sz="quarter" idx="12"/>
          </p:nvPr>
        </p:nvSpPr>
        <p:spPr/>
        <p:txBody>
          <a:bodyPr/>
          <a:lstStyle/>
          <a:p>
            <a:fld id="{F56C8676-1494-424A-9EE1-69F4EB666BA8}" type="slidenum">
              <a:rPr lang="en-US" smtClean="0"/>
              <a:pPr/>
              <a:t>21</a:t>
            </a:fld>
            <a:endParaRPr lang="en-US" dirty="0"/>
          </a:p>
        </p:txBody>
      </p:sp>
      <p:sp>
        <p:nvSpPr>
          <p:cNvPr id="41" name="Google Shape;190;p23">
            <a:extLst>
              <a:ext uri="{FF2B5EF4-FFF2-40B4-BE49-F238E27FC236}">
                <a16:creationId xmlns:a16="http://schemas.microsoft.com/office/drawing/2014/main" id="{8933FC1A-C49B-4E30-96E3-AC84CFABD795}"/>
              </a:ext>
            </a:extLst>
          </p:cNvPr>
          <p:cNvSpPr txBox="1"/>
          <p:nvPr/>
        </p:nvSpPr>
        <p:spPr>
          <a:xfrm>
            <a:off x="1987581" y="3844700"/>
            <a:ext cx="851400" cy="254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mj-lt"/>
                <a:ea typeface="Lato"/>
                <a:cs typeface="Lato"/>
                <a:sym typeface="Lato"/>
              </a:rPr>
              <a:t>(leader)</a:t>
            </a:r>
            <a:endParaRPr sz="1100" b="1" dirty="0">
              <a:latin typeface="+mj-lt"/>
              <a:ea typeface="Lato"/>
              <a:cs typeface="Lato"/>
              <a:sym typeface="Lato"/>
            </a:endParaRPr>
          </a:p>
        </p:txBody>
      </p:sp>
      <p:sp>
        <p:nvSpPr>
          <p:cNvPr id="43" name="Google Shape;192;p23">
            <a:extLst>
              <a:ext uri="{FF2B5EF4-FFF2-40B4-BE49-F238E27FC236}">
                <a16:creationId xmlns:a16="http://schemas.microsoft.com/office/drawing/2014/main" id="{3E29D213-D0DC-4711-AFFE-CF28D7CB8C6E}"/>
              </a:ext>
            </a:extLst>
          </p:cNvPr>
          <p:cNvSpPr txBox="1"/>
          <p:nvPr/>
        </p:nvSpPr>
        <p:spPr>
          <a:xfrm>
            <a:off x="2074125" y="3596892"/>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Alice</a:t>
            </a:r>
            <a:endParaRPr sz="1100" dirty="0">
              <a:latin typeface="+mj-lt"/>
              <a:ea typeface="Lato"/>
              <a:cs typeface="Lato"/>
              <a:sym typeface="Lato"/>
            </a:endParaRPr>
          </a:p>
        </p:txBody>
      </p:sp>
      <p:sp>
        <p:nvSpPr>
          <p:cNvPr id="44" name="Google Shape;193;p23">
            <a:extLst>
              <a:ext uri="{FF2B5EF4-FFF2-40B4-BE49-F238E27FC236}">
                <a16:creationId xmlns:a16="http://schemas.microsoft.com/office/drawing/2014/main" id="{2C2023B9-226D-4E0C-95D7-92DB606EDD3B}"/>
              </a:ext>
            </a:extLst>
          </p:cNvPr>
          <p:cNvSpPr txBox="1"/>
          <p:nvPr/>
        </p:nvSpPr>
        <p:spPr>
          <a:xfrm>
            <a:off x="9064338" y="36046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100">
              <a:latin typeface="+mj-lt"/>
              <a:ea typeface="Lato"/>
              <a:cs typeface="Lato"/>
              <a:sym typeface="Lato"/>
            </a:endParaRPr>
          </a:p>
        </p:txBody>
      </p:sp>
      <p:sp>
        <p:nvSpPr>
          <p:cNvPr id="45" name="Google Shape;194;p23">
            <a:extLst>
              <a:ext uri="{FF2B5EF4-FFF2-40B4-BE49-F238E27FC236}">
                <a16:creationId xmlns:a16="http://schemas.microsoft.com/office/drawing/2014/main" id="{FD170FAC-4519-49F9-BF0A-21DB461FFCB3}"/>
              </a:ext>
            </a:extLst>
          </p:cNvPr>
          <p:cNvSpPr txBox="1"/>
          <p:nvPr/>
        </p:nvSpPr>
        <p:spPr>
          <a:xfrm>
            <a:off x="5817553" y="2257304"/>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Bob</a:t>
            </a:r>
            <a:endParaRPr sz="1100" dirty="0">
              <a:latin typeface="+mj-lt"/>
              <a:ea typeface="Lato"/>
              <a:cs typeface="Lato"/>
              <a:sym typeface="Lato"/>
            </a:endParaRPr>
          </a:p>
        </p:txBody>
      </p:sp>
      <p:pic>
        <p:nvPicPr>
          <p:cNvPr id="46" name="Google Shape;195;p23">
            <a:extLst>
              <a:ext uri="{FF2B5EF4-FFF2-40B4-BE49-F238E27FC236}">
                <a16:creationId xmlns:a16="http://schemas.microsoft.com/office/drawing/2014/main" id="{61F64BAB-827A-42D0-AC22-D12D5750E4F3}"/>
              </a:ext>
            </a:extLst>
          </p:cNvPr>
          <p:cNvPicPr preferRelativeResize="0"/>
          <p:nvPr/>
        </p:nvPicPr>
        <p:blipFill>
          <a:blip r:embed="rId2">
            <a:alphaModFix/>
          </a:blip>
          <a:stretch>
            <a:fillRect/>
          </a:stretch>
        </p:blipFill>
        <p:spPr>
          <a:xfrm>
            <a:off x="2151101" y="3050604"/>
            <a:ext cx="601320" cy="546300"/>
          </a:xfrm>
          <a:prstGeom prst="rect">
            <a:avLst/>
          </a:prstGeom>
          <a:noFill/>
          <a:ln>
            <a:noFill/>
          </a:ln>
        </p:spPr>
      </p:pic>
      <p:pic>
        <p:nvPicPr>
          <p:cNvPr id="47" name="Google Shape;196;p23">
            <a:extLst>
              <a:ext uri="{FF2B5EF4-FFF2-40B4-BE49-F238E27FC236}">
                <a16:creationId xmlns:a16="http://schemas.microsoft.com/office/drawing/2014/main" id="{5239A316-1E92-4349-A3DF-1E80C7F0DD63}"/>
              </a:ext>
            </a:extLst>
          </p:cNvPr>
          <p:cNvPicPr preferRelativeResize="0"/>
          <p:nvPr/>
        </p:nvPicPr>
        <p:blipFill>
          <a:blip r:embed="rId3">
            <a:alphaModFix/>
          </a:blip>
          <a:stretch>
            <a:fillRect/>
          </a:stretch>
        </p:blipFill>
        <p:spPr>
          <a:xfrm>
            <a:off x="5817544" y="1757882"/>
            <a:ext cx="601320" cy="546284"/>
          </a:xfrm>
          <a:prstGeom prst="rect">
            <a:avLst/>
          </a:prstGeom>
          <a:noFill/>
          <a:ln>
            <a:noFill/>
          </a:ln>
        </p:spPr>
      </p:pic>
      <p:pic>
        <p:nvPicPr>
          <p:cNvPr id="48" name="Google Shape;197;p23">
            <a:extLst>
              <a:ext uri="{FF2B5EF4-FFF2-40B4-BE49-F238E27FC236}">
                <a16:creationId xmlns:a16="http://schemas.microsoft.com/office/drawing/2014/main" id="{4303C644-4E65-4970-BEDE-69B5386C3FEF}"/>
              </a:ext>
            </a:extLst>
          </p:cNvPr>
          <p:cNvPicPr preferRelativeResize="0"/>
          <p:nvPr/>
        </p:nvPicPr>
        <p:blipFill>
          <a:blip r:embed="rId4">
            <a:alphaModFix/>
          </a:blip>
          <a:stretch>
            <a:fillRect/>
          </a:stretch>
        </p:blipFill>
        <p:spPr>
          <a:xfrm>
            <a:off x="9110752" y="3049706"/>
            <a:ext cx="608285" cy="546295"/>
          </a:xfrm>
          <a:prstGeom prst="rect">
            <a:avLst/>
          </a:prstGeom>
          <a:noFill/>
          <a:ln>
            <a:noFill/>
          </a:ln>
        </p:spPr>
      </p:pic>
      <p:pic>
        <p:nvPicPr>
          <p:cNvPr id="49" name="Google Shape;198;p23">
            <a:extLst>
              <a:ext uri="{FF2B5EF4-FFF2-40B4-BE49-F238E27FC236}">
                <a16:creationId xmlns:a16="http://schemas.microsoft.com/office/drawing/2014/main" id="{E7B0E211-CEA1-4749-AA9C-58D2571349C6}"/>
              </a:ext>
            </a:extLst>
          </p:cNvPr>
          <p:cNvPicPr preferRelativeResize="0"/>
          <p:nvPr/>
        </p:nvPicPr>
        <p:blipFill>
          <a:blip r:embed="rId5">
            <a:alphaModFix/>
          </a:blip>
          <a:stretch>
            <a:fillRect/>
          </a:stretch>
        </p:blipFill>
        <p:spPr>
          <a:xfrm>
            <a:off x="2161386" y="5071741"/>
            <a:ext cx="781814" cy="790877"/>
          </a:xfrm>
          <a:prstGeom prst="rect">
            <a:avLst/>
          </a:prstGeom>
          <a:noFill/>
          <a:ln>
            <a:noFill/>
          </a:ln>
        </p:spPr>
      </p:pic>
      <p:sp>
        <p:nvSpPr>
          <p:cNvPr id="50" name="Google Shape;199;p23">
            <a:extLst>
              <a:ext uri="{FF2B5EF4-FFF2-40B4-BE49-F238E27FC236}">
                <a16:creationId xmlns:a16="http://schemas.microsoft.com/office/drawing/2014/main" id="{3A5B4381-BC76-4591-9F86-8DCF753AA2F3}"/>
              </a:ext>
            </a:extLst>
          </p:cNvPr>
          <p:cNvSpPr txBox="1"/>
          <p:nvPr/>
        </p:nvSpPr>
        <p:spPr>
          <a:xfrm>
            <a:off x="2162172" y="5822299"/>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grpSp>
        <p:nvGrpSpPr>
          <p:cNvPr id="51" name="Google Shape;200;p23">
            <a:extLst>
              <a:ext uri="{FF2B5EF4-FFF2-40B4-BE49-F238E27FC236}">
                <a16:creationId xmlns:a16="http://schemas.microsoft.com/office/drawing/2014/main" id="{1754D6C3-E79D-4263-8CCE-5CE3F94DD376}"/>
              </a:ext>
            </a:extLst>
          </p:cNvPr>
          <p:cNvGrpSpPr/>
          <p:nvPr/>
        </p:nvGrpSpPr>
        <p:grpSpPr>
          <a:xfrm>
            <a:off x="2382173" y="2804302"/>
            <a:ext cx="482343" cy="232740"/>
            <a:chOff x="4362350" y="2839249"/>
            <a:chExt cx="706419" cy="364625"/>
          </a:xfrm>
        </p:grpSpPr>
        <p:sp>
          <p:nvSpPr>
            <p:cNvPr id="52" name="Google Shape;201;p23">
              <a:extLst>
                <a:ext uri="{FF2B5EF4-FFF2-40B4-BE49-F238E27FC236}">
                  <a16:creationId xmlns:a16="http://schemas.microsoft.com/office/drawing/2014/main" id="{5BA90B3B-E6E3-4E0B-BC63-6620C5D26544}"/>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dirty="0">
                  <a:solidFill>
                    <a:srgbClr val="414155"/>
                  </a:solidFill>
                  <a:latin typeface="+mj-lt"/>
                  <a:ea typeface="Lato"/>
                  <a:cs typeface="Lato"/>
                  <a:sym typeface="Lato"/>
                </a:rPr>
                <a:t>mk</a:t>
              </a:r>
              <a:r>
                <a:rPr lang="en" sz="800" baseline="-25000" dirty="0">
                  <a:solidFill>
                    <a:srgbClr val="414155"/>
                  </a:solidFill>
                  <a:latin typeface="+mj-lt"/>
                  <a:ea typeface="Lato"/>
                  <a:cs typeface="Lato"/>
                  <a:sym typeface="Lato"/>
                </a:rPr>
                <a:t>1</a:t>
              </a:r>
              <a:endParaRPr sz="1000" baseline="-25000" dirty="0">
                <a:latin typeface="+mj-lt"/>
                <a:ea typeface="Lato"/>
                <a:cs typeface="Lato"/>
                <a:sym typeface="Lato"/>
              </a:endParaRPr>
            </a:p>
          </p:txBody>
        </p:sp>
        <p:pic>
          <p:nvPicPr>
            <p:cNvPr id="53" name="Google Shape;202;p23">
              <a:extLst>
                <a:ext uri="{FF2B5EF4-FFF2-40B4-BE49-F238E27FC236}">
                  <a16:creationId xmlns:a16="http://schemas.microsoft.com/office/drawing/2014/main" id="{46B3E843-86EE-4A9D-A353-AFEFE4CD4E10}"/>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55" name="Google Shape;204;p23">
            <a:extLst>
              <a:ext uri="{FF2B5EF4-FFF2-40B4-BE49-F238E27FC236}">
                <a16:creationId xmlns:a16="http://schemas.microsoft.com/office/drawing/2014/main" id="{96DA8CAD-4E61-4BD2-B469-DBC57B4AF8C7}"/>
              </a:ext>
            </a:extLst>
          </p:cNvPr>
          <p:cNvSpPr/>
          <p:nvPr/>
        </p:nvSpPr>
        <p:spPr>
          <a:xfrm>
            <a:off x="3152635" y="4732099"/>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5;p23">
            <a:extLst>
              <a:ext uri="{FF2B5EF4-FFF2-40B4-BE49-F238E27FC236}">
                <a16:creationId xmlns:a16="http://schemas.microsoft.com/office/drawing/2014/main" id="{602A56D5-BA8D-449C-96FF-2A55206639CF}"/>
              </a:ext>
            </a:extLst>
          </p:cNvPr>
          <p:cNvSpPr txBox="1"/>
          <p:nvPr/>
        </p:nvSpPr>
        <p:spPr>
          <a:xfrm>
            <a:off x="3383185" y="4739099"/>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57" name="Google Shape;206;p23">
            <a:extLst>
              <a:ext uri="{FF2B5EF4-FFF2-40B4-BE49-F238E27FC236}">
                <a16:creationId xmlns:a16="http://schemas.microsoft.com/office/drawing/2014/main" id="{7253BC98-A606-43C8-AD2B-7B99493222F1}"/>
              </a:ext>
            </a:extLst>
          </p:cNvPr>
          <p:cNvSpPr txBox="1"/>
          <p:nvPr/>
        </p:nvSpPr>
        <p:spPr>
          <a:xfrm>
            <a:off x="3383185" y="5196299"/>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58" name="Google Shape;207;p23">
            <a:extLst>
              <a:ext uri="{FF2B5EF4-FFF2-40B4-BE49-F238E27FC236}">
                <a16:creationId xmlns:a16="http://schemas.microsoft.com/office/drawing/2014/main" id="{F3C5F537-7655-421D-B431-F21DFA594423}"/>
              </a:ext>
            </a:extLst>
          </p:cNvPr>
          <p:cNvSpPr txBox="1"/>
          <p:nvPr/>
        </p:nvSpPr>
        <p:spPr>
          <a:xfrm>
            <a:off x="3383185" y="5653499"/>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rgbClr val="FF9900"/>
                </a:solidFill>
                <a:latin typeface="+mj-lt"/>
                <a:ea typeface="Lato"/>
                <a:cs typeface="Lato"/>
                <a:sym typeface="Lato"/>
              </a:rPr>
              <a:t>pk</a:t>
            </a:r>
            <a:r>
              <a:rPr lang="en" baseline="-25000" dirty="0" err="1">
                <a:solidFill>
                  <a:srgbClr val="FF9900"/>
                </a:solidFill>
                <a:latin typeface="+mj-lt"/>
                <a:ea typeface="Lato"/>
                <a:cs typeface="Lato"/>
                <a:sym typeface="Lato"/>
              </a:rPr>
              <a:t>E</a:t>
            </a:r>
            <a:endParaRPr sz="1800" baseline="-25000" dirty="0">
              <a:solidFill>
                <a:srgbClr val="FF9900"/>
              </a:solidFill>
              <a:latin typeface="+mj-lt"/>
              <a:ea typeface="Lato"/>
              <a:cs typeface="Lato"/>
              <a:sym typeface="Lato"/>
            </a:endParaRPr>
          </a:p>
        </p:txBody>
      </p:sp>
      <p:pic>
        <p:nvPicPr>
          <p:cNvPr id="59" name="Google Shape;208;p23">
            <a:extLst>
              <a:ext uri="{FF2B5EF4-FFF2-40B4-BE49-F238E27FC236}">
                <a16:creationId xmlns:a16="http://schemas.microsoft.com/office/drawing/2014/main" id="{DC10FC90-C81C-432B-83CC-CF912E415044}"/>
              </a:ext>
            </a:extLst>
          </p:cNvPr>
          <p:cNvPicPr preferRelativeResize="0"/>
          <p:nvPr/>
        </p:nvPicPr>
        <p:blipFill>
          <a:blip r:embed="rId2">
            <a:alphaModFix/>
          </a:blip>
          <a:stretch>
            <a:fillRect/>
          </a:stretch>
        </p:blipFill>
        <p:spPr>
          <a:xfrm>
            <a:off x="3213359" y="4906739"/>
            <a:ext cx="242125" cy="194579"/>
          </a:xfrm>
          <a:prstGeom prst="rect">
            <a:avLst/>
          </a:prstGeom>
          <a:noFill/>
          <a:ln>
            <a:noFill/>
          </a:ln>
        </p:spPr>
      </p:pic>
      <p:pic>
        <p:nvPicPr>
          <p:cNvPr id="60" name="Google Shape;209;p23">
            <a:extLst>
              <a:ext uri="{FF2B5EF4-FFF2-40B4-BE49-F238E27FC236}">
                <a16:creationId xmlns:a16="http://schemas.microsoft.com/office/drawing/2014/main" id="{6B5717CF-44B4-4B06-8614-1C5F9E03FFB4}"/>
              </a:ext>
            </a:extLst>
          </p:cNvPr>
          <p:cNvPicPr preferRelativeResize="0"/>
          <p:nvPr/>
        </p:nvPicPr>
        <p:blipFill>
          <a:blip r:embed="rId3">
            <a:alphaModFix/>
          </a:blip>
          <a:stretch>
            <a:fillRect/>
          </a:stretch>
        </p:blipFill>
        <p:spPr>
          <a:xfrm>
            <a:off x="3217259" y="5359646"/>
            <a:ext cx="242125" cy="194579"/>
          </a:xfrm>
          <a:prstGeom prst="rect">
            <a:avLst/>
          </a:prstGeom>
          <a:noFill/>
          <a:ln>
            <a:noFill/>
          </a:ln>
        </p:spPr>
      </p:pic>
      <p:pic>
        <p:nvPicPr>
          <p:cNvPr id="61" name="Google Shape;210;p23">
            <a:extLst>
              <a:ext uri="{FF2B5EF4-FFF2-40B4-BE49-F238E27FC236}">
                <a16:creationId xmlns:a16="http://schemas.microsoft.com/office/drawing/2014/main" id="{431318E4-BA20-439C-A265-8423401CA4C4}"/>
              </a:ext>
            </a:extLst>
          </p:cNvPr>
          <p:cNvPicPr preferRelativeResize="0"/>
          <p:nvPr/>
        </p:nvPicPr>
        <p:blipFill>
          <a:blip r:embed="rId4">
            <a:alphaModFix/>
          </a:blip>
          <a:stretch>
            <a:fillRect/>
          </a:stretch>
        </p:blipFill>
        <p:spPr>
          <a:xfrm>
            <a:off x="3217259" y="5788169"/>
            <a:ext cx="242125" cy="192359"/>
          </a:xfrm>
          <a:prstGeom prst="rect">
            <a:avLst/>
          </a:prstGeom>
          <a:noFill/>
          <a:ln>
            <a:noFill/>
          </a:ln>
        </p:spPr>
      </p:pic>
      <p:sp>
        <p:nvSpPr>
          <p:cNvPr id="62" name="Google Shape;211;p23">
            <a:extLst>
              <a:ext uri="{FF2B5EF4-FFF2-40B4-BE49-F238E27FC236}">
                <a16:creationId xmlns:a16="http://schemas.microsoft.com/office/drawing/2014/main" id="{53C19552-BF86-4FD7-8CDC-8B55A704EC0B}"/>
              </a:ext>
            </a:extLst>
          </p:cNvPr>
          <p:cNvSpPr txBox="1"/>
          <p:nvPr/>
        </p:nvSpPr>
        <p:spPr>
          <a:xfrm>
            <a:off x="2665350" y="3033527"/>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3" name="Google Shape;212;p23">
            <a:extLst>
              <a:ext uri="{FF2B5EF4-FFF2-40B4-BE49-F238E27FC236}">
                <a16:creationId xmlns:a16="http://schemas.microsoft.com/office/drawing/2014/main" id="{06A2B781-6B4B-4286-A2B4-AD1E177E55F1}"/>
              </a:ext>
            </a:extLst>
          </p:cNvPr>
          <p:cNvSpPr txBox="1"/>
          <p:nvPr/>
        </p:nvSpPr>
        <p:spPr>
          <a:xfrm>
            <a:off x="2657766" y="341872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4" name="Google Shape;213;p23">
            <a:extLst>
              <a:ext uri="{FF2B5EF4-FFF2-40B4-BE49-F238E27FC236}">
                <a16:creationId xmlns:a16="http://schemas.microsoft.com/office/drawing/2014/main" id="{D0913766-01D3-4892-931D-0A8539FFB00C}"/>
              </a:ext>
            </a:extLst>
          </p:cNvPr>
          <p:cNvSpPr txBox="1"/>
          <p:nvPr/>
        </p:nvSpPr>
        <p:spPr>
          <a:xfrm>
            <a:off x="2859322" y="295675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5" name="Google Shape;214;p23">
            <a:extLst>
              <a:ext uri="{FF2B5EF4-FFF2-40B4-BE49-F238E27FC236}">
                <a16:creationId xmlns:a16="http://schemas.microsoft.com/office/drawing/2014/main" id="{085143A6-7F8E-474A-83A7-DE9698D33390}"/>
              </a:ext>
            </a:extLst>
          </p:cNvPr>
          <p:cNvSpPr txBox="1"/>
          <p:nvPr/>
        </p:nvSpPr>
        <p:spPr>
          <a:xfrm>
            <a:off x="2890734" y="335814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6" name="Google Shape;215;p23">
            <a:extLst>
              <a:ext uri="{FF2B5EF4-FFF2-40B4-BE49-F238E27FC236}">
                <a16:creationId xmlns:a16="http://schemas.microsoft.com/office/drawing/2014/main" id="{FE6023C9-6B29-4E57-ADEA-9CF9084E3E6B}"/>
              </a:ext>
            </a:extLst>
          </p:cNvPr>
          <p:cNvSpPr txBox="1"/>
          <p:nvPr/>
        </p:nvSpPr>
        <p:spPr>
          <a:xfrm>
            <a:off x="6246750" y="1644004"/>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7" name="Google Shape;216;p23">
            <a:extLst>
              <a:ext uri="{FF2B5EF4-FFF2-40B4-BE49-F238E27FC236}">
                <a16:creationId xmlns:a16="http://schemas.microsoft.com/office/drawing/2014/main" id="{8C03B764-8B94-4285-85AA-ACABC16F0D50}"/>
              </a:ext>
            </a:extLst>
          </p:cNvPr>
          <p:cNvSpPr txBox="1"/>
          <p:nvPr/>
        </p:nvSpPr>
        <p:spPr>
          <a:xfrm>
            <a:off x="6246750" y="20703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8" name="Google Shape;217;p23">
            <a:extLst>
              <a:ext uri="{FF2B5EF4-FFF2-40B4-BE49-F238E27FC236}">
                <a16:creationId xmlns:a16="http://schemas.microsoft.com/office/drawing/2014/main" id="{2BBB6329-0ECE-4ED7-B768-927253E03D2E}"/>
              </a:ext>
            </a:extLst>
          </p:cNvPr>
          <p:cNvSpPr txBox="1"/>
          <p:nvPr/>
        </p:nvSpPr>
        <p:spPr>
          <a:xfrm>
            <a:off x="6447341" y="1619468"/>
            <a:ext cx="396900"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69" name="Google Shape;218;p23">
            <a:extLst>
              <a:ext uri="{FF2B5EF4-FFF2-40B4-BE49-F238E27FC236}">
                <a16:creationId xmlns:a16="http://schemas.microsoft.com/office/drawing/2014/main" id="{E5BD3E43-730E-436E-BD3B-8DBECD637E6C}"/>
              </a:ext>
            </a:extLst>
          </p:cNvPr>
          <p:cNvSpPr txBox="1"/>
          <p:nvPr/>
        </p:nvSpPr>
        <p:spPr>
          <a:xfrm>
            <a:off x="6469801" y="201640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0" name="Google Shape;219;p23">
            <a:extLst>
              <a:ext uri="{FF2B5EF4-FFF2-40B4-BE49-F238E27FC236}">
                <a16:creationId xmlns:a16="http://schemas.microsoft.com/office/drawing/2014/main" id="{4364D047-C8A6-432C-A797-C2196F5CFFC9}"/>
              </a:ext>
            </a:extLst>
          </p:cNvPr>
          <p:cNvSpPr txBox="1"/>
          <p:nvPr/>
        </p:nvSpPr>
        <p:spPr>
          <a:xfrm>
            <a:off x="9599550" y="2972851"/>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1" name="Google Shape;220;p23">
            <a:extLst>
              <a:ext uri="{FF2B5EF4-FFF2-40B4-BE49-F238E27FC236}">
                <a16:creationId xmlns:a16="http://schemas.microsoft.com/office/drawing/2014/main" id="{C56E66A3-6EAA-442A-8500-755D5FB7A2B4}"/>
              </a:ext>
            </a:extLst>
          </p:cNvPr>
          <p:cNvSpPr txBox="1"/>
          <p:nvPr/>
        </p:nvSpPr>
        <p:spPr>
          <a:xfrm>
            <a:off x="9595058" y="333647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2" name="Google Shape;221;p23">
            <a:extLst>
              <a:ext uri="{FF2B5EF4-FFF2-40B4-BE49-F238E27FC236}">
                <a16:creationId xmlns:a16="http://schemas.microsoft.com/office/drawing/2014/main" id="{22B963F2-C1D2-44D4-B323-10FA93454DA7}"/>
              </a:ext>
            </a:extLst>
          </p:cNvPr>
          <p:cNvSpPr txBox="1"/>
          <p:nvPr/>
        </p:nvSpPr>
        <p:spPr>
          <a:xfrm>
            <a:off x="9806442" y="290999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3" name="Google Shape;222;p23">
            <a:extLst>
              <a:ext uri="{FF2B5EF4-FFF2-40B4-BE49-F238E27FC236}">
                <a16:creationId xmlns:a16="http://schemas.microsoft.com/office/drawing/2014/main" id="{EF920CD4-FB37-4CE3-A29E-8251A3FE4DD8}"/>
              </a:ext>
            </a:extLst>
          </p:cNvPr>
          <p:cNvSpPr txBox="1"/>
          <p:nvPr/>
        </p:nvSpPr>
        <p:spPr>
          <a:xfrm>
            <a:off x="9823890" y="328576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4" name="Google Shape;223;p23">
            <a:extLst>
              <a:ext uri="{FF2B5EF4-FFF2-40B4-BE49-F238E27FC236}">
                <a16:creationId xmlns:a16="http://schemas.microsoft.com/office/drawing/2014/main" id="{2FCFB430-F87B-4DCB-8630-FCD152AFA42A}"/>
              </a:ext>
            </a:extLst>
          </p:cNvPr>
          <p:cNvSpPr txBox="1"/>
          <p:nvPr/>
        </p:nvSpPr>
        <p:spPr>
          <a:xfrm>
            <a:off x="3611057" y="4694815"/>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75" name="Google Shape;224;p23">
            <a:extLst>
              <a:ext uri="{FF2B5EF4-FFF2-40B4-BE49-F238E27FC236}">
                <a16:creationId xmlns:a16="http://schemas.microsoft.com/office/drawing/2014/main" id="{58EC25DD-7C9C-42D4-B453-BEABE2EBE1E7}"/>
              </a:ext>
            </a:extLst>
          </p:cNvPr>
          <p:cNvSpPr txBox="1"/>
          <p:nvPr/>
        </p:nvSpPr>
        <p:spPr>
          <a:xfrm>
            <a:off x="3610340" y="516811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6" name="Google Shape;225;p23">
            <a:extLst>
              <a:ext uri="{FF2B5EF4-FFF2-40B4-BE49-F238E27FC236}">
                <a16:creationId xmlns:a16="http://schemas.microsoft.com/office/drawing/2014/main" id="{DAF2DF4A-516A-4EB7-B683-87297C507FC8}"/>
              </a:ext>
            </a:extLst>
          </p:cNvPr>
          <p:cNvSpPr txBox="1"/>
          <p:nvPr/>
        </p:nvSpPr>
        <p:spPr>
          <a:xfrm>
            <a:off x="3609608" y="5615104"/>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cxnSp>
        <p:nvCxnSpPr>
          <p:cNvPr id="80" name="Google Shape;260;p24">
            <a:extLst>
              <a:ext uri="{FF2B5EF4-FFF2-40B4-BE49-F238E27FC236}">
                <a16:creationId xmlns:a16="http://schemas.microsoft.com/office/drawing/2014/main" id="{F7643B8A-B6C1-4E35-9682-5A7105004EE1}"/>
              </a:ext>
            </a:extLst>
          </p:cNvPr>
          <p:cNvCxnSpPr>
            <a:cxnSpLocks/>
          </p:cNvCxnSpPr>
          <p:nvPr/>
        </p:nvCxnSpPr>
        <p:spPr>
          <a:xfrm>
            <a:off x="3264804" y="3099674"/>
            <a:ext cx="0" cy="760892"/>
          </a:xfrm>
          <a:prstGeom prst="straightConnector1">
            <a:avLst/>
          </a:prstGeom>
          <a:noFill/>
          <a:ln w="9525" cap="flat" cmpd="sng">
            <a:solidFill>
              <a:schemeClr val="dk2"/>
            </a:solidFill>
            <a:prstDash val="solid"/>
            <a:round/>
            <a:headEnd type="none" w="med" len="med"/>
            <a:tailEnd type="none" w="med" len="med"/>
          </a:ln>
        </p:spPr>
      </p:cxnSp>
      <p:sp>
        <p:nvSpPr>
          <p:cNvPr id="84" name="Google Shape;211;p23">
            <a:extLst>
              <a:ext uri="{FF2B5EF4-FFF2-40B4-BE49-F238E27FC236}">
                <a16:creationId xmlns:a16="http://schemas.microsoft.com/office/drawing/2014/main" id="{B0D87F6C-8B2B-4614-96C0-8247D37A1E56}"/>
              </a:ext>
            </a:extLst>
          </p:cNvPr>
          <p:cNvSpPr txBox="1"/>
          <p:nvPr/>
        </p:nvSpPr>
        <p:spPr>
          <a:xfrm>
            <a:off x="3281046" y="3039623"/>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5" name="Google Shape;212;p23">
            <a:extLst>
              <a:ext uri="{FF2B5EF4-FFF2-40B4-BE49-F238E27FC236}">
                <a16:creationId xmlns:a16="http://schemas.microsoft.com/office/drawing/2014/main" id="{36EF559F-A117-4ED3-AAEC-580A7D9C8040}"/>
              </a:ext>
            </a:extLst>
          </p:cNvPr>
          <p:cNvSpPr txBox="1"/>
          <p:nvPr/>
        </p:nvSpPr>
        <p:spPr>
          <a:xfrm>
            <a:off x="3273462" y="3424823"/>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6" name="Google Shape;213;p23">
            <a:extLst>
              <a:ext uri="{FF2B5EF4-FFF2-40B4-BE49-F238E27FC236}">
                <a16:creationId xmlns:a16="http://schemas.microsoft.com/office/drawing/2014/main" id="{1F4F7B0B-7AB0-450F-A3ED-8EF1A5CDCDF0}"/>
              </a:ext>
            </a:extLst>
          </p:cNvPr>
          <p:cNvSpPr txBox="1"/>
          <p:nvPr/>
        </p:nvSpPr>
        <p:spPr>
          <a:xfrm>
            <a:off x="3475018" y="2962853"/>
            <a:ext cx="461914" cy="28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sp>
        <p:nvSpPr>
          <p:cNvPr id="87" name="Google Shape;214;p23">
            <a:extLst>
              <a:ext uri="{FF2B5EF4-FFF2-40B4-BE49-F238E27FC236}">
                <a16:creationId xmlns:a16="http://schemas.microsoft.com/office/drawing/2014/main" id="{2074E5F2-0393-412F-9A16-B5C5BBC5A53D}"/>
              </a:ext>
            </a:extLst>
          </p:cNvPr>
          <p:cNvSpPr txBox="1"/>
          <p:nvPr/>
        </p:nvSpPr>
        <p:spPr>
          <a:xfrm>
            <a:off x="3506430" y="3364239"/>
            <a:ext cx="461914" cy="23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cxnSp>
        <p:nvCxnSpPr>
          <p:cNvPr id="88" name="Google Shape;260;p24">
            <a:extLst>
              <a:ext uri="{FF2B5EF4-FFF2-40B4-BE49-F238E27FC236}">
                <a16:creationId xmlns:a16="http://schemas.microsoft.com/office/drawing/2014/main" id="{B4B65EC6-127B-4540-BFD1-5C0B5BC0A36F}"/>
              </a:ext>
            </a:extLst>
          </p:cNvPr>
          <p:cNvCxnSpPr>
            <a:cxnSpLocks/>
          </p:cNvCxnSpPr>
          <p:nvPr/>
        </p:nvCxnSpPr>
        <p:spPr>
          <a:xfrm>
            <a:off x="6874351" y="1710387"/>
            <a:ext cx="0" cy="760892"/>
          </a:xfrm>
          <a:prstGeom prst="straightConnector1">
            <a:avLst/>
          </a:prstGeom>
          <a:noFill/>
          <a:ln w="9525" cap="flat" cmpd="sng">
            <a:solidFill>
              <a:schemeClr val="dk2"/>
            </a:solidFill>
            <a:prstDash val="solid"/>
            <a:round/>
            <a:headEnd type="none" w="med" len="med"/>
            <a:tailEnd type="none" w="med" len="med"/>
          </a:ln>
        </p:spPr>
      </p:cxnSp>
      <p:sp>
        <p:nvSpPr>
          <p:cNvPr id="92" name="Google Shape;215;p23">
            <a:extLst>
              <a:ext uri="{FF2B5EF4-FFF2-40B4-BE49-F238E27FC236}">
                <a16:creationId xmlns:a16="http://schemas.microsoft.com/office/drawing/2014/main" id="{02CA7082-8B0D-437A-B9CA-E65FC0350B8B}"/>
              </a:ext>
            </a:extLst>
          </p:cNvPr>
          <p:cNvSpPr txBox="1"/>
          <p:nvPr/>
        </p:nvSpPr>
        <p:spPr>
          <a:xfrm>
            <a:off x="6888384" y="1637821"/>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3" name="Google Shape;216;p23">
            <a:extLst>
              <a:ext uri="{FF2B5EF4-FFF2-40B4-BE49-F238E27FC236}">
                <a16:creationId xmlns:a16="http://schemas.microsoft.com/office/drawing/2014/main" id="{34239D61-F077-4938-BEC7-C1EC1AF03567}"/>
              </a:ext>
            </a:extLst>
          </p:cNvPr>
          <p:cNvSpPr txBox="1"/>
          <p:nvPr/>
        </p:nvSpPr>
        <p:spPr>
          <a:xfrm>
            <a:off x="6870990" y="206502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4" name="Google Shape;217;p23">
            <a:extLst>
              <a:ext uri="{FF2B5EF4-FFF2-40B4-BE49-F238E27FC236}">
                <a16:creationId xmlns:a16="http://schemas.microsoft.com/office/drawing/2014/main" id="{0621CDC8-CE90-451E-BFD8-864CBCF3DF9C}"/>
              </a:ext>
            </a:extLst>
          </p:cNvPr>
          <p:cNvSpPr txBox="1"/>
          <p:nvPr/>
        </p:nvSpPr>
        <p:spPr>
          <a:xfrm>
            <a:off x="7075229" y="1601180"/>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5" name="Google Shape;218;p23">
            <a:extLst>
              <a:ext uri="{FF2B5EF4-FFF2-40B4-BE49-F238E27FC236}">
                <a16:creationId xmlns:a16="http://schemas.microsoft.com/office/drawing/2014/main" id="{2AE49D31-5522-46BB-9FB5-3CF1A478AA14}"/>
              </a:ext>
            </a:extLst>
          </p:cNvPr>
          <p:cNvSpPr txBox="1"/>
          <p:nvPr/>
        </p:nvSpPr>
        <p:spPr>
          <a:xfrm>
            <a:off x="7097688" y="1998114"/>
            <a:ext cx="487527" cy="2723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cxnSp>
        <p:nvCxnSpPr>
          <p:cNvPr id="98" name="Google Shape;260;p24">
            <a:extLst>
              <a:ext uri="{FF2B5EF4-FFF2-40B4-BE49-F238E27FC236}">
                <a16:creationId xmlns:a16="http://schemas.microsoft.com/office/drawing/2014/main" id="{4214DF1C-53E7-49CB-9A3A-B8DABAD03472}"/>
              </a:ext>
            </a:extLst>
          </p:cNvPr>
          <p:cNvCxnSpPr>
            <a:cxnSpLocks/>
          </p:cNvCxnSpPr>
          <p:nvPr/>
        </p:nvCxnSpPr>
        <p:spPr>
          <a:xfrm>
            <a:off x="10220790" y="3007480"/>
            <a:ext cx="0" cy="760892"/>
          </a:xfrm>
          <a:prstGeom prst="straightConnector1">
            <a:avLst/>
          </a:prstGeom>
          <a:noFill/>
          <a:ln w="9525" cap="flat" cmpd="sng">
            <a:solidFill>
              <a:schemeClr val="dk2"/>
            </a:solidFill>
            <a:prstDash val="solid"/>
            <a:round/>
            <a:headEnd type="none" w="med" len="med"/>
            <a:tailEnd type="none" w="med" len="med"/>
          </a:ln>
        </p:spPr>
      </p:cxnSp>
      <p:sp>
        <p:nvSpPr>
          <p:cNvPr id="100" name="Google Shape;219;p23">
            <a:extLst>
              <a:ext uri="{FF2B5EF4-FFF2-40B4-BE49-F238E27FC236}">
                <a16:creationId xmlns:a16="http://schemas.microsoft.com/office/drawing/2014/main" id="{BC6C80E4-A604-4754-BAB5-18367734E00F}"/>
              </a:ext>
            </a:extLst>
          </p:cNvPr>
          <p:cNvSpPr txBox="1"/>
          <p:nvPr/>
        </p:nvSpPr>
        <p:spPr>
          <a:xfrm>
            <a:off x="10218914" y="2969366"/>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1" name="Google Shape;220;p23">
            <a:extLst>
              <a:ext uri="{FF2B5EF4-FFF2-40B4-BE49-F238E27FC236}">
                <a16:creationId xmlns:a16="http://schemas.microsoft.com/office/drawing/2014/main" id="{A740F61B-8D21-4032-96B2-2AB4D6445AD9}"/>
              </a:ext>
            </a:extLst>
          </p:cNvPr>
          <p:cNvSpPr txBox="1"/>
          <p:nvPr/>
        </p:nvSpPr>
        <p:spPr>
          <a:xfrm>
            <a:off x="10214422" y="3332988"/>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2" name="Google Shape;221;p23">
            <a:extLst>
              <a:ext uri="{FF2B5EF4-FFF2-40B4-BE49-F238E27FC236}">
                <a16:creationId xmlns:a16="http://schemas.microsoft.com/office/drawing/2014/main" id="{795D55E5-DE05-4346-8DEB-EE4FE8EE25FD}"/>
              </a:ext>
            </a:extLst>
          </p:cNvPr>
          <p:cNvSpPr txBox="1"/>
          <p:nvPr/>
        </p:nvSpPr>
        <p:spPr>
          <a:xfrm>
            <a:off x="10419613" y="2927090"/>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3" name="Google Shape;221;p23">
            <a:extLst>
              <a:ext uri="{FF2B5EF4-FFF2-40B4-BE49-F238E27FC236}">
                <a16:creationId xmlns:a16="http://schemas.microsoft.com/office/drawing/2014/main" id="{450C1D8D-C29E-4C97-8343-D233BAD1298B}"/>
              </a:ext>
            </a:extLst>
          </p:cNvPr>
          <p:cNvSpPr txBox="1"/>
          <p:nvPr/>
        </p:nvSpPr>
        <p:spPr>
          <a:xfrm>
            <a:off x="10434805" y="3272265"/>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90" name="Google Shape;214;p23">
            <a:extLst>
              <a:ext uri="{FF2B5EF4-FFF2-40B4-BE49-F238E27FC236}">
                <a16:creationId xmlns:a16="http://schemas.microsoft.com/office/drawing/2014/main" id="{B6BE391F-2DD6-4B40-AF07-8BBDCA575DCB}"/>
              </a:ext>
            </a:extLst>
          </p:cNvPr>
          <p:cNvSpPr txBox="1"/>
          <p:nvPr/>
        </p:nvSpPr>
        <p:spPr>
          <a:xfrm>
            <a:off x="4139132" y="4734772"/>
            <a:ext cx="461914" cy="254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0000"/>
                </a:solidFill>
                <a:latin typeface="+mj-lt"/>
                <a:ea typeface="Lato"/>
                <a:cs typeface="Lato"/>
                <a:sym typeface="Lato"/>
              </a:rPr>
              <a:t>Enc</a:t>
            </a:r>
            <a:endParaRPr sz="1000" dirty="0">
              <a:solidFill>
                <a:srgbClr val="FF0000"/>
              </a:solidFill>
              <a:latin typeface="+mj-lt"/>
              <a:ea typeface="Lato"/>
              <a:cs typeface="Lato"/>
              <a:sym typeface="Lato"/>
            </a:endParaRPr>
          </a:p>
        </p:txBody>
      </p:sp>
      <p:sp>
        <p:nvSpPr>
          <p:cNvPr id="91" name="Google Shape;302;p25">
            <a:extLst>
              <a:ext uri="{FF2B5EF4-FFF2-40B4-BE49-F238E27FC236}">
                <a16:creationId xmlns:a16="http://schemas.microsoft.com/office/drawing/2014/main" id="{1B0957EF-883F-4542-BE5B-0A601B3358EA}"/>
              </a:ext>
            </a:extLst>
          </p:cNvPr>
          <p:cNvSpPr/>
          <p:nvPr/>
        </p:nvSpPr>
        <p:spPr>
          <a:xfrm>
            <a:off x="3997073" y="4769572"/>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3" name="Google Shape;302;p25">
            <a:extLst>
              <a:ext uri="{FF2B5EF4-FFF2-40B4-BE49-F238E27FC236}">
                <a16:creationId xmlns:a16="http://schemas.microsoft.com/office/drawing/2014/main" id="{35735CB0-9AFB-4DFD-BEDC-A63FB407C632}"/>
              </a:ext>
            </a:extLst>
          </p:cNvPr>
          <p:cNvSpPr/>
          <p:nvPr/>
        </p:nvSpPr>
        <p:spPr>
          <a:xfrm>
            <a:off x="4006206" y="5625790"/>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5" name="Google Shape;220;p23">
            <a:extLst>
              <a:ext uri="{FF2B5EF4-FFF2-40B4-BE49-F238E27FC236}">
                <a16:creationId xmlns:a16="http://schemas.microsoft.com/office/drawing/2014/main" id="{22649F2A-BD36-4643-BD97-6A8BB5E79CD0}"/>
              </a:ext>
            </a:extLst>
          </p:cNvPr>
          <p:cNvSpPr txBox="1"/>
          <p:nvPr/>
        </p:nvSpPr>
        <p:spPr>
          <a:xfrm>
            <a:off x="3962865" y="5633205"/>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err="1">
                <a:solidFill>
                  <a:srgbClr val="FF9900"/>
                </a:solidFill>
                <a:latin typeface="+mj-lt"/>
                <a:ea typeface="Lato"/>
                <a:cs typeface="Lato"/>
                <a:sym typeface="Lato"/>
              </a:rPr>
              <a:t>pk</a:t>
            </a:r>
            <a:r>
              <a:rPr lang="en" sz="1400" baseline="-25000" dirty="0" err="1">
                <a:solidFill>
                  <a:srgbClr val="FF9900"/>
                </a:solidFill>
                <a:latin typeface="+mj-lt"/>
                <a:ea typeface="Lato"/>
                <a:cs typeface="Lato"/>
                <a:sym typeface="Lato"/>
              </a:rPr>
              <a:t>E</a:t>
            </a:r>
            <a:endParaRPr sz="1400" baseline="-25000" dirty="0">
              <a:solidFill>
                <a:srgbClr val="FF9900"/>
              </a:solidFill>
              <a:latin typeface="+mj-lt"/>
              <a:ea typeface="Lato"/>
              <a:cs typeface="Lato"/>
              <a:sym typeface="Lato"/>
            </a:endParaRPr>
          </a:p>
        </p:txBody>
      </p:sp>
      <p:pic>
        <p:nvPicPr>
          <p:cNvPr id="113" name="Google Shape;301;p25">
            <a:extLst>
              <a:ext uri="{FF2B5EF4-FFF2-40B4-BE49-F238E27FC236}">
                <a16:creationId xmlns:a16="http://schemas.microsoft.com/office/drawing/2014/main" id="{F6CE9AE5-EF49-40A4-A86E-EF4415D931C0}"/>
              </a:ext>
            </a:extLst>
          </p:cNvPr>
          <p:cNvPicPr preferRelativeResize="0"/>
          <p:nvPr/>
        </p:nvPicPr>
        <p:blipFill>
          <a:blip r:embed="rId3">
            <a:alphaModFix/>
          </a:blip>
          <a:stretch>
            <a:fillRect/>
          </a:stretch>
        </p:blipFill>
        <p:spPr>
          <a:xfrm>
            <a:off x="4319407" y="5437386"/>
            <a:ext cx="279682" cy="254100"/>
          </a:xfrm>
          <a:prstGeom prst="rect">
            <a:avLst/>
          </a:prstGeom>
          <a:noFill/>
          <a:ln>
            <a:noFill/>
          </a:ln>
        </p:spPr>
      </p:pic>
      <p:pic>
        <p:nvPicPr>
          <p:cNvPr id="99" name="Google Shape;304;p25">
            <a:extLst>
              <a:ext uri="{FF2B5EF4-FFF2-40B4-BE49-F238E27FC236}">
                <a16:creationId xmlns:a16="http://schemas.microsoft.com/office/drawing/2014/main" id="{5E4F4639-8668-4A1F-9491-A2B915EB8248}"/>
              </a:ext>
            </a:extLst>
          </p:cNvPr>
          <p:cNvPicPr preferRelativeResize="0"/>
          <p:nvPr/>
        </p:nvPicPr>
        <p:blipFill>
          <a:blip r:embed="rId2">
            <a:alphaModFix/>
          </a:blip>
          <a:stretch>
            <a:fillRect/>
          </a:stretch>
        </p:blipFill>
        <p:spPr>
          <a:xfrm>
            <a:off x="4327362" y="5053187"/>
            <a:ext cx="279700" cy="254106"/>
          </a:xfrm>
          <a:prstGeom prst="rect">
            <a:avLst/>
          </a:prstGeom>
          <a:noFill/>
          <a:ln>
            <a:noFill/>
          </a:ln>
        </p:spPr>
      </p:pic>
      <p:sp>
        <p:nvSpPr>
          <p:cNvPr id="127" name="Google Shape;438;p27">
            <a:extLst>
              <a:ext uri="{FF2B5EF4-FFF2-40B4-BE49-F238E27FC236}">
                <a16:creationId xmlns:a16="http://schemas.microsoft.com/office/drawing/2014/main" id="{3348DA19-AEBF-4CA0-B80D-E2696B6FEC06}"/>
              </a:ext>
            </a:extLst>
          </p:cNvPr>
          <p:cNvSpPr/>
          <p:nvPr/>
        </p:nvSpPr>
        <p:spPr>
          <a:xfrm>
            <a:off x="3903084" y="2858732"/>
            <a:ext cx="678300" cy="5463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28" name="Google Shape;439;p27">
            <a:extLst>
              <a:ext uri="{FF2B5EF4-FFF2-40B4-BE49-F238E27FC236}">
                <a16:creationId xmlns:a16="http://schemas.microsoft.com/office/drawing/2014/main" id="{8F1B26A8-E560-4883-970E-CD2C51FE7474}"/>
              </a:ext>
            </a:extLst>
          </p:cNvPr>
          <p:cNvGrpSpPr/>
          <p:nvPr/>
        </p:nvGrpSpPr>
        <p:grpSpPr>
          <a:xfrm>
            <a:off x="3961106" y="2942180"/>
            <a:ext cx="482343" cy="232740"/>
            <a:chOff x="4362350" y="2839249"/>
            <a:chExt cx="706419" cy="364625"/>
          </a:xfrm>
        </p:grpSpPr>
        <p:sp>
          <p:nvSpPr>
            <p:cNvPr id="129" name="Google Shape;440;p27">
              <a:extLst>
                <a:ext uri="{FF2B5EF4-FFF2-40B4-BE49-F238E27FC236}">
                  <a16:creationId xmlns:a16="http://schemas.microsoft.com/office/drawing/2014/main" id="{C680CD29-E499-400F-8FF3-76497D9FDC96}"/>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dirty="0">
                  <a:solidFill>
                    <a:srgbClr val="414155"/>
                  </a:solidFill>
                  <a:latin typeface="+mj-lt"/>
                  <a:ea typeface="Lato"/>
                  <a:cs typeface="Lato"/>
                  <a:sym typeface="Lato"/>
                </a:rPr>
                <a:t>mk</a:t>
              </a:r>
              <a:r>
                <a:rPr lang="en" sz="900" baseline="-25000" dirty="0">
                  <a:solidFill>
                    <a:srgbClr val="414155"/>
                  </a:solidFill>
                  <a:latin typeface="+mj-lt"/>
                  <a:ea typeface="Lato"/>
                  <a:cs typeface="Lato"/>
                  <a:sym typeface="Lato"/>
                </a:rPr>
                <a:t>1</a:t>
              </a:r>
              <a:endParaRPr sz="1100" baseline="-25000" dirty="0">
                <a:latin typeface="+mj-lt"/>
                <a:ea typeface="Lato"/>
                <a:cs typeface="Lato"/>
                <a:sym typeface="Lato"/>
              </a:endParaRPr>
            </a:p>
          </p:txBody>
        </p:sp>
        <p:pic>
          <p:nvPicPr>
            <p:cNvPr id="130" name="Google Shape;441;p27">
              <a:extLst>
                <a:ext uri="{FF2B5EF4-FFF2-40B4-BE49-F238E27FC236}">
                  <a16:creationId xmlns:a16="http://schemas.microsoft.com/office/drawing/2014/main" id="{2965AAF2-96DA-41EF-8A78-9E1068CB8AFA}"/>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pic>
        <p:nvPicPr>
          <p:cNvPr id="131" name="Google Shape;442;p27">
            <a:extLst>
              <a:ext uri="{FF2B5EF4-FFF2-40B4-BE49-F238E27FC236}">
                <a16:creationId xmlns:a16="http://schemas.microsoft.com/office/drawing/2014/main" id="{177B2A7C-5CB7-4E96-BBDF-0451315112A3}"/>
              </a:ext>
            </a:extLst>
          </p:cNvPr>
          <p:cNvPicPr preferRelativeResize="0"/>
          <p:nvPr/>
        </p:nvPicPr>
        <p:blipFill>
          <a:blip r:embed="rId3">
            <a:alphaModFix/>
          </a:blip>
          <a:stretch>
            <a:fillRect/>
          </a:stretch>
        </p:blipFill>
        <p:spPr>
          <a:xfrm>
            <a:off x="4322487" y="3274526"/>
            <a:ext cx="258896" cy="221805"/>
          </a:xfrm>
          <a:prstGeom prst="rect">
            <a:avLst/>
          </a:prstGeom>
          <a:noFill/>
          <a:ln>
            <a:noFill/>
          </a:ln>
        </p:spPr>
      </p:pic>
      <p:pic>
        <p:nvPicPr>
          <p:cNvPr id="132" name="Google Shape;443;p27">
            <a:extLst>
              <a:ext uri="{FF2B5EF4-FFF2-40B4-BE49-F238E27FC236}">
                <a16:creationId xmlns:a16="http://schemas.microsoft.com/office/drawing/2014/main" id="{7ED3C9EC-964A-4639-8B38-CE74892BEA7E}"/>
              </a:ext>
            </a:extLst>
          </p:cNvPr>
          <p:cNvPicPr preferRelativeResize="0"/>
          <p:nvPr/>
        </p:nvPicPr>
        <p:blipFill>
          <a:blip r:embed="rId2">
            <a:alphaModFix/>
          </a:blip>
          <a:stretch>
            <a:fillRect/>
          </a:stretch>
        </p:blipFill>
        <p:spPr>
          <a:xfrm>
            <a:off x="4124090" y="3268931"/>
            <a:ext cx="253669" cy="209326"/>
          </a:xfrm>
          <a:prstGeom prst="rect">
            <a:avLst/>
          </a:prstGeom>
          <a:noFill/>
          <a:ln>
            <a:noFill/>
          </a:ln>
        </p:spPr>
      </p:pic>
      <p:cxnSp>
        <p:nvCxnSpPr>
          <p:cNvPr id="133" name="Google Shape;444;p27">
            <a:extLst>
              <a:ext uri="{FF2B5EF4-FFF2-40B4-BE49-F238E27FC236}">
                <a16:creationId xmlns:a16="http://schemas.microsoft.com/office/drawing/2014/main" id="{D25D3DD0-A487-4C8F-860B-10C785B57C04}"/>
              </a:ext>
            </a:extLst>
          </p:cNvPr>
          <p:cNvCxnSpPr/>
          <p:nvPr/>
        </p:nvCxnSpPr>
        <p:spPr>
          <a:xfrm rot="10800000" flipH="1">
            <a:off x="4650584" y="2412782"/>
            <a:ext cx="1199400" cy="444900"/>
          </a:xfrm>
          <a:prstGeom prst="straightConnector1">
            <a:avLst/>
          </a:prstGeom>
          <a:noFill/>
          <a:ln w="9525" cap="flat" cmpd="sng">
            <a:solidFill>
              <a:schemeClr val="dk2"/>
            </a:solidFill>
            <a:prstDash val="solid"/>
            <a:round/>
            <a:headEnd type="none" w="med" len="med"/>
            <a:tailEnd type="triangle" w="med" len="med"/>
          </a:ln>
        </p:spPr>
      </p:cxnSp>
      <p:sp>
        <p:nvSpPr>
          <p:cNvPr id="134" name="Google Shape;445;p27">
            <a:extLst>
              <a:ext uri="{FF2B5EF4-FFF2-40B4-BE49-F238E27FC236}">
                <a16:creationId xmlns:a16="http://schemas.microsoft.com/office/drawing/2014/main" id="{4805C221-1EFC-4EB4-AD28-EBD9BD8E2160}"/>
              </a:ext>
            </a:extLst>
          </p:cNvPr>
          <p:cNvSpPr/>
          <p:nvPr/>
        </p:nvSpPr>
        <p:spPr>
          <a:xfrm>
            <a:off x="3903084" y="3544532"/>
            <a:ext cx="678300" cy="5463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35" name="Google Shape;446;p27">
            <a:extLst>
              <a:ext uri="{FF2B5EF4-FFF2-40B4-BE49-F238E27FC236}">
                <a16:creationId xmlns:a16="http://schemas.microsoft.com/office/drawing/2014/main" id="{EF33888A-F0BE-4367-8884-8DEF1FB87714}"/>
              </a:ext>
            </a:extLst>
          </p:cNvPr>
          <p:cNvGrpSpPr/>
          <p:nvPr/>
        </p:nvGrpSpPr>
        <p:grpSpPr>
          <a:xfrm>
            <a:off x="3961106" y="3627980"/>
            <a:ext cx="482343" cy="232740"/>
            <a:chOff x="4362350" y="2839249"/>
            <a:chExt cx="706419" cy="364625"/>
          </a:xfrm>
        </p:grpSpPr>
        <p:sp>
          <p:nvSpPr>
            <p:cNvPr id="136" name="Google Shape;447;p27">
              <a:extLst>
                <a:ext uri="{FF2B5EF4-FFF2-40B4-BE49-F238E27FC236}">
                  <a16:creationId xmlns:a16="http://schemas.microsoft.com/office/drawing/2014/main" id="{4B6F43DA-3789-4C62-9400-F02D7065DD43}"/>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900" baseline="-25000">
                  <a:solidFill>
                    <a:srgbClr val="414155"/>
                  </a:solidFill>
                  <a:latin typeface="+mj-lt"/>
                  <a:ea typeface="Lato"/>
                  <a:cs typeface="Lato"/>
                  <a:sym typeface="Lato"/>
                </a:rPr>
                <a:t>1</a:t>
              </a:r>
              <a:endParaRPr sz="1100" baseline="-25000">
                <a:latin typeface="+mj-lt"/>
                <a:ea typeface="Lato"/>
                <a:cs typeface="Lato"/>
                <a:sym typeface="Lato"/>
              </a:endParaRPr>
            </a:p>
          </p:txBody>
        </p:sp>
        <p:pic>
          <p:nvPicPr>
            <p:cNvPr id="137" name="Google Shape;448;p27">
              <a:extLst>
                <a:ext uri="{FF2B5EF4-FFF2-40B4-BE49-F238E27FC236}">
                  <a16:creationId xmlns:a16="http://schemas.microsoft.com/office/drawing/2014/main" id="{A3C5D89F-1B40-4F8F-A6AC-43D8D73F63CE}"/>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cxnSp>
        <p:nvCxnSpPr>
          <p:cNvPr id="138" name="Google Shape;449;p27">
            <a:extLst>
              <a:ext uri="{FF2B5EF4-FFF2-40B4-BE49-F238E27FC236}">
                <a16:creationId xmlns:a16="http://schemas.microsoft.com/office/drawing/2014/main" id="{DD3FFF50-DDD1-475D-B17B-7353FB38538A}"/>
              </a:ext>
            </a:extLst>
          </p:cNvPr>
          <p:cNvCxnSpPr>
            <a:cxnSpLocks/>
          </p:cNvCxnSpPr>
          <p:nvPr/>
        </p:nvCxnSpPr>
        <p:spPr>
          <a:xfrm flipV="1">
            <a:off x="4680059" y="3687418"/>
            <a:ext cx="1169925" cy="137614"/>
          </a:xfrm>
          <a:prstGeom prst="straightConnector1">
            <a:avLst/>
          </a:prstGeom>
          <a:noFill/>
          <a:ln w="9525" cap="flat" cmpd="sng">
            <a:solidFill>
              <a:schemeClr val="dk2"/>
            </a:solidFill>
            <a:prstDash val="solid"/>
            <a:round/>
            <a:headEnd type="none" w="med" len="med"/>
            <a:tailEnd type="triangle" w="med" len="med"/>
          </a:ln>
        </p:spPr>
      </p:cxnSp>
      <p:pic>
        <p:nvPicPr>
          <p:cNvPr id="139" name="Google Shape;450;p27">
            <a:extLst>
              <a:ext uri="{FF2B5EF4-FFF2-40B4-BE49-F238E27FC236}">
                <a16:creationId xmlns:a16="http://schemas.microsoft.com/office/drawing/2014/main" id="{50934681-20C1-4DAF-9119-41C9E85DBE98}"/>
              </a:ext>
            </a:extLst>
          </p:cNvPr>
          <p:cNvPicPr preferRelativeResize="0"/>
          <p:nvPr/>
        </p:nvPicPr>
        <p:blipFill>
          <a:blip r:embed="rId2">
            <a:alphaModFix/>
          </a:blip>
          <a:stretch>
            <a:fillRect/>
          </a:stretch>
        </p:blipFill>
        <p:spPr>
          <a:xfrm>
            <a:off x="4124090" y="3954731"/>
            <a:ext cx="253669" cy="209326"/>
          </a:xfrm>
          <a:prstGeom prst="rect">
            <a:avLst/>
          </a:prstGeom>
          <a:noFill/>
          <a:ln>
            <a:noFill/>
          </a:ln>
        </p:spPr>
      </p:pic>
      <p:sp>
        <p:nvSpPr>
          <p:cNvPr id="83" name="Google Shape;218;p23">
            <a:extLst>
              <a:ext uri="{FF2B5EF4-FFF2-40B4-BE49-F238E27FC236}">
                <a16:creationId xmlns:a16="http://schemas.microsoft.com/office/drawing/2014/main" id="{BB1E125B-C27F-7F4B-AAEC-1D3FC583B4F7}"/>
              </a:ext>
            </a:extLst>
          </p:cNvPr>
          <p:cNvSpPr txBox="1"/>
          <p:nvPr/>
        </p:nvSpPr>
        <p:spPr>
          <a:xfrm>
            <a:off x="4138106" y="518556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00FF"/>
                </a:solidFill>
                <a:latin typeface="+mj-lt"/>
                <a:ea typeface="Lato"/>
                <a:cs typeface="Lato"/>
                <a:sym typeface="Lato"/>
              </a:rPr>
              <a:t>Enc</a:t>
            </a:r>
            <a:endParaRPr sz="1000" dirty="0">
              <a:solidFill>
                <a:srgbClr val="0000FF"/>
              </a:solidFill>
              <a:latin typeface="+mj-lt"/>
              <a:ea typeface="Lato"/>
              <a:cs typeface="Lato"/>
              <a:sym typeface="Lato"/>
            </a:endParaRPr>
          </a:p>
        </p:txBody>
      </p:sp>
      <p:pic>
        <p:nvPicPr>
          <p:cNvPr id="96" name="Graphic 95" descr="Devil face outline with solid fill">
            <a:extLst>
              <a:ext uri="{FF2B5EF4-FFF2-40B4-BE49-F238E27FC236}">
                <a16:creationId xmlns:a16="http://schemas.microsoft.com/office/drawing/2014/main" id="{41B152A9-74A6-6ED1-4257-5A651025F1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5372" y="5812070"/>
            <a:ext cx="374687" cy="374687"/>
          </a:xfrm>
          <a:prstGeom prst="rect">
            <a:avLst/>
          </a:prstGeom>
        </p:spPr>
      </p:pic>
      <p:pic>
        <p:nvPicPr>
          <p:cNvPr id="97" name="Graphic 96" descr="Devil face outline with solid fill">
            <a:extLst>
              <a:ext uri="{FF2B5EF4-FFF2-40B4-BE49-F238E27FC236}">
                <a16:creationId xmlns:a16="http://schemas.microsoft.com/office/drawing/2014/main" id="{F1DB3DBF-8275-FE4B-ED6F-1389562F11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22487" y="3941192"/>
            <a:ext cx="299280" cy="299280"/>
          </a:xfrm>
          <a:prstGeom prst="rect">
            <a:avLst/>
          </a:prstGeom>
        </p:spPr>
      </p:pic>
      <p:sp>
        <p:nvSpPr>
          <p:cNvPr id="106" name="Google Shape;302;p25">
            <a:extLst>
              <a:ext uri="{FF2B5EF4-FFF2-40B4-BE49-F238E27FC236}">
                <a16:creationId xmlns:a16="http://schemas.microsoft.com/office/drawing/2014/main" id="{78D69F06-B5F6-EC65-09F0-A6A55125FB63}"/>
              </a:ext>
            </a:extLst>
          </p:cNvPr>
          <p:cNvSpPr/>
          <p:nvPr/>
        </p:nvSpPr>
        <p:spPr>
          <a:xfrm>
            <a:off x="9985251" y="5139483"/>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07" name="Google Shape;348;p25">
            <a:extLst>
              <a:ext uri="{FF2B5EF4-FFF2-40B4-BE49-F238E27FC236}">
                <a16:creationId xmlns:a16="http://schemas.microsoft.com/office/drawing/2014/main" id="{2D9F5D6D-FC02-73C7-5FC5-D9B7DC3E41C1}"/>
              </a:ext>
            </a:extLst>
          </p:cNvPr>
          <p:cNvSpPr txBox="1"/>
          <p:nvPr/>
        </p:nvSpPr>
        <p:spPr>
          <a:xfrm>
            <a:off x="9949566" y="4716505"/>
            <a:ext cx="544500" cy="423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err="1">
                <a:solidFill>
                  <a:srgbClr val="FF0000"/>
                </a:solidFill>
                <a:latin typeface="+mj-lt"/>
                <a:ea typeface="Lato"/>
                <a:cs typeface="Lato"/>
                <a:sym typeface="Lato"/>
              </a:rPr>
              <a:t>pk</a:t>
            </a:r>
            <a:r>
              <a:rPr lang="en" sz="1400" baseline="-25000" dirty="0" err="1">
                <a:solidFill>
                  <a:srgbClr val="FF0000"/>
                </a:solidFill>
                <a:latin typeface="+mj-lt"/>
                <a:ea typeface="Lato"/>
                <a:cs typeface="Lato"/>
                <a:sym typeface="Lato"/>
              </a:rPr>
              <a:t>E</a:t>
            </a:r>
            <a:endParaRPr sz="1400" baseline="-25000" dirty="0">
              <a:solidFill>
                <a:srgbClr val="FF0000"/>
              </a:solidFill>
              <a:latin typeface="+mj-lt"/>
              <a:ea typeface="Lato"/>
              <a:cs typeface="Lato"/>
              <a:sym typeface="Lato"/>
            </a:endParaRPr>
          </a:p>
        </p:txBody>
      </p:sp>
      <p:sp>
        <p:nvSpPr>
          <p:cNvPr id="108" name="Google Shape;216;p23">
            <a:extLst>
              <a:ext uri="{FF2B5EF4-FFF2-40B4-BE49-F238E27FC236}">
                <a16:creationId xmlns:a16="http://schemas.microsoft.com/office/drawing/2014/main" id="{5650FDE8-B953-6D04-8126-496EA666F934}"/>
              </a:ext>
            </a:extLst>
          </p:cNvPr>
          <p:cNvSpPr txBox="1"/>
          <p:nvPr/>
        </p:nvSpPr>
        <p:spPr>
          <a:xfrm>
            <a:off x="9947914" y="5159513"/>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pk</a:t>
            </a:r>
            <a:r>
              <a:rPr lang="en" sz="1400" baseline="-25000" dirty="0">
                <a:solidFill>
                  <a:srgbClr val="0000FF"/>
                </a:solidFill>
                <a:latin typeface="+mj-lt"/>
                <a:ea typeface="Lato"/>
                <a:cs typeface="Lato"/>
                <a:sym typeface="Lato"/>
              </a:rPr>
              <a:t>B</a:t>
            </a:r>
            <a:endParaRPr sz="1400" baseline="-25000" dirty="0">
              <a:solidFill>
                <a:srgbClr val="0000FF"/>
              </a:solidFill>
              <a:latin typeface="+mj-lt"/>
              <a:ea typeface="Lato"/>
              <a:cs typeface="Lato"/>
              <a:sym typeface="Lato"/>
            </a:endParaRPr>
          </a:p>
        </p:txBody>
      </p:sp>
      <p:sp>
        <p:nvSpPr>
          <p:cNvPr id="109" name="Google Shape;353;p25">
            <a:extLst>
              <a:ext uri="{FF2B5EF4-FFF2-40B4-BE49-F238E27FC236}">
                <a16:creationId xmlns:a16="http://schemas.microsoft.com/office/drawing/2014/main" id="{476F0F73-7E60-75D1-03F7-2F450D0CB05C}"/>
              </a:ext>
            </a:extLst>
          </p:cNvPr>
          <p:cNvSpPr txBox="1"/>
          <p:nvPr/>
        </p:nvSpPr>
        <p:spPr>
          <a:xfrm>
            <a:off x="10118123" y="552377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9900"/>
                </a:solidFill>
                <a:latin typeface="+mj-lt"/>
                <a:ea typeface="Lato"/>
                <a:cs typeface="Lato"/>
                <a:sym typeface="Lato"/>
              </a:rPr>
              <a:t>Enc</a:t>
            </a:r>
            <a:endParaRPr sz="1000" dirty="0">
              <a:solidFill>
                <a:srgbClr val="FF9900"/>
              </a:solidFill>
              <a:latin typeface="+mj-lt"/>
              <a:ea typeface="Lato"/>
              <a:cs typeface="Lato"/>
              <a:sym typeface="Lato"/>
            </a:endParaRPr>
          </a:p>
        </p:txBody>
      </p:sp>
      <p:pic>
        <p:nvPicPr>
          <p:cNvPr id="110" name="Google Shape;198;p23">
            <a:extLst>
              <a:ext uri="{FF2B5EF4-FFF2-40B4-BE49-F238E27FC236}">
                <a16:creationId xmlns:a16="http://schemas.microsoft.com/office/drawing/2014/main" id="{9301C06F-0EA9-10D0-24A7-D7B032E1288E}"/>
              </a:ext>
            </a:extLst>
          </p:cNvPr>
          <p:cNvPicPr preferRelativeResize="0"/>
          <p:nvPr/>
        </p:nvPicPr>
        <p:blipFill>
          <a:blip r:embed="rId5">
            <a:alphaModFix/>
          </a:blip>
          <a:stretch>
            <a:fillRect/>
          </a:stretch>
        </p:blipFill>
        <p:spPr>
          <a:xfrm>
            <a:off x="8310800" y="4834913"/>
            <a:ext cx="781814" cy="790877"/>
          </a:xfrm>
          <a:prstGeom prst="rect">
            <a:avLst/>
          </a:prstGeom>
          <a:noFill/>
          <a:ln>
            <a:noFill/>
          </a:ln>
        </p:spPr>
      </p:pic>
      <p:sp>
        <p:nvSpPr>
          <p:cNvPr id="111" name="Google Shape;199;p23">
            <a:extLst>
              <a:ext uri="{FF2B5EF4-FFF2-40B4-BE49-F238E27FC236}">
                <a16:creationId xmlns:a16="http://schemas.microsoft.com/office/drawing/2014/main" id="{79B4C9B9-D223-FD5A-FF99-8EE66D4F7421}"/>
              </a:ext>
            </a:extLst>
          </p:cNvPr>
          <p:cNvSpPr txBox="1"/>
          <p:nvPr/>
        </p:nvSpPr>
        <p:spPr>
          <a:xfrm>
            <a:off x="8311586" y="5585471"/>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sp>
        <p:nvSpPr>
          <p:cNvPr id="112" name="Google Shape;204;p23">
            <a:extLst>
              <a:ext uri="{FF2B5EF4-FFF2-40B4-BE49-F238E27FC236}">
                <a16:creationId xmlns:a16="http://schemas.microsoft.com/office/drawing/2014/main" id="{A3183729-1873-8AEE-0EF6-F433664BEE77}"/>
              </a:ext>
            </a:extLst>
          </p:cNvPr>
          <p:cNvSpPr/>
          <p:nvPr/>
        </p:nvSpPr>
        <p:spPr>
          <a:xfrm>
            <a:off x="9137684" y="4671517"/>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4" name="Google Shape;205;p23">
            <a:extLst>
              <a:ext uri="{FF2B5EF4-FFF2-40B4-BE49-F238E27FC236}">
                <a16:creationId xmlns:a16="http://schemas.microsoft.com/office/drawing/2014/main" id="{F60B9C9B-5202-875C-5F75-7B7E5FA0EA39}"/>
              </a:ext>
            </a:extLst>
          </p:cNvPr>
          <p:cNvSpPr txBox="1"/>
          <p:nvPr/>
        </p:nvSpPr>
        <p:spPr>
          <a:xfrm>
            <a:off x="9368234" y="467851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rgbClr val="FF0000"/>
                </a:solidFill>
                <a:latin typeface="+mj-lt"/>
                <a:ea typeface="Lato"/>
                <a:cs typeface="Lato"/>
                <a:sym typeface="Lato"/>
              </a:rPr>
              <a:t>pk</a:t>
            </a:r>
            <a:r>
              <a:rPr lang="en" baseline="-25000" dirty="0" err="1">
                <a:solidFill>
                  <a:srgbClr val="FF0000"/>
                </a:solidFill>
                <a:latin typeface="+mj-lt"/>
                <a:ea typeface="Lato"/>
                <a:cs typeface="Lato"/>
                <a:sym typeface="Lato"/>
              </a:rPr>
              <a:t>E</a:t>
            </a:r>
            <a:endParaRPr sz="1800" baseline="-25000" dirty="0">
              <a:solidFill>
                <a:srgbClr val="FF0000"/>
              </a:solidFill>
              <a:latin typeface="+mj-lt"/>
              <a:ea typeface="Lato"/>
              <a:cs typeface="Lato"/>
              <a:sym typeface="Lato"/>
            </a:endParaRPr>
          </a:p>
        </p:txBody>
      </p:sp>
      <p:sp>
        <p:nvSpPr>
          <p:cNvPr id="115" name="Google Shape;206;p23">
            <a:extLst>
              <a:ext uri="{FF2B5EF4-FFF2-40B4-BE49-F238E27FC236}">
                <a16:creationId xmlns:a16="http://schemas.microsoft.com/office/drawing/2014/main" id="{2E176D36-6BB3-93FC-F016-5F2B9F73CF99}"/>
              </a:ext>
            </a:extLst>
          </p:cNvPr>
          <p:cNvSpPr txBox="1"/>
          <p:nvPr/>
        </p:nvSpPr>
        <p:spPr>
          <a:xfrm>
            <a:off x="9368234" y="513571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117" name="Google Shape;207;p23">
            <a:extLst>
              <a:ext uri="{FF2B5EF4-FFF2-40B4-BE49-F238E27FC236}">
                <a16:creationId xmlns:a16="http://schemas.microsoft.com/office/drawing/2014/main" id="{E8D31E4F-9B0B-2FEC-BF1E-6FB1CEDC4537}"/>
              </a:ext>
            </a:extLst>
          </p:cNvPr>
          <p:cNvSpPr txBox="1"/>
          <p:nvPr/>
        </p:nvSpPr>
        <p:spPr>
          <a:xfrm>
            <a:off x="9368234" y="559291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rgbClr val="FF9900"/>
                </a:solidFill>
                <a:latin typeface="+mj-lt"/>
                <a:ea typeface="Lato"/>
                <a:cs typeface="Lato"/>
                <a:sym typeface="Lato"/>
              </a:rPr>
              <a:t>pk</a:t>
            </a:r>
            <a:r>
              <a:rPr lang="en" baseline="-25000" dirty="0" err="1">
                <a:solidFill>
                  <a:srgbClr val="FF9900"/>
                </a:solidFill>
                <a:latin typeface="+mj-lt"/>
                <a:ea typeface="Lato"/>
                <a:cs typeface="Lato"/>
                <a:sym typeface="Lato"/>
              </a:rPr>
              <a:t>E</a:t>
            </a:r>
            <a:endParaRPr sz="1800" baseline="-25000" dirty="0">
              <a:solidFill>
                <a:srgbClr val="FF9900"/>
              </a:solidFill>
              <a:latin typeface="+mj-lt"/>
              <a:ea typeface="Lato"/>
              <a:cs typeface="Lato"/>
              <a:sym typeface="Lato"/>
            </a:endParaRPr>
          </a:p>
        </p:txBody>
      </p:sp>
      <p:pic>
        <p:nvPicPr>
          <p:cNvPr id="118" name="Google Shape;208;p23">
            <a:extLst>
              <a:ext uri="{FF2B5EF4-FFF2-40B4-BE49-F238E27FC236}">
                <a16:creationId xmlns:a16="http://schemas.microsoft.com/office/drawing/2014/main" id="{3A264CD3-408C-5722-A373-FCCCBC2E770A}"/>
              </a:ext>
            </a:extLst>
          </p:cNvPr>
          <p:cNvPicPr preferRelativeResize="0"/>
          <p:nvPr/>
        </p:nvPicPr>
        <p:blipFill>
          <a:blip r:embed="rId2">
            <a:alphaModFix/>
          </a:blip>
          <a:stretch>
            <a:fillRect/>
          </a:stretch>
        </p:blipFill>
        <p:spPr>
          <a:xfrm>
            <a:off x="9198408" y="4846157"/>
            <a:ext cx="242125" cy="194579"/>
          </a:xfrm>
          <a:prstGeom prst="rect">
            <a:avLst/>
          </a:prstGeom>
          <a:noFill/>
          <a:ln>
            <a:noFill/>
          </a:ln>
        </p:spPr>
      </p:pic>
      <p:pic>
        <p:nvPicPr>
          <p:cNvPr id="119" name="Google Shape;209;p23">
            <a:extLst>
              <a:ext uri="{FF2B5EF4-FFF2-40B4-BE49-F238E27FC236}">
                <a16:creationId xmlns:a16="http://schemas.microsoft.com/office/drawing/2014/main" id="{F9016528-FAD0-28AF-483F-3A44B8EE481F}"/>
              </a:ext>
            </a:extLst>
          </p:cNvPr>
          <p:cNvPicPr preferRelativeResize="0"/>
          <p:nvPr/>
        </p:nvPicPr>
        <p:blipFill>
          <a:blip r:embed="rId3">
            <a:alphaModFix/>
          </a:blip>
          <a:stretch>
            <a:fillRect/>
          </a:stretch>
        </p:blipFill>
        <p:spPr>
          <a:xfrm>
            <a:off x="9202308" y="5299064"/>
            <a:ext cx="242125" cy="194579"/>
          </a:xfrm>
          <a:prstGeom prst="rect">
            <a:avLst/>
          </a:prstGeom>
          <a:noFill/>
          <a:ln>
            <a:noFill/>
          </a:ln>
        </p:spPr>
      </p:pic>
      <p:pic>
        <p:nvPicPr>
          <p:cNvPr id="120" name="Google Shape;210;p23">
            <a:extLst>
              <a:ext uri="{FF2B5EF4-FFF2-40B4-BE49-F238E27FC236}">
                <a16:creationId xmlns:a16="http://schemas.microsoft.com/office/drawing/2014/main" id="{D2E3C738-25FE-E6E0-376C-450D6951E65B}"/>
              </a:ext>
            </a:extLst>
          </p:cNvPr>
          <p:cNvPicPr preferRelativeResize="0"/>
          <p:nvPr/>
        </p:nvPicPr>
        <p:blipFill>
          <a:blip r:embed="rId4">
            <a:alphaModFix/>
          </a:blip>
          <a:stretch>
            <a:fillRect/>
          </a:stretch>
        </p:blipFill>
        <p:spPr>
          <a:xfrm>
            <a:off x="9202308" y="5727587"/>
            <a:ext cx="242125" cy="192359"/>
          </a:xfrm>
          <a:prstGeom prst="rect">
            <a:avLst/>
          </a:prstGeom>
          <a:noFill/>
          <a:ln>
            <a:noFill/>
          </a:ln>
        </p:spPr>
      </p:pic>
      <p:sp>
        <p:nvSpPr>
          <p:cNvPr id="122" name="Google Shape;223;p23">
            <a:extLst>
              <a:ext uri="{FF2B5EF4-FFF2-40B4-BE49-F238E27FC236}">
                <a16:creationId xmlns:a16="http://schemas.microsoft.com/office/drawing/2014/main" id="{490EC24B-1544-779A-BD4F-0F6E9E2BD35A}"/>
              </a:ext>
            </a:extLst>
          </p:cNvPr>
          <p:cNvSpPr txBox="1"/>
          <p:nvPr/>
        </p:nvSpPr>
        <p:spPr>
          <a:xfrm>
            <a:off x="9596106" y="4634233"/>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126" name="Google Shape;224;p23">
            <a:extLst>
              <a:ext uri="{FF2B5EF4-FFF2-40B4-BE49-F238E27FC236}">
                <a16:creationId xmlns:a16="http://schemas.microsoft.com/office/drawing/2014/main" id="{0BF0E8EA-3091-F04B-ACF1-0FDBB6648B73}"/>
              </a:ext>
            </a:extLst>
          </p:cNvPr>
          <p:cNvSpPr txBox="1"/>
          <p:nvPr/>
        </p:nvSpPr>
        <p:spPr>
          <a:xfrm>
            <a:off x="9595389" y="5107531"/>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143" name="Google Shape;225;p23">
            <a:extLst>
              <a:ext uri="{FF2B5EF4-FFF2-40B4-BE49-F238E27FC236}">
                <a16:creationId xmlns:a16="http://schemas.microsoft.com/office/drawing/2014/main" id="{3C127059-EEFA-D6D4-29FC-B8886BA26C52}"/>
              </a:ext>
            </a:extLst>
          </p:cNvPr>
          <p:cNvSpPr txBox="1"/>
          <p:nvPr/>
        </p:nvSpPr>
        <p:spPr>
          <a:xfrm>
            <a:off x="9594657" y="555452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144" name="Google Shape;214;p23">
            <a:extLst>
              <a:ext uri="{FF2B5EF4-FFF2-40B4-BE49-F238E27FC236}">
                <a16:creationId xmlns:a16="http://schemas.microsoft.com/office/drawing/2014/main" id="{38547E48-03A1-D7B5-DDCD-352617D3FB5E}"/>
              </a:ext>
            </a:extLst>
          </p:cNvPr>
          <p:cNvSpPr txBox="1"/>
          <p:nvPr/>
        </p:nvSpPr>
        <p:spPr>
          <a:xfrm>
            <a:off x="10124181" y="4674190"/>
            <a:ext cx="461914" cy="254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0000"/>
                </a:solidFill>
                <a:latin typeface="+mj-lt"/>
                <a:ea typeface="Lato"/>
                <a:cs typeface="Lato"/>
                <a:sym typeface="Lato"/>
              </a:rPr>
              <a:t>Enc</a:t>
            </a:r>
            <a:endParaRPr sz="1000" dirty="0">
              <a:solidFill>
                <a:srgbClr val="FF0000"/>
              </a:solidFill>
              <a:latin typeface="+mj-lt"/>
              <a:ea typeface="Lato"/>
              <a:cs typeface="Lato"/>
              <a:sym typeface="Lato"/>
            </a:endParaRPr>
          </a:p>
        </p:txBody>
      </p:sp>
      <p:sp>
        <p:nvSpPr>
          <p:cNvPr id="145" name="Google Shape;302;p25">
            <a:extLst>
              <a:ext uri="{FF2B5EF4-FFF2-40B4-BE49-F238E27FC236}">
                <a16:creationId xmlns:a16="http://schemas.microsoft.com/office/drawing/2014/main" id="{9B29BE76-C275-0286-27BE-DE3C7FDC08DF}"/>
              </a:ext>
            </a:extLst>
          </p:cNvPr>
          <p:cNvSpPr/>
          <p:nvPr/>
        </p:nvSpPr>
        <p:spPr>
          <a:xfrm>
            <a:off x="9982122" y="4708990"/>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46" name="Google Shape;302;p25">
            <a:extLst>
              <a:ext uri="{FF2B5EF4-FFF2-40B4-BE49-F238E27FC236}">
                <a16:creationId xmlns:a16="http://schemas.microsoft.com/office/drawing/2014/main" id="{7B001255-52CE-633A-20D5-B4EEFEB692CB}"/>
              </a:ext>
            </a:extLst>
          </p:cNvPr>
          <p:cNvSpPr/>
          <p:nvPr/>
        </p:nvSpPr>
        <p:spPr>
          <a:xfrm>
            <a:off x="9991255" y="5565208"/>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47" name="Google Shape;220;p23">
            <a:extLst>
              <a:ext uri="{FF2B5EF4-FFF2-40B4-BE49-F238E27FC236}">
                <a16:creationId xmlns:a16="http://schemas.microsoft.com/office/drawing/2014/main" id="{84EEB3A0-157C-2B0B-0E30-DEEB979FBFAA}"/>
              </a:ext>
            </a:extLst>
          </p:cNvPr>
          <p:cNvSpPr txBox="1"/>
          <p:nvPr/>
        </p:nvSpPr>
        <p:spPr>
          <a:xfrm>
            <a:off x="9947914" y="557262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err="1">
                <a:solidFill>
                  <a:srgbClr val="FF9900"/>
                </a:solidFill>
                <a:latin typeface="+mj-lt"/>
                <a:ea typeface="Lato"/>
                <a:cs typeface="Lato"/>
                <a:sym typeface="Lato"/>
              </a:rPr>
              <a:t>pk</a:t>
            </a:r>
            <a:r>
              <a:rPr lang="en" sz="1400" baseline="-25000" dirty="0" err="1">
                <a:solidFill>
                  <a:srgbClr val="FF9900"/>
                </a:solidFill>
                <a:latin typeface="+mj-lt"/>
                <a:ea typeface="Lato"/>
                <a:cs typeface="Lato"/>
                <a:sym typeface="Lato"/>
              </a:rPr>
              <a:t>E</a:t>
            </a:r>
            <a:endParaRPr sz="1400" baseline="-25000" dirty="0">
              <a:solidFill>
                <a:srgbClr val="FF9900"/>
              </a:solidFill>
              <a:latin typeface="+mj-lt"/>
              <a:ea typeface="Lato"/>
              <a:cs typeface="Lato"/>
              <a:sym typeface="Lato"/>
            </a:endParaRPr>
          </a:p>
        </p:txBody>
      </p:sp>
      <p:pic>
        <p:nvPicPr>
          <p:cNvPr id="148" name="Google Shape;301;p25">
            <a:extLst>
              <a:ext uri="{FF2B5EF4-FFF2-40B4-BE49-F238E27FC236}">
                <a16:creationId xmlns:a16="http://schemas.microsoft.com/office/drawing/2014/main" id="{B05EBFD2-339D-A0E6-F6BB-F3E2EA661F60}"/>
              </a:ext>
            </a:extLst>
          </p:cNvPr>
          <p:cNvPicPr preferRelativeResize="0"/>
          <p:nvPr/>
        </p:nvPicPr>
        <p:blipFill>
          <a:blip r:embed="rId3">
            <a:alphaModFix/>
          </a:blip>
          <a:stretch>
            <a:fillRect/>
          </a:stretch>
        </p:blipFill>
        <p:spPr>
          <a:xfrm>
            <a:off x="10304456" y="5376804"/>
            <a:ext cx="279682" cy="254100"/>
          </a:xfrm>
          <a:prstGeom prst="rect">
            <a:avLst/>
          </a:prstGeom>
          <a:noFill/>
          <a:ln>
            <a:noFill/>
          </a:ln>
        </p:spPr>
      </p:pic>
      <p:sp>
        <p:nvSpPr>
          <p:cNvPr id="150" name="Google Shape;218;p23">
            <a:extLst>
              <a:ext uri="{FF2B5EF4-FFF2-40B4-BE49-F238E27FC236}">
                <a16:creationId xmlns:a16="http://schemas.microsoft.com/office/drawing/2014/main" id="{0916612A-6F35-20B2-CB6A-08BC7F188BD6}"/>
              </a:ext>
            </a:extLst>
          </p:cNvPr>
          <p:cNvSpPr txBox="1"/>
          <p:nvPr/>
        </p:nvSpPr>
        <p:spPr>
          <a:xfrm>
            <a:off x="10123155" y="5124986"/>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00FF"/>
                </a:solidFill>
                <a:latin typeface="+mj-lt"/>
                <a:ea typeface="Lato"/>
                <a:cs typeface="Lato"/>
                <a:sym typeface="Lato"/>
              </a:rPr>
              <a:t>Enc</a:t>
            </a:r>
            <a:endParaRPr sz="1000" dirty="0">
              <a:solidFill>
                <a:srgbClr val="0000FF"/>
              </a:solidFill>
              <a:latin typeface="+mj-lt"/>
              <a:ea typeface="Lato"/>
              <a:cs typeface="Lato"/>
              <a:sym typeface="Lato"/>
            </a:endParaRPr>
          </a:p>
        </p:txBody>
      </p:sp>
      <p:pic>
        <p:nvPicPr>
          <p:cNvPr id="151" name="Graphic 150" descr="Devil face outline with solid fill">
            <a:extLst>
              <a:ext uri="{FF2B5EF4-FFF2-40B4-BE49-F238E27FC236}">
                <a16:creationId xmlns:a16="http://schemas.microsoft.com/office/drawing/2014/main" id="{AE4DEF19-542C-FEF1-FEE3-3BCCC1DDC8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10266" y="4887985"/>
            <a:ext cx="374687" cy="374687"/>
          </a:xfrm>
          <a:prstGeom prst="rect">
            <a:avLst/>
          </a:prstGeom>
        </p:spPr>
      </p:pic>
      <p:pic>
        <p:nvPicPr>
          <p:cNvPr id="152" name="Google Shape;210;p23">
            <a:extLst>
              <a:ext uri="{FF2B5EF4-FFF2-40B4-BE49-F238E27FC236}">
                <a16:creationId xmlns:a16="http://schemas.microsoft.com/office/drawing/2014/main" id="{B705D6BE-C411-0660-6A87-855A04290E06}"/>
              </a:ext>
            </a:extLst>
          </p:cNvPr>
          <p:cNvPicPr preferRelativeResize="0"/>
          <p:nvPr/>
        </p:nvPicPr>
        <p:blipFill>
          <a:blip r:embed="rId4">
            <a:alphaModFix/>
          </a:blip>
          <a:stretch>
            <a:fillRect/>
          </a:stretch>
        </p:blipFill>
        <p:spPr>
          <a:xfrm>
            <a:off x="10259084" y="5808622"/>
            <a:ext cx="292972" cy="192359"/>
          </a:xfrm>
          <a:prstGeom prst="rect">
            <a:avLst/>
          </a:prstGeom>
          <a:noFill/>
          <a:ln>
            <a:noFill/>
          </a:ln>
        </p:spPr>
      </p:pic>
      <p:pic>
        <p:nvPicPr>
          <p:cNvPr id="153" name="Graphic 152" descr="Devil face outline with solid fill">
            <a:extLst>
              <a:ext uri="{FF2B5EF4-FFF2-40B4-BE49-F238E27FC236}">
                <a16:creationId xmlns:a16="http://schemas.microsoft.com/office/drawing/2014/main" id="{CA1CFC00-0930-CB92-7CA6-856B48E070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60321" y="3332988"/>
            <a:ext cx="856857" cy="856857"/>
          </a:xfrm>
          <a:prstGeom prst="rect">
            <a:avLst/>
          </a:prstGeom>
        </p:spPr>
      </p:pic>
      <p:sp>
        <p:nvSpPr>
          <p:cNvPr id="154" name="Google Shape;445;p27">
            <a:extLst>
              <a:ext uri="{FF2B5EF4-FFF2-40B4-BE49-F238E27FC236}">
                <a16:creationId xmlns:a16="http://schemas.microsoft.com/office/drawing/2014/main" id="{03FE05D5-860B-DF25-6EB7-D00FB26B8050}"/>
              </a:ext>
            </a:extLst>
          </p:cNvPr>
          <p:cNvSpPr/>
          <p:nvPr/>
        </p:nvSpPr>
        <p:spPr>
          <a:xfrm>
            <a:off x="6822270" y="2934661"/>
            <a:ext cx="678300" cy="5463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55" name="Google Shape;446;p27">
            <a:extLst>
              <a:ext uri="{FF2B5EF4-FFF2-40B4-BE49-F238E27FC236}">
                <a16:creationId xmlns:a16="http://schemas.microsoft.com/office/drawing/2014/main" id="{EA66C067-5EF0-E867-08F1-0F80AACB932F}"/>
              </a:ext>
            </a:extLst>
          </p:cNvPr>
          <p:cNvGrpSpPr/>
          <p:nvPr/>
        </p:nvGrpSpPr>
        <p:grpSpPr>
          <a:xfrm>
            <a:off x="6880292" y="3018109"/>
            <a:ext cx="482343" cy="232740"/>
            <a:chOff x="4362350" y="2839249"/>
            <a:chExt cx="706419" cy="364625"/>
          </a:xfrm>
        </p:grpSpPr>
        <p:sp>
          <p:nvSpPr>
            <p:cNvPr id="156" name="Google Shape;447;p27">
              <a:extLst>
                <a:ext uri="{FF2B5EF4-FFF2-40B4-BE49-F238E27FC236}">
                  <a16:creationId xmlns:a16="http://schemas.microsoft.com/office/drawing/2014/main" id="{19041D6D-2994-813B-96B1-BD2E3D083BB5}"/>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900" baseline="-25000">
                  <a:solidFill>
                    <a:srgbClr val="414155"/>
                  </a:solidFill>
                  <a:latin typeface="+mj-lt"/>
                  <a:ea typeface="Lato"/>
                  <a:cs typeface="Lato"/>
                  <a:sym typeface="Lato"/>
                </a:rPr>
                <a:t>1</a:t>
              </a:r>
              <a:endParaRPr sz="1100" baseline="-25000">
                <a:latin typeface="+mj-lt"/>
                <a:ea typeface="Lato"/>
                <a:cs typeface="Lato"/>
                <a:sym typeface="Lato"/>
              </a:endParaRPr>
            </a:p>
          </p:txBody>
        </p:sp>
        <p:pic>
          <p:nvPicPr>
            <p:cNvPr id="157" name="Google Shape;448;p27">
              <a:extLst>
                <a:ext uri="{FF2B5EF4-FFF2-40B4-BE49-F238E27FC236}">
                  <a16:creationId xmlns:a16="http://schemas.microsoft.com/office/drawing/2014/main" id="{885DE134-B52E-70B7-E628-99C3012CD87C}"/>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pic>
        <p:nvPicPr>
          <p:cNvPr id="159" name="Graphic 158" descr="Devil face outline with solid fill">
            <a:extLst>
              <a:ext uri="{FF2B5EF4-FFF2-40B4-BE49-F238E27FC236}">
                <a16:creationId xmlns:a16="http://schemas.microsoft.com/office/drawing/2014/main" id="{32BCE74C-6395-C2A1-1E72-CE11D11EC2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93532" y="3364239"/>
            <a:ext cx="299280" cy="299280"/>
          </a:xfrm>
          <a:prstGeom prst="rect">
            <a:avLst/>
          </a:prstGeom>
        </p:spPr>
      </p:pic>
      <p:pic>
        <p:nvPicPr>
          <p:cNvPr id="160" name="Google Shape;210;p23">
            <a:extLst>
              <a:ext uri="{FF2B5EF4-FFF2-40B4-BE49-F238E27FC236}">
                <a16:creationId xmlns:a16="http://schemas.microsoft.com/office/drawing/2014/main" id="{09C09EE2-F065-1E64-4010-29D42FBF805E}"/>
              </a:ext>
            </a:extLst>
          </p:cNvPr>
          <p:cNvPicPr preferRelativeResize="0"/>
          <p:nvPr/>
        </p:nvPicPr>
        <p:blipFill>
          <a:blip r:embed="rId4">
            <a:alphaModFix/>
          </a:blip>
          <a:stretch>
            <a:fillRect/>
          </a:stretch>
        </p:blipFill>
        <p:spPr>
          <a:xfrm>
            <a:off x="7360063" y="3402764"/>
            <a:ext cx="292972" cy="192359"/>
          </a:xfrm>
          <a:prstGeom prst="rect">
            <a:avLst/>
          </a:prstGeom>
          <a:noFill/>
          <a:ln>
            <a:noFill/>
          </a:ln>
        </p:spPr>
      </p:pic>
      <p:cxnSp>
        <p:nvCxnSpPr>
          <p:cNvPr id="161" name="Google Shape;449;p27">
            <a:extLst>
              <a:ext uri="{FF2B5EF4-FFF2-40B4-BE49-F238E27FC236}">
                <a16:creationId xmlns:a16="http://schemas.microsoft.com/office/drawing/2014/main" id="{5FCD5EB8-4C0F-7C74-36B2-0851B306DE8E}"/>
              </a:ext>
            </a:extLst>
          </p:cNvPr>
          <p:cNvCxnSpPr>
            <a:cxnSpLocks/>
            <a:stCxn id="153" idx="3"/>
            <a:endCxn id="48" idx="1"/>
          </p:cNvCxnSpPr>
          <p:nvPr/>
        </p:nvCxnSpPr>
        <p:spPr>
          <a:xfrm flipV="1">
            <a:off x="6717178" y="3322854"/>
            <a:ext cx="2393574" cy="438563"/>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52200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67D7-15F7-4853-ACB1-92054B92A4E3}"/>
              </a:ext>
            </a:extLst>
          </p:cNvPr>
          <p:cNvSpPr>
            <a:spLocks noGrp="1"/>
          </p:cNvSpPr>
          <p:nvPr>
            <p:ph type="title"/>
          </p:nvPr>
        </p:nvSpPr>
        <p:spPr/>
        <p:txBody>
          <a:bodyPr/>
          <a:lstStyle/>
          <a:p>
            <a:r>
              <a:rPr lang="en-US" dirty="0"/>
              <a:t>Preventing Meddler-in-the-Middle (MITM)</a:t>
            </a:r>
          </a:p>
        </p:txBody>
      </p:sp>
      <p:sp>
        <p:nvSpPr>
          <p:cNvPr id="3" name="Slide Number Placeholder 2">
            <a:extLst>
              <a:ext uri="{FF2B5EF4-FFF2-40B4-BE49-F238E27FC236}">
                <a16:creationId xmlns:a16="http://schemas.microsoft.com/office/drawing/2014/main" id="{42B836F3-6D4B-4DC6-AE8C-3AD453F2FE63}"/>
              </a:ext>
            </a:extLst>
          </p:cNvPr>
          <p:cNvSpPr>
            <a:spLocks noGrp="1"/>
          </p:cNvSpPr>
          <p:nvPr>
            <p:ph type="sldNum" sz="quarter" idx="12"/>
          </p:nvPr>
        </p:nvSpPr>
        <p:spPr/>
        <p:txBody>
          <a:bodyPr/>
          <a:lstStyle/>
          <a:p>
            <a:fld id="{F56C8676-1494-424A-9EE1-69F4EB666BA8}" type="slidenum">
              <a:rPr lang="en-US" smtClean="0"/>
              <a:pPr/>
              <a:t>22</a:t>
            </a:fld>
            <a:endParaRPr lang="en-US" dirty="0"/>
          </a:p>
        </p:txBody>
      </p:sp>
      <p:pic>
        <p:nvPicPr>
          <p:cNvPr id="5" name="Google Shape;637;p31">
            <a:extLst>
              <a:ext uri="{FF2B5EF4-FFF2-40B4-BE49-F238E27FC236}">
                <a16:creationId xmlns:a16="http://schemas.microsoft.com/office/drawing/2014/main" id="{EECF2EEA-3550-43A4-9014-00C20444D904}"/>
              </a:ext>
            </a:extLst>
          </p:cNvPr>
          <p:cNvPicPr preferRelativeResize="0"/>
          <p:nvPr/>
        </p:nvPicPr>
        <p:blipFill>
          <a:blip r:embed="rId2">
            <a:alphaModFix/>
          </a:blip>
          <a:stretch>
            <a:fillRect/>
          </a:stretch>
        </p:blipFill>
        <p:spPr>
          <a:xfrm>
            <a:off x="627521" y="1536497"/>
            <a:ext cx="5534065" cy="2645967"/>
          </a:xfrm>
          <a:prstGeom prst="rect">
            <a:avLst/>
          </a:prstGeom>
          <a:noFill/>
          <a:ln w="28575" cap="flat" cmpd="sng">
            <a:solidFill>
              <a:srgbClr val="000000"/>
            </a:solidFill>
            <a:prstDash val="solid"/>
            <a:round/>
            <a:headEnd type="none" w="sm" len="sm"/>
            <a:tailEnd type="none" w="sm" len="sm"/>
          </a:ln>
        </p:spPr>
      </p:pic>
      <p:pic>
        <p:nvPicPr>
          <p:cNvPr id="6" name="Google Shape;636;p31">
            <a:extLst>
              <a:ext uri="{FF2B5EF4-FFF2-40B4-BE49-F238E27FC236}">
                <a16:creationId xmlns:a16="http://schemas.microsoft.com/office/drawing/2014/main" id="{33630988-8468-43E6-AB8A-F0F9DE86E7E2}"/>
              </a:ext>
            </a:extLst>
          </p:cNvPr>
          <p:cNvPicPr preferRelativeResize="0"/>
          <p:nvPr/>
        </p:nvPicPr>
        <p:blipFill>
          <a:blip r:embed="rId3">
            <a:alphaModFix/>
          </a:blip>
          <a:stretch>
            <a:fillRect/>
          </a:stretch>
        </p:blipFill>
        <p:spPr>
          <a:xfrm>
            <a:off x="5680148" y="4786605"/>
            <a:ext cx="5943997" cy="803814"/>
          </a:xfrm>
          <a:prstGeom prst="rect">
            <a:avLst/>
          </a:prstGeom>
          <a:noFill/>
          <a:ln w="28575" cap="flat" cmpd="sng">
            <a:solidFill>
              <a:srgbClr val="000000"/>
            </a:solidFill>
            <a:prstDash val="solid"/>
            <a:round/>
            <a:headEnd type="none" w="sm" len="sm"/>
            <a:tailEnd type="none" w="sm" len="sm"/>
          </a:ln>
        </p:spPr>
      </p:pic>
      <p:sp>
        <p:nvSpPr>
          <p:cNvPr id="9" name="TextBox 8">
            <a:extLst>
              <a:ext uri="{FF2B5EF4-FFF2-40B4-BE49-F238E27FC236}">
                <a16:creationId xmlns:a16="http://schemas.microsoft.com/office/drawing/2014/main" id="{F485C687-9D5A-42BB-B22D-E86A05D70673}"/>
              </a:ext>
            </a:extLst>
          </p:cNvPr>
          <p:cNvSpPr txBox="1"/>
          <p:nvPr/>
        </p:nvSpPr>
        <p:spPr>
          <a:xfrm>
            <a:off x="1620634" y="4211700"/>
            <a:ext cx="3547838" cy="400110"/>
          </a:xfrm>
          <a:prstGeom prst="rect">
            <a:avLst/>
          </a:prstGeom>
          <a:noFill/>
        </p:spPr>
        <p:txBody>
          <a:bodyPr wrap="none" rtlCol="0">
            <a:spAutoFit/>
          </a:bodyPr>
          <a:lstStyle/>
          <a:p>
            <a:r>
              <a:rPr lang="en-US" sz="2000" dirty="0"/>
              <a:t>Meeting leader security code</a:t>
            </a:r>
          </a:p>
        </p:txBody>
      </p:sp>
      <p:sp>
        <p:nvSpPr>
          <p:cNvPr id="10" name="TextBox 9">
            <a:extLst>
              <a:ext uri="{FF2B5EF4-FFF2-40B4-BE49-F238E27FC236}">
                <a16:creationId xmlns:a16="http://schemas.microsoft.com/office/drawing/2014/main" id="{C1911B57-F64C-4813-AA36-81C23D770695}"/>
              </a:ext>
            </a:extLst>
          </p:cNvPr>
          <p:cNvSpPr txBox="1"/>
          <p:nvPr/>
        </p:nvSpPr>
        <p:spPr>
          <a:xfrm>
            <a:off x="7174113" y="5683183"/>
            <a:ext cx="2956066" cy="400110"/>
          </a:xfrm>
          <a:prstGeom prst="rect">
            <a:avLst/>
          </a:prstGeom>
          <a:noFill/>
        </p:spPr>
        <p:txBody>
          <a:bodyPr wrap="none" rtlCol="0">
            <a:spAutoFit/>
          </a:bodyPr>
          <a:lstStyle/>
          <a:p>
            <a:r>
              <a:rPr lang="en-US" sz="2000" dirty="0"/>
              <a:t>Leader change notification</a:t>
            </a:r>
          </a:p>
        </p:txBody>
      </p:sp>
      <p:sp>
        <p:nvSpPr>
          <p:cNvPr id="12" name="Arrow: Circular 11">
            <a:extLst>
              <a:ext uri="{FF2B5EF4-FFF2-40B4-BE49-F238E27FC236}">
                <a16:creationId xmlns:a16="http://schemas.microsoft.com/office/drawing/2014/main" id="{BBDC0BD5-DE71-4996-BB37-CA76B7145274}"/>
              </a:ext>
            </a:extLst>
          </p:cNvPr>
          <p:cNvSpPr/>
          <p:nvPr/>
        </p:nvSpPr>
        <p:spPr>
          <a:xfrm rot="961126">
            <a:off x="5509046" y="2597960"/>
            <a:ext cx="2509935" cy="2509935"/>
          </a:xfrm>
          <a:prstGeom prst="circularArrow">
            <a:avLst>
              <a:gd name="adj1" fmla="val 9567"/>
              <a:gd name="adj2" fmla="val 1142319"/>
              <a:gd name="adj3" fmla="val 20612917"/>
              <a:gd name="adj4" fmla="val 15349260"/>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5481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302;p25">
            <a:extLst>
              <a:ext uri="{FF2B5EF4-FFF2-40B4-BE49-F238E27FC236}">
                <a16:creationId xmlns:a16="http://schemas.microsoft.com/office/drawing/2014/main" id="{49200B56-AF91-4B91-A972-8A15E62E3961}"/>
              </a:ext>
            </a:extLst>
          </p:cNvPr>
          <p:cNvSpPr/>
          <p:nvPr/>
        </p:nvSpPr>
        <p:spPr>
          <a:xfrm>
            <a:off x="4000202" y="5200065"/>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89" name="Google Shape;348;p25">
            <a:extLst>
              <a:ext uri="{FF2B5EF4-FFF2-40B4-BE49-F238E27FC236}">
                <a16:creationId xmlns:a16="http://schemas.microsoft.com/office/drawing/2014/main" id="{14F13275-FD81-44E3-8553-2CE1BC195334}"/>
              </a:ext>
            </a:extLst>
          </p:cNvPr>
          <p:cNvSpPr txBox="1"/>
          <p:nvPr/>
        </p:nvSpPr>
        <p:spPr>
          <a:xfrm>
            <a:off x="3964517" y="4777087"/>
            <a:ext cx="544500" cy="423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pk</a:t>
            </a:r>
            <a:r>
              <a:rPr lang="en" sz="1400" baseline="-25000" dirty="0">
                <a:solidFill>
                  <a:srgbClr val="FF0000"/>
                </a:solidFill>
                <a:latin typeface="+mj-lt"/>
                <a:ea typeface="Lato"/>
                <a:cs typeface="Lato"/>
                <a:sym typeface="Lato"/>
              </a:rPr>
              <a:t>A</a:t>
            </a:r>
            <a:endParaRPr sz="1400" baseline="-25000" dirty="0">
              <a:solidFill>
                <a:srgbClr val="FF0000"/>
              </a:solidFill>
              <a:latin typeface="+mj-lt"/>
              <a:ea typeface="Lato"/>
              <a:cs typeface="Lato"/>
              <a:sym typeface="Lato"/>
            </a:endParaRPr>
          </a:p>
        </p:txBody>
      </p:sp>
      <p:sp>
        <p:nvSpPr>
          <p:cNvPr id="116" name="Google Shape;216;p23">
            <a:extLst>
              <a:ext uri="{FF2B5EF4-FFF2-40B4-BE49-F238E27FC236}">
                <a16:creationId xmlns:a16="http://schemas.microsoft.com/office/drawing/2014/main" id="{25A7128B-1E5F-4ADF-93BB-FA6B0DA8812C}"/>
              </a:ext>
            </a:extLst>
          </p:cNvPr>
          <p:cNvSpPr txBox="1"/>
          <p:nvPr/>
        </p:nvSpPr>
        <p:spPr>
          <a:xfrm>
            <a:off x="3962865" y="5220095"/>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pk</a:t>
            </a:r>
            <a:r>
              <a:rPr lang="en" sz="1400" baseline="-25000" dirty="0">
                <a:solidFill>
                  <a:srgbClr val="0000FF"/>
                </a:solidFill>
                <a:latin typeface="+mj-lt"/>
                <a:ea typeface="Lato"/>
                <a:cs typeface="Lato"/>
                <a:sym typeface="Lato"/>
              </a:rPr>
              <a:t>B</a:t>
            </a:r>
            <a:endParaRPr sz="1400" baseline="-25000" dirty="0">
              <a:solidFill>
                <a:srgbClr val="0000FF"/>
              </a:solidFill>
              <a:latin typeface="+mj-lt"/>
              <a:ea typeface="Lato"/>
              <a:cs typeface="Lato"/>
              <a:sym typeface="Lato"/>
            </a:endParaRPr>
          </a:p>
        </p:txBody>
      </p:sp>
      <p:sp>
        <p:nvSpPr>
          <p:cNvPr id="121" name="Google Shape;353;p25">
            <a:extLst>
              <a:ext uri="{FF2B5EF4-FFF2-40B4-BE49-F238E27FC236}">
                <a16:creationId xmlns:a16="http://schemas.microsoft.com/office/drawing/2014/main" id="{9FC70682-C6C1-49DC-957B-BB4A32AA3DAA}"/>
              </a:ext>
            </a:extLst>
          </p:cNvPr>
          <p:cNvSpPr txBox="1"/>
          <p:nvPr/>
        </p:nvSpPr>
        <p:spPr>
          <a:xfrm>
            <a:off x="4133074" y="5584355"/>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9900"/>
                </a:solidFill>
                <a:latin typeface="+mj-lt"/>
                <a:ea typeface="Lato"/>
                <a:cs typeface="Lato"/>
                <a:sym typeface="Lato"/>
              </a:rPr>
              <a:t>Enc</a:t>
            </a:r>
            <a:endParaRPr sz="1000" dirty="0">
              <a:solidFill>
                <a:srgbClr val="FF9900"/>
              </a:solidFill>
              <a:latin typeface="+mj-lt"/>
              <a:ea typeface="Lato"/>
              <a:cs typeface="Lato"/>
              <a:sym typeface="Lato"/>
            </a:endParaRPr>
          </a:p>
        </p:txBody>
      </p:sp>
      <p:sp>
        <p:nvSpPr>
          <p:cNvPr id="2" name="Title 1">
            <a:extLst>
              <a:ext uri="{FF2B5EF4-FFF2-40B4-BE49-F238E27FC236}">
                <a16:creationId xmlns:a16="http://schemas.microsoft.com/office/drawing/2014/main" id="{44C75F75-56C1-4D4F-AF66-92FF4F58FA7A}"/>
              </a:ext>
            </a:extLst>
          </p:cNvPr>
          <p:cNvSpPr>
            <a:spLocks noGrp="1"/>
          </p:cNvSpPr>
          <p:nvPr>
            <p:ph type="title"/>
          </p:nvPr>
        </p:nvSpPr>
        <p:spPr/>
        <p:txBody>
          <a:bodyPr/>
          <a:lstStyle/>
          <a:p>
            <a:r>
              <a:rPr lang="en-US" dirty="0" err="1"/>
              <a:t>MiTM</a:t>
            </a:r>
            <a:r>
              <a:rPr lang="en-US" dirty="0"/>
              <a:t> Attack</a:t>
            </a:r>
          </a:p>
        </p:txBody>
      </p:sp>
      <p:sp>
        <p:nvSpPr>
          <p:cNvPr id="3" name="Slide Number Placeholder 2">
            <a:extLst>
              <a:ext uri="{FF2B5EF4-FFF2-40B4-BE49-F238E27FC236}">
                <a16:creationId xmlns:a16="http://schemas.microsoft.com/office/drawing/2014/main" id="{23A04811-069C-4790-943A-2DD736DFC65A}"/>
              </a:ext>
            </a:extLst>
          </p:cNvPr>
          <p:cNvSpPr>
            <a:spLocks noGrp="1"/>
          </p:cNvSpPr>
          <p:nvPr>
            <p:ph type="sldNum" sz="quarter" idx="12"/>
          </p:nvPr>
        </p:nvSpPr>
        <p:spPr/>
        <p:txBody>
          <a:bodyPr/>
          <a:lstStyle/>
          <a:p>
            <a:fld id="{F56C8676-1494-424A-9EE1-69F4EB666BA8}" type="slidenum">
              <a:rPr lang="en-US" smtClean="0"/>
              <a:pPr/>
              <a:t>23</a:t>
            </a:fld>
            <a:endParaRPr lang="en-US" dirty="0"/>
          </a:p>
        </p:txBody>
      </p:sp>
      <p:sp>
        <p:nvSpPr>
          <p:cNvPr id="41" name="Google Shape;190;p23">
            <a:extLst>
              <a:ext uri="{FF2B5EF4-FFF2-40B4-BE49-F238E27FC236}">
                <a16:creationId xmlns:a16="http://schemas.microsoft.com/office/drawing/2014/main" id="{8933FC1A-C49B-4E30-96E3-AC84CFABD795}"/>
              </a:ext>
            </a:extLst>
          </p:cNvPr>
          <p:cNvSpPr txBox="1"/>
          <p:nvPr/>
        </p:nvSpPr>
        <p:spPr>
          <a:xfrm>
            <a:off x="1987581" y="3844700"/>
            <a:ext cx="851400" cy="254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dirty="0">
                <a:latin typeface="+mj-lt"/>
                <a:ea typeface="Lato"/>
                <a:cs typeface="Lato"/>
                <a:sym typeface="Lato"/>
              </a:rPr>
              <a:t>(leader)</a:t>
            </a:r>
            <a:endParaRPr sz="1100" b="1" dirty="0">
              <a:latin typeface="+mj-lt"/>
              <a:ea typeface="Lato"/>
              <a:cs typeface="Lato"/>
              <a:sym typeface="Lato"/>
            </a:endParaRPr>
          </a:p>
        </p:txBody>
      </p:sp>
      <p:sp>
        <p:nvSpPr>
          <p:cNvPr id="43" name="Google Shape;192;p23">
            <a:extLst>
              <a:ext uri="{FF2B5EF4-FFF2-40B4-BE49-F238E27FC236}">
                <a16:creationId xmlns:a16="http://schemas.microsoft.com/office/drawing/2014/main" id="{3E29D213-D0DC-4711-AFFE-CF28D7CB8C6E}"/>
              </a:ext>
            </a:extLst>
          </p:cNvPr>
          <p:cNvSpPr txBox="1"/>
          <p:nvPr/>
        </p:nvSpPr>
        <p:spPr>
          <a:xfrm>
            <a:off x="2074125" y="3596892"/>
            <a:ext cx="6783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Alice</a:t>
            </a:r>
            <a:endParaRPr sz="1100" dirty="0">
              <a:latin typeface="+mj-lt"/>
              <a:ea typeface="Lato"/>
              <a:cs typeface="Lato"/>
              <a:sym typeface="Lato"/>
            </a:endParaRPr>
          </a:p>
        </p:txBody>
      </p:sp>
      <p:sp>
        <p:nvSpPr>
          <p:cNvPr id="44" name="Google Shape;193;p23">
            <a:extLst>
              <a:ext uri="{FF2B5EF4-FFF2-40B4-BE49-F238E27FC236}">
                <a16:creationId xmlns:a16="http://schemas.microsoft.com/office/drawing/2014/main" id="{2C2023B9-226D-4E0C-95D7-92DB606EDD3B}"/>
              </a:ext>
            </a:extLst>
          </p:cNvPr>
          <p:cNvSpPr txBox="1"/>
          <p:nvPr/>
        </p:nvSpPr>
        <p:spPr>
          <a:xfrm>
            <a:off x="9064338" y="3604654"/>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a:latin typeface="+mj-lt"/>
                <a:ea typeface="Lato"/>
                <a:cs typeface="Lato"/>
                <a:sym typeface="Lato"/>
              </a:rPr>
              <a:t>Carol</a:t>
            </a:r>
            <a:endParaRPr sz="1100">
              <a:latin typeface="+mj-lt"/>
              <a:ea typeface="Lato"/>
              <a:cs typeface="Lato"/>
              <a:sym typeface="Lato"/>
            </a:endParaRPr>
          </a:p>
        </p:txBody>
      </p:sp>
      <p:sp>
        <p:nvSpPr>
          <p:cNvPr id="45" name="Google Shape;194;p23">
            <a:extLst>
              <a:ext uri="{FF2B5EF4-FFF2-40B4-BE49-F238E27FC236}">
                <a16:creationId xmlns:a16="http://schemas.microsoft.com/office/drawing/2014/main" id="{FD170FAC-4519-49F9-BF0A-21DB461FFCB3}"/>
              </a:ext>
            </a:extLst>
          </p:cNvPr>
          <p:cNvSpPr txBox="1"/>
          <p:nvPr/>
        </p:nvSpPr>
        <p:spPr>
          <a:xfrm>
            <a:off x="5817553" y="2257304"/>
            <a:ext cx="4917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Bob</a:t>
            </a:r>
            <a:endParaRPr sz="1100" dirty="0">
              <a:latin typeface="+mj-lt"/>
              <a:ea typeface="Lato"/>
              <a:cs typeface="Lato"/>
              <a:sym typeface="Lato"/>
            </a:endParaRPr>
          </a:p>
        </p:txBody>
      </p:sp>
      <p:pic>
        <p:nvPicPr>
          <p:cNvPr id="46" name="Google Shape;195;p23">
            <a:extLst>
              <a:ext uri="{FF2B5EF4-FFF2-40B4-BE49-F238E27FC236}">
                <a16:creationId xmlns:a16="http://schemas.microsoft.com/office/drawing/2014/main" id="{61F64BAB-827A-42D0-AC22-D12D5750E4F3}"/>
              </a:ext>
            </a:extLst>
          </p:cNvPr>
          <p:cNvPicPr preferRelativeResize="0"/>
          <p:nvPr/>
        </p:nvPicPr>
        <p:blipFill>
          <a:blip r:embed="rId2">
            <a:alphaModFix/>
          </a:blip>
          <a:stretch>
            <a:fillRect/>
          </a:stretch>
        </p:blipFill>
        <p:spPr>
          <a:xfrm>
            <a:off x="2151101" y="3050604"/>
            <a:ext cx="601320" cy="546300"/>
          </a:xfrm>
          <a:prstGeom prst="rect">
            <a:avLst/>
          </a:prstGeom>
          <a:noFill/>
          <a:ln>
            <a:noFill/>
          </a:ln>
        </p:spPr>
      </p:pic>
      <p:pic>
        <p:nvPicPr>
          <p:cNvPr id="47" name="Google Shape;196;p23">
            <a:extLst>
              <a:ext uri="{FF2B5EF4-FFF2-40B4-BE49-F238E27FC236}">
                <a16:creationId xmlns:a16="http://schemas.microsoft.com/office/drawing/2014/main" id="{5239A316-1E92-4349-A3DF-1E80C7F0DD63}"/>
              </a:ext>
            </a:extLst>
          </p:cNvPr>
          <p:cNvPicPr preferRelativeResize="0"/>
          <p:nvPr/>
        </p:nvPicPr>
        <p:blipFill>
          <a:blip r:embed="rId3">
            <a:alphaModFix/>
          </a:blip>
          <a:stretch>
            <a:fillRect/>
          </a:stretch>
        </p:blipFill>
        <p:spPr>
          <a:xfrm>
            <a:off x="5817544" y="1757882"/>
            <a:ext cx="601320" cy="546284"/>
          </a:xfrm>
          <a:prstGeom prst="rect">
            <a:avLst/>
          </a:prstGeom>
          <a:noFill/>
          <a:ln>
            <a:noFill/>
          </a:ln>
        </p:spPr>
      </p:pic>
      <p:pic>
        <p:nvPicPr>
          <p:cNvPr id="48" name="Google Shape;197;p23">
            <a:extLst>
              <a:ext uri="{FF2B5EF4-FFF2-40B4-BE49-F238E27FC236}">
                <a16:creationId xmlns:a16="http://schemas.microsoft.com/office/drawing/2014/main" id="{4303C644-4E65-4970-BEDE-69B5386C3FEF}"/>
              </a:ext>
            </a:extLst>
          </p:cNvPr>
          <p:cNvPicPr preferRelativeResize="0"/>
          <p:nvPr/>
        </p:nvPicPr>
        <p:blipFill>
          <a:blip r:embed="rId4">
            <a:alphaModFix/>
          </a:blip>
          <a:stretch>
            <a:fillRect/>
          </a:stretch>
        </p:blipFill>
        <p:spPr>
          <a:xfrm>
            <a:off x="9110752" y="3049706"/>
            <a:ext cx="608285" cy="546295"/>
          </a:xfrm>
          <a:prstGeom prst="rect">
            <a:avLst/>
          </a:prstGeom>
          <a:noFill/>
          <a:ln>
            <a:noFill/>
          </a:ln>
        </p:spPr>
      </p:pic>
      <p:pic>
        <p:nvPicPr>
          <p:cNvPr id="49" name="Google Shape;198;p23">
            <a:extLst>
              <a:ext uri="{FF2B5EF4-FFF2-40B4-BE49-F238E27FC236}">
                <a16:creationId xmlns:a16="http://schemas.microsoft.com/office/drawing/2014/main" id="{E7B0E211-CEA1-4749-AA9C-58D2571349C6}"/>
              </a:ext>
            </a:extLst>
          </p:cNvPr>
          <p:cNvPicPr preferRelativeResize="0"/>
          <p:nvPr/>
        </p:nvPicPr>
        <p:blipFill>
          <a:blip r:embed="rId5">
            <a:alphaModFix/>
          </a:blip>
          <a:stretch>
            <a:fillRect/>
          </a:stretch>
        </p:blipFill>
        <p:spPr>
          <a:xfrm>
            <a:off x="2161386" y="5071741"/>
            <a:ext cx="781814" cy="790877"/>
          </a:xfrm>
          <a:prstGeom prst="rect">
            <a:avLst/>
          </a:prstGeom>
          <a:noFill/>
          <a:ln>
            <a:noFill/>
          </a:ln>
        </p:spPr>
      </p:pic>
      <p:sp>
        <p:nvSpPr>
          <p:cNvPr id="50" name="Google Shape;199;p23">
            <a:extLst>
              <a:ext uri="{FF2B5EF4-FFF2-40B4-BE49-F238E27FC236}">
                <a16:creationId xmlns:a16="http://schemas.microsoft.com/office/drawing/2014/main" id="{3A5B4381-BC76-4591-9F86-8DCF753AA2F3}"/>
              </a:ext>
            </a:extLst>
          </p:cNvPr>
          <p:cNvSpPr txBox="1"/>
          <p:nvPr/>
        </p:nvSpPr>
        <p:spPr>
          <a:xfrm>
            <a:off x="2162172" y="5822299"/>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grpSp>
        <p:nvGrpSpPr>
          <p:cNvPr id="51" name="Google Shape;200;p23">
            <a:extLst>
              <a:ext uri="{FF2B5EF4-FFF2-40B4-BE49-F238E27FC236}">
                <a16:creationId xmlns:a16="http://schemas.microsoft.com/office/drawing/2014/main" id="{1754D6C3-E79D-4263-8CCE-5CE3F94DD376}"/>
              </a:ext>
            </a:extLst>
          </p:cNvPr>
          <p:cNvGrpSpPr/>
          <p:nvPr/>
        </p:nvGrpSpPr>
        <p:grpSpPr>
          <a:xfrm>
            <a:off x="2382173" y="2804302"/>
            <a:ext cx="482343" cy="232740"/>
            <a:chOff x="4362350" y="2839249"/>
            <a:chExt cx="706419" cy="364625"/>
          </a:xfrm>
        </p:grpSpPr>
        <p:sp>
          <p:nvSpPr>
            <p:cNvPr id="52" name="Google Shape;201;p23">
              <a:extLst>
                <a:ext uri="{FF2B5EF4-FFF2-40B4-BE49-F238E27FC236}">
                  <a16:creationId xmlns:a16="http://schemas.microsoft.com/office/drawing/2014/main" id="{5BA90B3B-E6E3-4E0B-BC63-6620C5D26544}"/>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dirty="0">
                  <a:solidFill>
                    <a:srgbClr val="414155"/>
                  </a:solidFill>
                  <a:latin typeface="+mj-lt"/>
                  <a:ea typeface="Lato"/>
                  <a:cs typeface="Lato"/>
                  <a:sym typeface="Lato"/>
                </a:rPr>
                <a:t>mk</a:t>
              </a:r>
              <a:r>
                <a:rPr lang="en" sz="800" baseline="-25000" dirty="0">
                  <a:solidFill>
                    <a:srgbClr val="414155"/>
                  </a:solidFill>
                  <a:latin typeface="+mj-lt"/>
                  <a:ea typeface="Lato"/>
                  <a:cs typeface="Lato"/>
                  <a:sym typeface="Lato"/>
                </a:rPr>
                <a:t>1</a:t>
              </a:r>
              <a:endParaRPr sz="1000" baseline="-25000" dirty="0">
                <a:latin typeface="+mj-lt"/>
                <a:ea typeface="Lato"/>
                <a:cs typeface="Lato"/>
                <a:sym typeface="Lato"/>
              </a:endParaRPr>
            </a:p>
          </p:txBody>
        </p:sp>
        <p:pic>
          <p:nvPicPr>
            <p:cNvPr id="53" name="Google Shape;202;p23">
              <a:extLst>
                <a:ext uri="{FF2B5EF4-FFF2-40B4-BE49-F238E27FC236}">
                  <a16:creationId xmlns:a16="http://schemas.microsoft.com/office/drawing/2014/main" id="{46B3E843-86EE-4A9D-A353-AFEFE4CD4E10}"/>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sp>
        <p:nvSpPr>
          <p:cNvPr id="55" name="Google Shape;204;p23">
            <a:extLst>
              <a:ext uri="{FF2B5EF4-FFF2-40B4-BE49-F238E27FC236}">
                <a16:creationId xmlns:a16="http://schemas.microsoft.com/office/drawing/2014/main" id="{96DA8CAD-4E61-4BD2-B469-DBC57B4AF8C7}"/>
              </a:ext>
            </a:extLst>
          </p:cNvPr>
          <p:cNvSpPr/>
          <p:nvPr/>
        </p:nvSpPr>
        <p:spPr>
          <a:xfrm>
            <a:off x="3152635" y="4732099"/>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05;p23">
            <a:extLst>
              <a:ext uri="{FF2B5EF4-FFF2-40B4-BE49-F238E27FC236}">
                <a16:creationId xmlns:a16="http://schemas.microsoft.com/office/drawing/2014/main" id="{602A56D5-BA8D-449C-96FF-2A55206639CF}"/>
              </a:ext>
            </a:extLst>
          </p:cNvPr>
          <p:cNvSpPr txBox="1"/>
          <p:nvPr/>
        </p:nvSpPr>
        <p:spPr>
          <a:xfrm>
            <a:off x="3383185" y="4739099"/>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57" name="Google Shape;206;p23">
            <a:extLst>
              <a:ext uri="{FF2B5EF4-FFF2-40B4-BE49-F238E27FC236}">
                <a16:creationId xmlns:a16="http://schemas.microsoft.com/office/drawing/2014/main" id="{7253BC98-A606-43C8-AD2B-7B99493222F1}"/>
              </a:ext>
            </a:extLst>
          </p:cNvPr>
          <p:cNvSpPr txBox="1"/>
          <p:nvPr/>
        </p:nvSpPr>
        <p:spPr>
          <a:xfrm>
            <a:off x="3383185" y="5196299"/>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58" name="Google Shape;207;p23">
            <a:extLst>
              <a:ext uri="{FF2B5EF4-FFF2-40B4-BE49-F238E27FC236}">
                <a16:creationId xmlns:a16="http://schemas.microsoft.com/office/drawing/2014/main" id="{F3C5F537-7655-421D-B431-F21DFA594423}"/>
              </a:ext>
            </a:extLst>
          </p:cNvPr>
          <p:cNvSpPr txBox="1"/>
          <p:nvPr/>
        </p:nvSpPr>
        <p:spPr>
          <a:xfrm>
            <a:off x="3383185" y="5653499"/>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rgbClr val="FF9900"/>
                </a:solidFill>
                <a:latin typeface="+mj-lt"/>
                <a:ea typeface="Lato"/>
                <a:cs typeface="Lato"/>
                <a:sym typeface="Lato"/>
              </a:rPr>
              <a:t>pk</a:t>
            </a:r>
            <a:r>
              <a:rPr lang="en" baseline="-25000" dirty="0" err="1">
                <a:solidFill>
                  <a:srgbClr val="FF9900"/>
                </a:solidFill>
                <a:latin typeface="+mj-lt"/>
                <a:ea typeface="Lato"/>
                <a:cs typeface="Lato"/>
                <a:sym typeface="Lato"/>
              </a:rPr>
              <a:t>E</a:t>
            </a:r>
            <a:endParaRPr sz="1800" baseline="-25000" dirty="0">
              <a:solidFill>
                <a:srgbClr val="FF9900"/>
              </a:solidFill>
              <a:latin typeface="+mj-lt"/>
              <a:ea typeface="Lato"/>
              <a:cs typeface="Lato"/>
              <a:sym typeface="Lato"/>
            </a:endParaRPr>
          </a:p>
        </p:txBody>
      </p:sp>
      <p:pic>
        <p:nvPicPr>
          <p:cNvPr id="59" name="Google Shape;208;p23">
            <a:extLst>
              <a:ext uri="{FF2B5EF4-FFF2-40B4-BE49-F238E27FC236}">
                <a16:creationId xmlns:a16="http://schemas.microsoft.com/office/drawing/2014/main" id="{DC10FC90-C81C-432B-83CC-CF912E415044}"/>
              </a:ext>
            </a:extLst>
          </p:cNvPr>
          <p:cNvPicPr preferRelativeResize="0"/>
          <p:nvPr/>
        </p:nvPicPr>
        <p:blipFill>
          <a:blip r:embed="rId2">
            <a:alphaModFix/>
          </a:blip>
          <a:stretch>
            <a:fillRect/>
          </a:stretch>
        </p:blipFill>
        <p:spPr>
          <a:xfrm>
            <a:off x="3213359" y="4906739"/>
            <a:ext cx="242125" cy="194579"/>
          </a:xfrm>
          <a:prstGeom prst="rect">
            <a:avLst/>
          </a:prstGeom>
          <a:noFill/>
          <a:ln>
            <a:noFill/>
          </a:ln>
        </p:spPr>
      </p:pic>
      <p:pic>
        <p:nvPicPr>
          <p:cNvPr id="60" name="Google Shape;209;p23">
            <a:extLst>
              <a:ext uri="{FF2B5EF4-FFF2-40B4-BE49-F238E27FC236}">
                <a16:creationId xmlns:a16="http://schemas.microsoft.com/office/drawing/2014/main" id="{6B5717CF-44B4-4B06-8614-1C5F9E03FFB4}"/>
              </a:ext>
            </a:extLst>
          </p:cNvPr>
          <p:cNvPicPr preferRelativeResize="0"/>
          <p:nvPr/>
        </p:nvPicPr>
        <p:blipFill>
          <a:blip r:embed="rId3">
            <a:alphaModFix/>
          </a:blip>
          <a:stretch>
            <a:fillRect/>
          </a:stretch>
        </p:blipFill>
        <p:spPr>
          <a:xfrm>
            <a:off x="3217259" y="5359646"/>
            <a:ext cx="242125" cy="194579"/>
          </a:xfrm>
          <a:prstGeom prst="rect">
            <a:avLst/>
          </a:prstGeom>
          <a:noFill/>
          <a:ln>
            <a:noFill/>
          </a:ln>
        </p:spPr>
      </p:pic>
      <p:pic>
        <p:nvPicPr>
          <p:cNvPr id="61" name="Google Shape;210;p23">
            <a:extLst>
              <a:ext uri="{FF2B5EF4-FFF2-40B4-BE49-F238E27FC236}">
                <a16:creationId xmlns:a16="http://schemas.microsoft.com/office/drawing/2014/main" id="{431318E4-BA20-439C-A265-8423401CA4C4}"/>
              </a:ext>
            </a:extLst>
          </p:cNvPr>
          <p:cNvPicPr preferRelativeResize="0"/>
          <p:nvPr/>
        </p:nvPicPr>
        <p:blipFill>
          <a:blip r:embed="rId4">
            <a:alphaModFix/>
          </a:blip>
          <a:stretch>
            <a:fillRect/>
          </a:stretch>
        </p:blipFill>
        <p:spPr>
          <a:xfrm>
            <a:off x="3217259" y="5788169"/>
            <a:ext cx="242125" cy="192359"/>
          </a:xfrm>
          <a:prstGeom prst="rect">
            <a:avLst/>
          </a:prstGeom>
          <a:noFill/>
          <a:ln>
            <a:noFill/>
          </a:ln>
        </p:spPr>
      </p:pic>
      <p:sp>
        <p:nvSpPr>
          <p:cNvPr id="62" name="Google Shape;211;p23">
            <a:extLst>
              <a:ext uri="{FF2B5EF4-FFF2-40B4-BE49-F238E27FC236}">
                <a16:creationId xmlns:a16="http://schemas.microsoft.com/office/drawing/2014/main" id="{53C19552-BF86-4FD7-8CDC-8B55A704EC0B}"/>
              </a:ext>
            </a:extLst>
          </p:cNvPr>
          <p:cNvSpPr txBox="1"/>
          <p:nvPr/>
        </p:nvSpPr>
        <p:spPr>
          <a:xfrm>
            <a:off x="2665350" y="3033527"/>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3" name="Google Shape;212;p23">
            <a:extLst>
              <a:ext uri="{FF2B5EF4-FFF2-40B4-BE49-F238E27FC236}">
                <a16:creationId xmlns:a16="http://schemas.microsoft.com/office/drawing/2014/main" id="{06A2B781-6B4B-4286-A2B4-AD1E177E55F1}"/>
              </a:ext>
            </a:extLst>
          </p:cNvPr>
          <p:cNvSpPr txBox="1"/>
          <p:nvPr/>
        </p:nvSpPr>
        <p:spPr>
          <a:xfrm>
            <a:off x="2657766" y="341872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64" name="Google Shape;213;p23">
            <a:extLst>
              <a:ext uri="{FF2B5EF4-FFF2-40B4-BE49-F238E27FC236}">
                <a16:creationId xmlns:a16="http://schemas.microsoft.com/office/drawing/2014/main" id="{D0913766-01D3-4892-931D-0A8539FFB00C}"/>
              </a:ext>
            </a:extLst>
          </p:cNvPr>
          <p:cNvSpPr txBox="1"/>
          <p:nvPr/>
        </p:nvSpPr>
        <p:spPr>
          <a:xfrm>
            <a:off x="2859322" y="295675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5" name="Google Shape;214;p23">
            <a:extLst>
              <a:ext uri="{FF2B5EF4-FFF2-40B4-BE49-F238E27FC236}">
                <a16:creationId xmlns:a16="http://schemas.microsoft.com/office/drawing/2014/main" id="{085143A6-7F8E-474A-83A7-DE9698D33390}"/>
              </a:ext>
            </a:extLst>
          </p:cNvPr>
          <p:cNvSpPr txBox="1"/>
          <p:nvPr/>
        </p:nvSpPr>
        <p:spPr>
          <a:xfrm>
            <a:off x="2890734" y="335814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66" name="Google Shape;215;p23">
            <a:extLst>
              <a:ext uri="{FF2B5EF4-FFF2-40B4-BE49-F238E27FC236}">
                <a16:creationId xmlns:a16="http://schemas.microsoft.com/office/drawing/2014/main" id="{FE6023C9-6B29-4E57-ADEA-9CF9084E3E6B}"/>
              </a:ext>
            </a:extLst>
          </p:cNvPr>
          <p:cNvSpPr txBox="1"/>
          <p:nvPr/>
        </p:nvSpPr>
        <p:spPr>
          <a:xfrm>
            <a:off x="6246750" y="1644004"/>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7" name="Google Shape;216;p23">
            <a:extLst>
              <a:ext uri="{FF2B5EF4-FFF2-40B4-BE49-F238E27FC236}">
                <a16:creationId xmlns:a16="http://schemas.microsoft.com/office/drawing/2014/main" id="{8C03B764-8B94-4285-85AA-ACABC16F0D50}"/>
              </a:ext>
            </a:extLst>
          </p:cNvPr>
          <p:cNvSpPr txBox="1"/>
          <p:nvPr/>
        </p:nvSpPr>
        <p:spPr>
          <a:xfrm>
            <a:off x="6246750" y="207035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68" name="Google Shape;217;p23">
            <a:extLst>
              <a:ext uri="{FF2B5EF4-FFF2-40B4-BE49-F238E27FC236}">
                <a16:creationId xmlns:a16="http://schemas.microsoft.com/office/drawing/2014/main" id="{2BBB6329-0ECE-4ED7-B768-927253E03D2E}"/>
              </a:ext>
            </a:extLst>
          </p:cNvPr>
          <p:cNvSpPr txBox="1"/>
          <p:nvPr/>
        </p:nvSpPr>
        <p:spPr>
          <a:xfrm>
            <a:off x="6447341" y="1619468"/>
            <a:ext cx="396900"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69" name="Google Shape;218;p23">
            <a:extLst>
              <a:ext uri="{FF2B5EF4-FFF2-40B4-BE49-F238E27FC236}">
                <a16:creationId xmlns:a16="http://schemas.microsoft.com/office/drawing/2014/main" id="{E5BD3E43-730E-436E-BD3B-8DBECD637E6C}"/>
              </a:ext>
            </a:extLst>
          </p:cNvPr>
          <p:cNvSpPr txBox="1"/>
          <p:nvPr/>
        </p:nvSpPr>
        <p:spPr>
          <a:xfrm>
            <a:off x="6469801" y="201640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0" name="Google Shape;219;p23">
            <a:extLst>
              <a:ext uri="{FF2B5EF4-FFF2-40B4-BE49-F238E27FC236}">
                <a16:creationId xmlns:a16="http://schemas.microsoft.com/office/drawing/2014/main" id="{4364D047-C8A6-432C-A797-C2196F5CFFC9}"/>
              </a:ext>
            </a:extLst>
          </p:cNvPr>
          <p:cNvSpPr txBox="1"/>
          <p:nvPr/>
        </p:nvSpPr>
        <p:spPr>
          <a:xfrm>
            <a:off x="9599550" y="2972851"/>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1" name="Google Shape;220;p23">
            <a:extLst>
              <a:ext uri="{FF2B5EF4-FFF2-40B4-BE49-F238E27FC236}">
                <a16:creationId xmlns:a16="http://schemas.microsoft.com/office/drawing/2014/main" id="{C56E66A3-6EAA-442A-8500-755D5FB7A2B4}"/>
              </a:ext>
            </a:extLst>
          </p:cNvPr>
          <p:cNvSpPr txBox="1"/>
          <p:nvPr/>
        </p:nvSpPr>
        <p:spPr>
          <a:xfrm>
            <a:off x="9595058" y="333647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72" name="Google Shape;221;p23">
            <a:extLst>
              <a:ext uri="{FF2B5EF4-FFF2-40B4-BE49-F238E27FC236}">
                <a16:creationId xmlns:a16="http://schemas.microsoft.com/office/drawing/2014/main" id="{22B963F2-C1D2-44D4-B323-10FA93454DA7}"/>
              </a:ext>
            </a:extLst>
          </p:cNvPr>
          <p:cNvSpPr txBox="1"/>
          <p:nvPr/>
        </p:nvSpPr>
        <p:spPr>
          <a:xfrm>
            <a:off x="9806442" y="290999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3" name="Google Shape;222;p23">
            <a:extLst>
              <a:ext uri="{FF2B5EF4-FFF2-40B4-BE49-F238E27FC236}">
                <a16:creationId xmlns:a16="http://schemas.microsoft.com/office/drawing/2014/main" id="{EF920CD4-FB37-4CE3-A29E-8251A3FE4DD8}"/>
              </a:ext>
            </a:extLst>
          </p:cNvPr>
          <p:cNvSpPr txBox="1"/>
          <p:nvPr/>
        </p:nvSpPr>
        <p:spPr>
          <a:xfrm>
            <a:off x="9823890" y="328576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74" name="Google Shape;223;p23">
            <a:extLst>
              <a:ext uri="{FF2B5EF4-FFF2-40B4-BE49-F238E27FC236}">
                <a16:creationId xmlns:a16="http://schemas.microsoft.com/office/drawing/2014/main" id="{2FCFB430-F87B-4DCB-8630-FCD152AFA42A}"/>
              </a:ext>
            </a:extLst>
          </p:cNvPr>
          <p:cNvSpPr txBox="1"/>
          <p:nvPr/>
        </p:nvSpPr>
        <p:spPr>
          <a:xfrm>
            <a:off x="3611057" y="4694815"/>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75" name="Google Shape;224;p23">
            <a:extLst>
              <a:ext uri="{FF2B5EF4-FFF2-40B4-BE49-F238E27FC236}">
                <a16:creationId xmlns:a16="http://schemas.microsoft.com/office/drawing/2014/main" id="{58EC25DD-7C9C-42D4-B453-BEABE2EBE1E7}"/>
              </a:ext>
            </a:extLst>
          </p:cNvPr>
          <p:cNvSpPr txBox="1"/>
          <p:nvPr/>
        </p:nvSpPr>
        <p:spPr>
          <a:xfrm>
            <a:off x="3610340" y="516811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76" name="Google Shape;225;p23">
            <a:extLst>
              <a:ext uri="{FF2B5EF4-FFF2-40B4-BE49-F238E27FC236}">
                <a16:creationId xmlns:a16="http://schemas.microsoft.com/office/drawing/2014/main" id="{DAF2DF4A-516A-4EB7-B683-87297C507FC8}"/>
              </a:ext>
            </a:extLst>
          </p:cNvPr>
          <p:cNvSpPr txBox="1"/>
          <p:nvPr/>
        </p:nvSpPr>
        <p:spPr>
          <a:xfrm>
            <a:off x="3609608" y="5615104"/>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cxnSp>
        <p:nvCxnSpPr>
          <p:cNvPr id="80" name="Google Shape;260;p24">
            <a:extLst>
              <a:ext uri="{FF2B5EF4-FFF2-40B4-BE49-F238E27FC236}">
                <a16:creationId xmlns:a16="http://schemas.microsoft.com/office/drawing/2014/main" id="{F7643B8A-B6C1-4E35-9682-5A7105004EE1}"/>
              </a:ext>
            </a:extLst>
          </p:cNvPr>
          <p:cNvCxnSpPr>
            <a:cxnSpLocks/>
          </p:cNvCxnSpPr>
          <p:nvPr/>
        </p:nvCxnSpPr>
        <p:spPr>
          <a:xfrm>
            <a:off x="3264804" y="3099674"/>
            <a:ext cx="0" cy="760892"/>
          </a:xfrm>
          <a:prstGeom prst="straightConnector1">
            <a:avLst/>
          </a:prstGeom>
          <a:noFill/>
          <a:ln w="9525" cap="flat" cmpd="sng">
            <a:solidFill>
              <a:schemeClr val="dk2"/>
            </a:solidFill>
            <a:prstDash val="solid"/>
            <a:round/>
            <a:headEnd type="none" w="med" len="med"/>
            <a:tailEnd type="none" w="med" len="med"/>
          </a:ln>
        </p:spPr>
      </p:cxnSp>
      <p:sp>
        <p:nvSpPr>
          <p:cNvPr id="84" name="Google Shape;211;p23">
            <a:extLst>
              <a:ext uri="{FF2B5EF4-FFF2-40B4-BE49-F238E27FC236}">
                <a16:creationId xmlns:a16="http://schemas.microsoft.com/office/drawing/2014/main" id="{B0D87F6C-8B2B-4614-96C0-8247D37A1E56}"/>
              </a:ext>
            </a:extLst>
          </p:cNvPr>
          <p:cNvSpPr txBox="1"/>
          <p:nvPr/>
        </p:nvSpPr>
        <p:spPr>
          <a:xfrm>
            <a:off x="3281046" y="3039623"/>
            <a:ext cx="54145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sk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5" name="Google Shape;212;p23">
            <a:extLst>
              <a:ext uri="{FF2B5EF4-FFF2-40B4-BE49-F238E27FC236}">
                <a16:creationId xmlns:a16="http://schemas.microsoft.com/office/drawing/2014/main" id="{36EF559F-A117-4ED3-AAEC-580A7D9C8040}"/>
              </a:ext>
            </a:extLst>
          </p:cNvPr>
          <p:cNvSpPr txBox="1"/>
          <p:nvPr/>
        </p:nvSpPr>
        <p:spPr>
          <a:xfrm>
            <a:off x="3273462" y="3424823"/>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mj-lt"/>
                <a:ea typeface="Lato"/>
                <a:cs typeface="Lato"/>
                <a:sym typeface="Lato"/>
              </a:rPr>
              <a:t>pk</a:t>
            </a:r>
            <a:r>
              <a:rPr lang="en" sz="1800" baseline="-25000" dirty="0">
                <a:solidFill>
                  <a:srgbClr val="FF0000"/>
                </a:solidFill>
                <a:latin typeface="+mj-lt"/>
                <a:ea typeface="Lato"/>
                <a:cs typeface="Lato"/>
                <a:sym typeface="Lato"/>
              </a:rPr>
              <a:t>A</a:t>
            </a:r>
            <a:endParaRPr sz="1800" baseline="-25000" dirty="0">
              <a:solidFill>
                <a:srgbClr val="FF0000"/>
              </a:solidFill>
              <a:latin typeface="+mj-lt"/>
              <a:ea typeface="Lato"/>
              <a:cs typeface="Lato"/>
              <a:sym typeface="Lato"/>
            </a:endParaRPr>
          </a:p>
        </p:txBody>
      </p:sp>
      <p:sp>
        <p:nvSpPr>
          <p:cNvPr id="86" name="Google Shape;213;p23">
            <a:extLst>
              <a:ext uri="{FF2B5EF4-FFF2-40B4-BE49-F238E27FC236}">
                <a16:creationId xmlns:a16="http://schemas.microsoft.com/office/drawing/2014/main" id="{1F4F7B0B-7AB0-450F-A3ED-8EF1A5CDCDF0}"/>
              </a:ext>
            </a:extLst>
          </p:cNvPr>
          <p:cNvSpPr txBox="1"/>
          <p:nvPr/>
        </p:nvSpPr>
        <p:spPr>
          <a:xfrm>
            <a:off x="3475018" y="2962853"/>
            <a:ext cx="461914" cy="2851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sp>
        <p:nvSpPr>
          <p:cNvPr id="87" name="Google Shape;214;p23">
            <a:extLst>
              <a:ext uri="{FF2B5EF4-FFF2-40B4-BE49-F238E27FC236}">
                <a16:creationId xmlns:a16="http://schemas.microsoft.com/office/drawing/2014/main" id="{2074E5F2-0393-412F-9A16-B5C5BBC5A53D}"/>
              </a:ext>
            </a:extLst>
          </p:cNvPr>
          <p:cNvSpPr txBox="1"/>
          <p:nvPr/>
        </p:nvSpPr>
        <p:spPr>
          <a:xfrm>
            <a:off x="3506430" y="3364239"/>
            <a:ext cx="461914" cy="23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Enc</a:t>
            </a:r>
            <a:endParaRPr sz="1400" dirty="0">
              <a:solidFill>
                <a:srgbClr val="FF0000"/>
              </a:solidFill>
              <a:latin typeface="+mj-lt"/>
              <a:ea typeface="Lato"/>
              <a:cs typeface="Lato"/>
              <a:sym typeface="Lato"/>
            </a:endParaRPr>
          </a:p>
        </p:txBody>
      </p:sp>
      <p:cxnSp>
        <p:nvCxnSpPr>
          <p:cNvPr id="88" name="Google Shape;260;p24">
            <a:extLst>
              <a:ext uri="{FF2B5EF4-FFF2-40B4-BE49-F238E27FC236}">
                <a16:creationId xmlns:a16="http://schemas.microsoft.com/office/drawing/2014/main" id="{B4B65EC6-127B-4540-BFD1-5C0B5BC0A36F}"/>
              </a:ext>
            </a:extLst>
          </p:cNvPr>
          <p:cNvCxnSpPr>
            <a:cxnSpLocks/>
          </p:cNvCxnSpPr>
          <p:nvPr/>
        </p:nvCxnSpPr>
        <p:spPr>
          <a:xfrm>
            <a:off x="6874351" y="1710387"/>
            <a:ext cx="0" cy="760892"/>
          </a:xfrm>
          <a:prstGeom prst="straightConnector1">
            <a:avLst/>
          </a:prstGeom>
          <a:noFill/>
          <a:ln w="9525" cap="flat" cmpd="sng">
            <a:solidFill>
              <a:schemeClr val="dk2"/>
            </a:solidFill>
            <a:prstDash val="solid"/>
            <a:round/>
            <a:headEnd type="none" w="med" len="med"/>
            <a:tailEnd type="none" w="med" len="med"/>
          </a:ln>
        </p:spPr>
      </p:cxnSp>
      <p:sp>
        <p:nvSpPr>
          <p:cNvPr id="92" name="Google Shape;215;p23">
            <a:extLst>
              <a:ext uri="{FF2B5EF4-FFF2-40B4-BE49-F238E27FC236}">
                <a16:creationId xmlns:a16="http://schemas.microsoft.com/office/drawing/2014/main" id="{02CA7082-8B0D-437A-B9CA-E65FC0350B8B}"/>
              </a:ext>
            </a:extLst>
          </p:cNvPr>
          <p:cNvSpPr txBox="1"/>
          <p:nvPr/>
        </p:nvSpPr>
        <p:spPr>
          <a:xfrm>
            <a:off x="6888384" y="1637821"/>
            <a:ext cx="492651" cy="5772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sk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3" name="Google Shape;216;p23">
            <a:extLst>
              <a:ext uri="{FF2B5EF4-FFF2-40B4-BE49-F238E27FC236}">
                <a16:creationId xmlns:a16="http://schemas.microsoft.com/office/drawing/2014/main" id="{34239D61-F077-4938-BEC7-C1EC1AF03567}"/>
              </a:ext>
            </a:extLst>
          </p:cNvPr>
          <p:cNvSpPr txBox="1"/>
          <p:nvPr/>
        </p:nvSpPr>
        <p:spPr>
          <a:xfrm>
            <a:off x="6870990" y="2065020"/>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FF"/>
                </a:solidFill>
                <a:latin typeface="+mj-lt"/>
                <a:ea typeface="Lato"/>
                <a:cs typeface="Lato"/>
                <a:sym typeface="Lato"/>
              </a:rPr>
              <a:t>pk</a:t>
            </a:r>
            <a:r>
              <a:rPr lang="en" sz="1800" baseline="-25000" dirty="0">
                <a:solidFill>
                  <a:srgbClr val="0000FF"/>
                </a:solidFill>
                <a:latin typeface="+mj-lt"/>
                <a:ea typeface="Lato"/>
                <a:cs typeface="Lato"/>
                <a:sym typeface="Lato"/>
              </a:rPr>
              <a:t>B</a:t>
            </a:r>
            <a:endParaRPr sz="1800" baseline="-25000" dirty="0">
              <a:solidFill>
                <a:srgbClr val="0000FF"/>
              </a:solidFill>
              <a:latin typeface="+mj-lt"/>
              <a:ea typeface="Lato"/>
              <a:cs typeface="Lato"/>
              <a:sym typeface="Lato"/>
            </a:endParaRPr>
          </a:p>
        </p:txBody>
      </p:sp>
      <p:sp>
        <p:nvSpPr>
          <p:cNvPr id="94" name="Google Shape;217;p23">
            <a:extLst>
              <a:ext uri="{FF2B5EF4-FFF2-40B4-BE49-F238E27FC236}">
                <a16:creationId xmlns:a16="http://schemas.microsoft.com/office/drawing/2014/main" id="{0621CDC8-CE90-451E-BFD8-864CBCF3DF9C}"/>
              </a:ext>
            </a:extLst>
          </p:cNvPr>
          <p:cNvSpPr txBox="1"/>
          <p:nvPr/>
        </p:nvSpPr>
        <p:spPr>
          <a:xfrm>
            <a:off x="7075229" y="1601180"/>
            <a:ext cx="447148" cy="3382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sp>
        <p:nvSpPr>
          <p:cNvPr id="95" name="Google Shape;218;p23">
            <a:extLst>
              <a:ext uri="{FF2B5EF4-FFF2-40B4-BE49-F238E27FC236}">
                <a16:creationId xmlns:a16="http://schemas.microsoft.com/office/drawing/2014/main" id="{2AE49D31-5522-46BB-9FB5-3CF1A478AA14}"/>
              </a:ext>
            </a:extLst>
          </p:cNvPr>
          <p:cNvSpPr txBox="1"/>
          <p:nvPr/>
        </p:nvSpPr>
        <p:spPr>
          <a:xfrm>
            <a:off x="7097688" y="1998114"/>
            <a:ext cx="487527" cy="2723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Enc</a:t>
            </a:r>
            <a:endParaRPr sz="1400" dirty="0">
              <a:solidFill>
                <a:srgbClr val="0000FF"/>
              </a:solidFill>
              <a:latin typeface="+mj-lt"/>
              <a:ea typeface="Lato"/>
              <a:cs typeface="Lato"/>
              <a:sym typeface="Lato"/>
            </a:endParaRPr>
          </a:p>
        </p:txBody>
      </p:sp>
      <p:cxnSp>
        <p:nvCxnSpPr>
          <p:cNvPr id="98" name="Google Shape;260;p24">
            <a:extLst>
              <a:ext uri="{FF2B5EF4-FFF2-40B4-BE49-F238E27FC236}">
                <a16:creationId xmlns:a16="http://schemas.microsoft.com/office/drawing/2014/main" id="{4214DF1C-53E7-49CB-9A3A-B8DABAD03472}"/>
              </a:ext>
            </a:extLst>
          </p:cNvPr>
          <p:cNvCxnSpPr>
            <a:cxnSpLocks/>
          </p:cNvCxnSpPr>
          <p:nvPr/>
        </p:nvCxnSpPr>
        <p:spPr>
          <a:xfrm>
            <a:off x="10220790" y="3007480"/>
            <a:ext cx="0" cy="760892"/>
          </a:xfrm>
          <a:prstGeom prst="straightConnector1">
            <a:avLst/>
          </a:prstGeom>
          <a:noFill/>
          <a:ln w="9525" cap="flat" cmpd="sng">
            <a:solidFill>
              <a:schemeClr val="dk2"/>
            </a:solidFill>
            <a:prstDash val="solid"/>
            <a:round/>
            <a:headEnd type="none" w="med" len="med"/>
            <a:tailEnd type="none" w="med" len="med"/>
          </a:ln>
        </p:spPr>
      </p:cxnSp>
      <p:sp>
        <p:nvSpPr>
          <p:cNvPr id="100" name="Google Shape;219;p23">
            <a:extLst>
              <a:ext uri="{FF2B5EF4-FFF2-40B4-BE49-F238E27FC236}">
                <a16:creationId xmlns:a16="http://schemas.microsoft.com/office/drawing/2014/main" id="{BC6C80E4-A604-4754-BAB5-18367734E00F}"/>
              </a:ext>
            </a:extLst>
          </p:cNvPr>
          <p:cNvSpPr txBox="1"/>
          <p:nvPr/>
        </p:nvSpPr>
        <p:spPr>
          <a:xfrm>
            <a:off x="10218914" y="2969366"/>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sk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1" name="Google Shape;220;p23">
            <a:extLst>
              <a:ext uri="{FF2B5EF4-FFF2-40B4-BE49-F238E27FC236}">
                <a16:creationId xmlns:a16="http://schemas.microsoft.com/office/drawing/2014/main" id="{A740F61B-8D21-4032-96B2-2AB4D6445AD9}"/>
              </a:ext>
            </a:extLst>
          </p:cNvPr>
          <p:cNvSpPr txBox="1"/>
          <p:nvPr/>
        </p:nvSpPr>
        <p:spPr>
          <a:xfrm>
            <a:off x="10214422" y="3332988"/>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9900"/>
                </a:solidFill>
                <a:latin typeface="+mj-lt"/>
                <a:ea typeface="Lato"/>
                <a:cs typeface="Lato"/>
                <a:sym typeface="Lato"/>
              </a:rPr>
              <a:t>pk</a:t>
            </a:r>
            <a:r>
              <a:rPr lang="en" sz="1800" baseline="-25000" dirty="0">
                <a:solidFill>
                  <a:srgbClr val="FF9900"/>
                </a:solidFill>
                <a:latin typeface="+mj-lt"/>
                <a:ea typeface="Lato"/>
                <a:cs typeface="Lato"/>
                <a:sym typeface="Lato"/>
              </a:rPr>
              <a:t>C</a:t>
            </a:r>
            <a:endParaRPr sz="1800" baseline="-25000" dirty="0">
              <a:solidFill>
                <a:srgbClr val="FF9900"/>
              </a:solidFill>
              <a:latin typeface="+mj-lt"/>
              <a:ea typeface="Lato"/>
              <a:cs typeface="Lato"/>
              <a:sym typeface="Lato"/>
            </a:endParaRPr>
          </a:p>
        </p:txBody>
      </p:sp>
      <p:sp>
        <p:nvSpPr>
          <p:cNvPr id="102" name="Google Shape;221;p23">
            <a:extLst>
              <a:ext uri="{FF2B5EF4-FFF2-40B4-BE49-F238E27FC236}">
                <a16:creationId xmlns:a16="http://schemas.microsoft.com/office/drawing/2014/main" id="{795D55E5-DE05-4346-8DEB-EE4FE8EE25FD}"/>
              </a:ext>
            </a:extLst>
          </p:cNvPr>
          <p:cNvSpPr txBox="1"/>
          <p:nvPr/>
        </p:nvSpPr>
        <p:spPr>
          <a:xfrm>
            <a:off x="10419613" y="2927090"/>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103" name="Google Shape;221;p23">
            <a:extLst>
              <a:ext uri="{FF2B5EF4-FFF2-40B4-BE49-F238E27FC236}">
                <a16:creationId xmlns:a16="http://schemas.microsoft.com/office/drawing/2014/main" id="{450C1D8D-C29E-4C97-8343-D233BAD1298B}"/>
              </a:ext>
            </a:extLst>
          </p:cNvPr>
          <p:cNvSpPr txBox="1"/>
          <p:nvPr/>
        </p:nvSpPr>
        <p:spPr>
          <a:xfrm>
            <a:off x="10434805" y="3272265"/>
            <a:ext cx="459239" cy="2837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Enc</a:t>
            </a:r>
            <a:endParaRPr sz="1400" dirty="0">
              <a:solidFill>
                <a:srgbClr val="FF9900"/>
              </a:solidFill>
              <a:latin typeface="+mj-lt"/>
              <a:ea typeface="Lato"/>
              <a:cs typeface="Lato"/>
              <a:sym typeface="Lato"/>
            </a:endParaRPr>
          </a:p>
        </p:txBody>
      </p:sp>
      <p:sp>
        <p:nvSpPr>
          <p:cNvPr id="90" name="Google Shape;214;p23">
            <a:extLst>
              <a:ext uri="{FF2B5EF4-FFF2-40B4-BE49-F238E27FC236}">
                <a16:creationId xmlns:a16="http://schemas.microsoft.com/office/drawing/2014/main" id="{B6BE391F-2DD6-4B40-AF07-8BBDCA575DCB}"/>
              </a:ext>
            </a:extLst>
          </p:cNvPr>
          <p:cNvSpPr txBox="1"/>
          <p:nvPr/>
        </p:nvSpPr>
        <p:spPr>
          <a:xfrm>
            <a:off x="4139132" y="4734772"/>
            <a:ext cx="461914" cy="254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0000"/>
                </a:solidFill>
                <a:latin typeface="+mj-lt"/>
                <a:ea typeface="Lato"/>
                <a:cs typeface="Lato"/>
                <a:sym typeface="Lato"/>
              </a:rPr>
              <a:t>Enc</a:t>
            </a:r>
            <a:endParaRPr sz="1000" dirty="0">
              <a:solidFill>
                <a:srgbClr val="FF0000"/>
              </a:solidFill>
              <a:latin typeface="+mj-lt"/>
              <a:ea typeface="Lato"/>
              <a:cs typeface="Lato"/>
              <a:sym typeface="Lato"/>
            </a:endParaRPr>
          </a:p>
        </p:txBody>
      </p:sp>
      <p:sp>
        <p:nvSpPr>
          <p:cNvPr id="91" name="Google Shape;302;p25">
            <a:extLst>
              <a:ext uri="{FF2B5EF4-FFF2-40B4-BE49-F238E27FC236}">
                <a16:creationId xmlns:a16="http://schemas.microsoft.com/office/drawing/2014/main" id="{1B0957EF-883F-4542-BE5B-0A601B3358EA}"/>
              </a:ext>
            </a:extLst>
          </p:cNvPr>
          <p:cNvSpPr/>
          <p:nvPr/>
        </p:nvSpPr>
        <p:spPr>
          <a:xfrm>
            <a:off x="3997073" y="4769572"/>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3" name="Google Shape;302;p25">
            <a:extLst>
              <a:ext uri="{FF2B5EF4-FFF2-40B4-BE49-F238E27FC236}">
                <a16:creationId xmlns:a16="http://schemas.microsoft.com/office/drawing/2014/main" id="{35735CB0-9AFB-4DFD-BEDC-A63FB407C632}"/>
              </a:ext>
            </a:extLst>
          </p:cNvPr>
          <p:cNvSpPr/>
          <p:nvPr/>
        </p:nvSpPr>
        <p:spPr>
          <a:xfrm>
            <a:off x="4006206" y="5625790"/>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25" name="Google Shape;220;p23">
            <a:extLst>
              <a:ext uri="{FF2B5EF4-FFF2-40B4-BE49-F238E27FC236}">
                <a16:creationId xmlns:a16="http://schemas.microsoft.com/office/drawing/2014/main" id="{22649F2A-BD36-4643-BD97-6A8BB5E79CD0}"/>
              </a:ext>
            </a:extLst>
          </p:cNvPr>
          <p:cNvSpPr txBox="1"/>
          <p:nvPr/>
        </p:nvSpPr>
        <p:spPr>
          <a:xfrm>
            <a:off x="3962865" y="5633205"/>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err="1">
                <a:solidFill>
                  <a:srgbClr val="FF9900"/>
                </a:solidFill>
                <a:latin typeface="+mj-lt"/>
                <a:ea typeface="Lato"/>
                <a:cs typeface="Lato"/>
                <a:sym typeface="Lato"/>
              </a:rPr>
              <a:t>pk</a:t>
            </a:r>
            <a:r>
              <a:rPr lang="en" sz="1400" baseline="-25000" dirty="0" err="1">
                <a:solidFill>
                  <a:srgbClr val="FF9900"/>
                </a:solidFill>
                <a:latin typeface="+mj-lt"/>
                <a:ea typeface="Lato"/>
                <a:cs typeface="Lato"/>
                <a:sym typeface="Lato"/>
              </a:rPr>
              <a:t>E</a:t>
            </a:r>
            <a:endParaRPr sz="1400" baseline="-25000" dirty="0">
              <a:solidFill>
                <a:srgbClr val="FF9900"/>
              </a:solidFill>
              <a:latin typeface="+mj-lt"/>
              <a:ea typeface="Lato"/>
              <a:cs typeface="Lato"/>
              <a:sym typeface="Lato"/>
            </a:endParaRPr>
          </a:p>
        </p:txBody>
      </p:sp>
      <p:pic>
        <p:nvPicPr>
          <p:cNvPr id="113" name="Google Shape;301;p25">
            <a:extLst>
              <a:ext uri="{FF2B5EF4-FFF2-40B4-BE49-F238E27FC236}">
                <a16:creationId xmlns:a16="http://schemas.microsoft.com/office/drawing/2014/main" id="{F6CE9AE5-EF49-40A4-A86E-EF4415D931C0}"/>
              </a:ext>
            </a:extLst>
          </p:cNvPr>
          <p:cNvPicPr preferRelativeResize="0"/>
          <p:nvPr/>
        </p:nvPicPr>
        <p:blipFill>
          <a:blip r:embed="rId3">
            <a:alphaModFix/>
          </a:blip>
          <a:stretch>
            <a:fillRect/>
          </a:stretch>
        </p:blipFill>
        <p:spPr>
          <a:xfrm>
            <a:off x="4319407" y="5437386"/>
            <a:ext cx="279682" cy="254100"/>
          </a:xfrm>
          <a:prstGeom prst="rect">
            <a:avLst/>
          </a:prstGeom>
          <a:noFill/>
          <a:ln>
            <a:noFill/>
          </a:ln>
        </p:spPr>
      </p:pic>
      <p:pic>
        <p:nvPicPr>
          <p:cNvPr id="99" name="Google Shape;304;p25">
            <a:extLst>
              <a:ext uri="{FF2B5EF4-FFF2-40B4-BE49-F238E27FC236}">
                <a16:creationId xmlns:a16="http://schemas.microsoft.com/office/drawing/2014/main" id="{5E4F4639-8668-4A1F-9491-A2B915EB8248}"/>
              </a:ext>
            </a:extLst>
          </p:cNvPr>
          <p:cNvPicPr preferRelativeResize="0"/>
          <p:nvPr/>
        </p:nvPicPr>
        <p:blipFill>
          <a:blip r:embed="rId2">
            <a:alphaModFix/>
          </a:blip>
          <a:stretch>
            <a:fillRect/>
          </a:stretch>
        </p:blipFill>
        <p:spPr>
          <a:xfrm>
            <a:off x="4327362" y="5053187"/>
            <a:ext cx="279700" cy="254106"/>
          </a:xfrm>
          <a:prstGeom prst="rect">
            <a:avLst/>
          </a:prstGeom>
          <a:noFill/>
          <a:ln>
            <a:noFill/>
          </a:ln>
        </p:spPr>
      </p:pic>
      <p:sp>
        <p:nvSpPr>
          <p:cNvPr id="127" name="Google Shape;438;p27">
            <a:extLst>
              <a:ext uri="{FF2B5EF4-FFF2-40B4-BE49-F238E27FC236}">
                <a16:creationId xmlns:a16="http://schemas.microsoft.com/office/drawing/2014/main" id="{3348DA19-AEBF-4CA0-B80D-E2696B6FEC06}"/>
              </a:ext>
            </a:extLst>
          </p:cNvPr>
          <p:cNvSpPr/>
          <p:nvPr/>
        </p:nvSpPr>
        <p:spPr>
          <a:xfrm>
            <a:off x="3903084" y="2858732"/>
            <a:ext cx="678300" cy="5463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28" name="Google Shape;439;p27">
            <a:extLst>
              <a:ext uri="{FF2B5EF4-FFF2-40B4-BE49-F238E27FC236}">
                <a16:creationId xmlns:a16="http://schemas.microsoft.com/office/drawing/2014/main" id="{8F1B26A8-E560-4883-970E-CD2C51FE7474}"/>
              </a:ext>
            </a:extLst>
          </p:cNvPr>
          <p:cNvGrpSpPr/>
          <p:nvPr/>
        </p:nvGrpSpPr>
        <p:grpSpPr>
          <a:xfrm>
            <a:off x="3961106" y="2942180"/>
            <a:ext cx="482343" cy="232740"/>
            <a:chOff x="4362350" y="2839249"/>
            <a:chExt cx="706419" cy="364625"/>
          </a:xfrm>
        </p:grpSpPr>
        <p:sp>
          <p:nvSpPr>
            <p:cNvPr id="129" name="Google Shape;440;p27">
              <a:extLst>
                <a:ext uri="{FF2B5EF4-FFF2-40B4-BE49-F238E27FC236}">
                  <a16:creationId xmlns:a16="http://schemas.microsoft.com/office/drawing/2014/main" id="{C680CD29-E499-400F-8FF3-76497D9FDC96}"/>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dirty="0">
                  <a:solidFill>
                    <a:srgbClr val="414155"/>
                  </a:solidFill>
                  <a:latin typeface="+mj-lt"/>
                  <a:ea typeface="Lato"/>
                  <a:cs typeface="Lato"/>
                  <a:sym typeface="Lato"/>
                </a:rPr>
                <a:t>mk</a:t>
              </a:r>
              <a:r>
                <a:rPr lang="en" sz="900" baseline="-25000" dirty="0">
                  <a:solidFill>
                    <a:srgbClr val="414155"/>
                  </a:solidFill>
                  <a:latin typeface="+mj-lt"/>
                  <a:ea typeface="Lato"/>
                  <a:cs typeface="Lato"/>
                  <a:sym typeface="Lato"/>
                </a:rPr>
                <a:t>1</a:t>
              </a:r>
              <a:endParaRPr sz="1100" baseline="-25000" dirty="0">
                <a:latin typeface="+mj-lt"/>
                <a:ea typeface="Lato"/>
                <a:cs typeface="Lato"/>
                <a:sym typeface="Lato"/>
              </a:endParaRPr>
            </a:p>
          </p:txBody>
        </p:sp>
        <p:pic>
          <p:nvPicPr>
            <p:cNvPr id="130" name="Google Shape;441;p27">
              <a:extLst>
                <a:ext uri="{FF2B5EF4-FFF2-40B4-BE49-F238E27FC236}">
                  <a16:creationId xmlns:a16="http://schemas.microsoft.com/office/drawing/2014/main" id="{2965AAF2-96DA-41EF-8A78-9E1068CB8AFA}"/>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pic>
        <p:nvPicPr>
          <p:cNvPr id="131" name="Google Shape;442;p27">
            <a:extLst>
              <a:ext uri="{FF2B5EF4-FFF2-40B4-BE49-F238E27FC236}">
                <a16:creationId xmlns:a16="http://schemas.microsoft.com/office/drawing/2014/main" id="{177B2A7C-5CB7-4E96-BBDF-0451315112A3}"/>
              </a:ext>
            </a:extLst>
          </p:cNvPr>
          <p:cNvPicPr preferRelativeResize="0"/>
          <p:nvPr/>
        </p:nvPicPr>
        <p:blipFill>
          <a:blip r:embed="rId3">
            <a:alphaModFix/>
          </a:blip>
          <a:stretch>
            <a:fillRect/>
          </a:stretch>
        </p:blipFill>
        <p:spPr>
          <a:xfrm>
            <a:off x="4322487" y="3274526"/>
            <a:ext cx="258896" cy="221805"/>
          </a:xfrm>
          <a:prstGeom prst="rect">
            <a:avLst/>
          </a:prstGeom>
          <a:noFill/>
          <a:ln>
            <a:noFill/>
          </a:ln>
        </p:spPr>
      </p:pic>
      <p:pic>
        <p:nvPicPr>
          <p:cNvPr id="132" name="Google Shape;443;p27">
            <a:extLst>
              <a:ext uri="{FF2B5EF4-FFF2-40B4-BE49-F238E27FC236}">
                <a16:creationId xmlns:a16="http://schemas.microsoft.com/office/drawing/2014/main" id="{7ED3C9EC-964A-4639-8B38-CE74892BEA7E}"/>
              </a:ext>
            </a:extLst>
          </p:cNvPr>
          <p:cNvPicPr preferRelativeResize="0"/>
          <p:nvPr/>
        </p:nvPicPr>
        <p:blipFill>
          <a:blip r:embed="rId2">
            <a:alphaModFix/>
          </a:blip>
          <a:stretch>
            <a:fillRect/>
          </a:stretch>
        </p:blipFill>
        <p:spPr>
          <a:xfrm>
            <a:off x="4124090" y="3268931"/>
            <a:ext cx="253669" cy="209326"/>
          </a:xfrm>
          <a:prstGeom prst="rect">
            <a:avLst/>
          </a:prstGeom>
          <a:noFill/>
          <a:ln>
            <a:noFill/>
          </a:ln>
        </p:spPr>
      </p:pic>
      <p:cxnSp>
        <p:nvCxnSpPr>
          <p:cNvPr id="133" name="Google Shape;444;p27">
            <a:extLst>
              <a:ext uri="{FF2B5EF4-FFF2-40B4-BE49-F238E27FC236}">
                <a16:creationId xmlns:a16="http://schemas.microsoft.com/office/drawing/2014/main" id="{D25D3DD0-A487-4C8F-860B-10C785B57C04}"/>
              </a:ext>
            </a:extLst>
          </p:cNvPr>
          <p:cNvCxnSpPr/>
          <p:nvPr/>
        </p:nvCxnSpPr>
        <p:spPr>
          <a:xfrm rot="10800000" flipH="1">
            <a:off x="4650584" y="2412782"/>
            <a:ext cx="1199400" cy="444900"/>
          </a:xfrm>
          <a:prstGeom prst="straightConnector1">
            <a:avLst/>
          </a:prstGeom>
          <a:noFill/>
          <a:ln w="9525" cap="flat" cmpd="sng">
            <a:solidFill>
              <a:schemeClr val="dk2"/>
            </a:solidFill>
            <a:prstDash val="solid"/>
            <a:round/>
            <a:headEnd type="none" w="med" len="med"/>
            <a:tailEnd type="triangle" w="med" len="med"/>
          </a:ln>
        </p:spPr>
      </p:cxnSp>
      <p:sp>
        <p:nvSpPr>
          <p:cNvPr id="134" name="Google Shape;445;p27">
            <a:extLst>
              <a:ext uri="{FF2B5EF4-FFF2-40B4-BE49-F238E27FC236}">
                <a16:creationId xmlns:a16="http://schemas.microsoft.com/office/drawing/2014/main" id="{4805C221-1EFC-4EB4-AD28-EBD9BD8E2160}"/>
              </a:ext>
            </a:extLst>
          </p:cNvPr>
          <p:cNvSpPr/>
          <p:nvPr/>
        </p:nvSpPr>
        <p:spPr>
          <a:xfrm>
            <a:off x="3903084" y="3544532"/>
            <a:ext cx="678300" cy="5463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35" name="Google Shape;446;p27">
            <a:extLst>
              <a:ext uri="{FF2B5EF4-FFF2-40B4-BE49-F238E27FC236}">
                <a16:creationId xmlns:a16="http://schemas.microsoft.com/office/drawing/2014/main" id="{EF33888A-F0BE-4367-8884-8DEF1FB87714}"/>
              </a:ext>
            </a:extLst>
          </p:cNvPr>
          <p:cNvGrpSpPr/>
          <p:nvPr/>
        </p:nvGrpSpPr>
        <p:grpSpPr>
          <a:xfrm>
            <a:off x="3961106" y="3627980"/>
            <a:ext cx="482343" cy="232740"/>
            <a:chOff x="4362350" y="2839249"/>
            <a:chExt cx="706419" cy="364625"/>
          </a:xfrm>
        </p:grpSpPr>
        <p:sp>
          <p:nvSpPr>
            <p:cNvPr id="136" name="Google Shape;447;p27">
              <a:extLst>
                <a:ext uri="{FF2B5EF4-FFF2-40B4-BE49-F238E27FC236}">
                  <a16:creationId xmlns:a16="http://schemas.microsoft.com/office/drawing/2014/main" id="{4B6F43DA-3789-4C62-9400-F02D7065DD43}"/>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900" baseline="-25000">
                  <a:solidFill>
                    <a:srgbClr val="414155"/>
                  </a:solidFill>
                  <a:latin typeface="+mj-lt"/>
                  <a:ea typeface="Lato"/>
                  <a:cs typeface="Lato"/>
                  <a:sym typeface="Lato"/>
                </a:rPr>
                <a:t>1</a:t>
              </a:r>
              <a:endParaRPr sz="1100" baseline="-25000">
                <a:latin typeface="+mj-lt"/>
                <a:ea typeface="Lato"/>
                <a:cs typeface="Lato"/>
                <a:sym typeface="Lato"/>
              </a:endParaRPr>
            </a:p>
          </p:txBody>
        </p:sp>
        <p:pic>
          <p:nvPicPr>
            <p:cNvPr id="137" name="Google Shape;448;p27">
              <a:extLst>
                <a:ext uri="{FF2B5EF4-FFF2-40B4-BE49-F238E27FC236}">
                  <a16:creationId xmlns:a16="http://schemas.microsoft.com/office/drawing/2014/main" id="{A3C5D89F-1B40-4F8F-A6AC-43D8D73F63CE}"/>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cxnSp>
        <p:nvCxnSpPr>
          <p:cNvPr id="138" name="Google Shape;449;p27">
            <a:extLst>
              <a:ext uri="{FF2B5EF4-FFF2-40B4-BE49-F238E27FC236}">
                <a16:creationId xmlns:a16="http://schemas.microsoft.com/office/drawing/2014/main" id="{DD3FFF50-DDD1-475D-B17B-7353FB38538A}"/>
              </a:ext>
            </a:extLst>
          </p:cNvPr>
          <p:cNvCxnSpPr>
            <a:cxnSpLocks/>
          </p:cNvCxnSpPr>
          <p:nvPr/>
        </p:nvCxnSpPr>
        <p:spPr>
          <a:xfrm flipV="1">
            <a:off x="4680059" y="3687418"/>
            <a:ext cx="1169925" cy="137614"/>
          </a:xfrm>
          <a:prstGeom prst="straightConnector1">
            <a:avLst/>
          </a:prstGeom>
          <a:noFill/>
          <a:ln w="9525" cap="flat" cmpd="sng">
            <a:solidFill>
              <a:schemeClr val="dk2"/>
            </a:solidFill>
            <a:prstDash val="solid"/>
            <a:round/>
            <a:headEnd type="none" w="med" len="med"/>
            <a:tailEnd type="triangle" w="med" len="med"/>
          </a:ln>
        </p:spPr>
      </p:cxnSp>
      <p:pic>
        <p:nvPicPr>
          <p:cNvPr id="139" name="Google Shape;450;p27">
            <a:extLst>
              <a:ext uri="{FF2B5EF4-FFF2-40B4-BE49-F238E27FC236}">
                <a16:creationId xmlns:a16="http://schemas.microsoft.com/office/drawing/2014/main" id="{50934681-20C1-4DAF-9119-41C9E85DBE98}"/>
              </a:ext>
            </a:extLst>
          </p:cNvPr>
          <p:cNvPicPr preferRelativeResize="0"/>
          <p:nvPr/>
        </p:nvPicPr>
        <p:blipFill>
          <a:blip r:embed="rId2">
            <a:alphaModFix/>
          </a:blip>
          <a:stretch>
            <a:fillRect/>
          </a:stretch>
        </p:blipFill>
        <p:spPr>
          <a:xfrm>
            <a:off x="4124090" y="3954731"/>
            <a:ext cx="253669" cy="209326"/>
          </a:xfrm>
          <a:prstGeom prst="rect">
            <a:avLst/>
          </a:prstGeom>
          <a:noFill/>
          <a:ln>
            <a:noFill/>
          </a:ln>
        </p:spPr>
      </p:pic>
      <p:sp>
        <p:nvSpPr>
          <p:cNvPr id="83" name="Google Shape;218;p23">
            <a:extLst>
              <a:ext uri="{FF2B5EF4-FFF2-40B4-BE49-F238E27FC236}">
                <a16:creationId xmlns:a16="http://schemas.microsoft.com/office/drawing/2014/main" id="{BB1E125B-C27F-7F4B-AAEC-1D3FC583B4F7}"/>
              </a:ext>
            </a:extLst>
          </p:cNvPr>
          <p:cNvSpPr txBox="1"/>
          <p:nvPr/>
        </p:nvSpPr>
        <p:spPr>
          <a:xfrm>
            <a:off x="4138106" y="5185568"/>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00FF"/>
                </a:solidFill>
                <a:latin typeface="+mj-lt"/>
                <a:ea typeface="Lato"/>
                <a:cs typeface="Lato"/>
                <a:sym typeface="Lato"/>
              </a:rPr>
              <a:t>Enc</a:t>
            </a:r>
            <a:endParaRPr sz="1000" dirty="0">
              <a:solidFill>
                <a:srgbClr val="0000FF"/>
              </a:solidFill>
              <a:latin typeface="+mj-lt"/>
              <a:ea typeface="Lato"/>
              <a:cs typeface="Lato"/>
              <a:sym typeface="Lato"/>
            </a:endParaRPr>
          </a:p>
        </p:txBody>
      </p:sp>
      <p:pic>
        <p:nvPicPr>
          <p:cNvPr id="96" name="Graphic 95" descr="Devil face outline with solid fill">
            <a:extLst>
              <a:ext uri="{FF2B5EF4-FFF2-40B4-BE49-F238E27FC236}">
                <a16:creationId xmlns:a16="http://schemas.microsoft.com/office/drawing/2014/main" id="{41B152A9-74A6-6ED1-4257-5A651025F1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5372" y="5812070"/>
            <a:ext cx="374687" cy="374687"/>
          </a:xfrm>
          <a:prstGeom prst="rect">
            <a:avLst/>
          </a:prstGeom>
        </p:spPr>
      </p:pic>
      <p:pic>
        <p:nvPicPr>
          <p:cNvPr id="97" name="Graphic 96" descr="Devil face outline with solid fill">
            <a:extLst>
              <a:ext uri="{FF2B5EF4-FFF2-40B4-BE49-F238E27FC236}">
                <a16:creationId xmlns:a16="http://schemas.microsoft.com/office/drawing/2014/main" id="{F1DB3DBF-8275-FE4B-ED6F-1389562F11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22487" y="3941192"/>
            <a:ext cx="299280" cy="299280"/>
          </a:xfrm>
          <a:prstGeom prst="rect">
            <a:avLst/>
          </a:prstGeom>
        </p:spPr>
      </p:pic>
      <p:sp>
        <p:nvSpPr>
          <p:cNvPr id="106" name="Google Shape;302;p25">
            <a:extLst>
              <a:ext uri="{FF2B5EF4-FFF2-40B4-BE49-F238E27FC236}">
                <a16:creationId xmlns:a16="http://schemas.microsoft.com/office/drawing/2014/main" id="{78D69F06-B5F6-EC65-09F0-A6A55125FB63}"/>
              </a:ext>
            </a:extLst>
          </p:cNvPr>
          <p:cNvSpPr/>
          <p:nvPr/>
        </p:nvSpPr>
        <p:spPr>
          <a:xfrm>
            <a:off x="9985251" y="5139483"/>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07" name="Google Shape;348;p25">
            <a:extLst>
              <a:ext uri="{FF2B5EF4-FFF2-40B4-BE49-F238E27FC236}">
                <a16:creationId xmlns:a16="http://schemas.microsoft.com/office/drawing/2014/main" id="{2D9F5D6D-FC02-73C7-5FC5-D9B7DC3E41C1}"/>
              </a:ext>
            </a:extLst>
          </p:cNvPr>
          <p:cNvSpPr txBox="1"/>
          <p:nvPr/>
        </p:nvSpPr>
        <p:spPr>
          <a:xfrm>
            <a:off x="9949566" y="4716505"/>
            <a:ext cx="544500" cy="4237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err="1">
                <a:solidFill>
                  <a:srgbClr val="FF0000"/>
                </a:solidFill>
                <a:latin typeface="+mj-lt"/>
                <a:ea typeface="Lato"/>
                <a:cs typeface="Lato"/>
                <a:sym typeface="Lato"/>
              </a:rPr>
              <a:t>pk</a:t>
            </a:r>
            <a:r>
              <a:rPr lang="en" sz="1400" baseline="-25000" dirty="0" err="1">
                <a:solidFill>
                  <a:srgbClr val="FF0000"/>
                </a:solidFill>
                <a:latin typeface="+mj-lt"/>
                <a:ea typeface="Lato"/>
                <a:cs typeface="Lato"/>
                <a:sym typeface="Lato"/>
              </a:rPr>
              <a:t>E</a:t>
            </a:r>
            <a:endParaRPr sz="1400" baseline="-25000" dirty="0">
              <a:solidFill>
                <a:srgbClr val="FF0000"/>
              </a:solidFill>
              <a:latin typeface="+mj-lt"/>
              <a:ea typeface="Lato"/>
              <a:cs typeface="Lato"/>
              <a:sym typeface="Lato"/>
            </a:endParaRPr>
          </a:p>
        </p:txBody>
      </p:sp>
      <p:sp>
        <p:nvSpPr>
          <p:cNvPr id="108" name="Google Shape;216;p23">
            <a:extLst>
              <a:ext uri="{FF2B5EF4-FFF2-40B4-BE49-F238E27FC236}">
                <a16:creationId xmlns:a16="http://schemas.microsoft.com/office/drawing/2014/main" id="{5650FDE8-B953-6D04-8126-496EA666F934}"/>
              </a:ext>
            </a:extLst>
          </p:cNvPr>
          <p:cNvSpPr txBox="1"/>
          <p:nvPr/>
        </p:nvSpPr>
        <p:spPr>
          <a:xfrm>
            <a:off x="9947914" y="5159513"/>
            <a:ext cx="601319" cy="4336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pk</a:t>
            </a:r>
            <a:r>
              <a:rPr lang="en" sz="1400" baseline="-25000" dirty="0">
                <a:solidFill>
                  <a:srgbClr val="0000FF"/>
                </a:solidFill>
                <a:latin typeface="+mj-lt"/>
                <a:ea typeface="Lato"/>
                <a:cs typeface="Lato"/>
                <a:sym typeface="Lato"/>
              </a:rPr>
              <a:t>B</a:t>
            </a:r>
            <a:endParaRPr sz="1400" baseline="-25000" dirty="0">
              <a:solidFill>
                <a:srgbClr val="0000FF"/>
              </a:solidFill>
              <a:latin typeface="+mj-lt"/>
              <a:ea typeface="Lato"/>
              <a:cs typeface="Lato"/>
              <a:sym typeface="Lato"/>
            </a:endParaRPr>
          </a:p>
        </p:txBody>
      </p:sp>
      <p:sp>
        <p:nvSpPr>
          <p:cNvPr id="109" name="Google Shape;353;p25">
            <a:extLst>
              <a:ext uri="{FF2B5EF4-FFF2-40B4-BE49-F238E27FC236}">
                <a16:creationId xmlns:a16="http://schemas.microsoft.com/office/drawing/2014/main" id="{476F0F73-7E60-75D1-03F7-2F450D0CB05C}"/>
              </a:ext>
            </a:extLst>
          </p:cNvPr>
          <p:cNvSpPr txBox="1"/>
          <p:nvPr/>
        </p:nvSpPr>
        <p:spPr>
          <a:xfrm>
            <a:off x="10118123" y="5523773"/>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9900"/>
                </a:solidFill>
                <a:latin typeface="+mj-lt"/>
                <a:ea typeface="Lato"/>
                <a:cs typeface="Lato"/>
                <a:sym typeface="Lato"/>
              </a:rPr>
              <a:t>Enc</a:t>
            </a:r>
            <a:endParaRPr sz="1000" dirty="0">
              <a:solidFill>
                <a:srgbClr val="FF9900"/>
              </a:solidFill>
              <a:latin typeface="+mj-lt"/>
              <a:ea typeface="Lato"/>
              <a:cs typeface="Lato"/>
              <a:sym typeface="Lato"/>
            </a:endParaRPr>
          </a:p>
        </p:txBody>
      </p:sp>
      <p:pic>
        <p:nvPicPr>
          <p:cNvPr id="110" name="Google Shape;198;p23">
            <a:extLst>
              <a:ext uri="{FF2B5EF4-FFF2-40B4-BE49-F238E27FC236}">
                <a16:creationId xmlns:a16="http://schemas.microsoft.com/office/drawing/2014/main" id="{9301C06F-0EA9-10D0-24A7-D7B032E1288E}"/>
              </a:ext>
            </a:extLst>
          </p:cNvPr>
          <p:cNvPicPr preferRelativeResize="0"/>
          <p:nvPr/>
        </p:nvPicPr>
        <p:blipFill>
          <a:blip r:embed="rId5">
            <a:alphaModFix/>
          </a:blip>
          <a:stretch>
            <a:fillRect/>
          </a:stretch>
        </p:blipFill>
        <p:spPr>
          <a:xfrm>
            <a:off x="8310800" y="4834913"/>
            <a:ext cx="781814" cy="790877"/>
          </a:xfrm>
          <a:prstGeom prst="rect">
            <a:avLst/>
          </a:prstGeom>
          <a:noFill/>
          <a:ln>
            <a:noFill/>
          </a:ln>
        </p:spPr>
      </p:pic>
      <p:sp>
        <p:nvSpPr>
          <p:cNvPr id="111" name="Google Shape;199;p23">
            <a:extLst>
              <a:ext uri="{FF2B5EF4-FFF2-40B4-BE49-F238E27FC236}">
                <a16:creationId xmlns:a16="http://schemas.microsoft.com/office/drawing/2014/main" id="{79B4C9B9-D223-FD5A-FF99-8EE66D4F7421}"/>
              </a:ext>
            </a:extLst>
          </p:cNvPr>
          <p:cNvSpPr txBox="1"/>
          <p:nvPr/>
        </p:nvSpPr>
        <p:spPr>
          <a:xfrm>
            <a:off x="8311586" y="5585471"/>
            <a:ext cx="701100" cy="300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500" b="1" dirty="0">
                <a:latin typeface="+mj-lt"/>
                <a:ea typeface="Lato"/>
                <a:cs typeface="Lato"/>
                <a:sym typeface="Lato"/>
              </a:rPr>
              <a:t>Server</a:t>
            </a:r>
            <a:endParaRPr sz="1100" dirty="0">
              <a:latin typeface="+mj-lt"/>
              <a:ea typeface="Lato"/>
              <a:cs typeface="Lato"/>
              <a:sym typeface="Lato"/>
            </a:endParaRPr>
          </a:p>
        </p:txBody>
      </p:sp>
      <p:sp>
        <p:nvSpPr>
          <p:cNvPr id="112" name="Google Shape;204;p23">
            <a:extLst>
              <a:ext uri="{FF2B5EF4-FFF2-40B4-BE49-F238E27FC236}">
                <a16:creationId xmlns:a16="http://schemas.microsoft.com/office/drawing/2014/main" id="{A3183729-1873-8AEE-0EF6-F433664BEE77}"/>
              </a:ext>
            </a:extLst>
          </p:cNvPr>
          <p:cNvSpPr/>
          <p:nvPr/>
        </p:nvSpPr>
        <p:spPr>
          <a:xfrm>
            <a:off x="9137684" y="4671517"/>
            <a:ext cx="1462800" cy="1390500"/>
          </a:xfrm>
          <a:prstGeom prst="roundRect">
            <a:avLst>
              <a:gd name="adj" fmla="val 1666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4" name="Google Shape;205;p23">
            <a:extLst>
              <a:ext uri="{FF2B5EF4-FFF2-40B4-BE49-F238E27FC236}">
                <a16:creationId xmlns:a16="http://schemas.microsoft.com/office/drawing/2014/main" id="{F60B9C9B-5202-875C-5F75-7B7E5FA0EA39}"/>
              </a:ext>
            </a:extLst>
          </p:cNvPr>
          <p:cNvSpPr txBox="1"/>
          <p:nvPr/>
        </p:nvSpPr>
        <p:spPr>
          <a:xfrm>
            <a:off x="9368234" y="467851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rgbClr val="FF0000"/>
                </a:solidFill>
                <a:latin typeface="+mj-lt"/>
                <a:ea typeface="Lato"/>
                <a:cs typeface="Lato"/>
                <a:sym typeface="Lato"/>
              </a:rPr>
              <a:t>pk</a:t>
            </a:r>
            <a:r>
              <a:rPr lang="en" baseline="-25000" dirty="0" err="1">
                <a:solidFill>
                  <a:srgbClr val="FF0000"/>
                </a:solidFill>
                <a:latin typeface="+mj-lt"/>
                <a:ea typeface="Lato"/>
                <a:cs typeface="Lato"/>
                <a:sym typeface="Lato"/>
              </a:rPr>
              <a:t>E</a:t>
            </a:r>
            <a:endParaRPr sz="1800" baseline="-25000" dirty="0">
              <a:solidFill>
                <a:srgbClr val="FF0000"/>
              </a:solidFill>
              <a:latin typeface="+mj-lt"/>
              <a:ea typeface="Lato"/>
              <a:cs typeface="Lato"/>
              <a:sym typeface="Lato"/>
            </a:endParaRPr>
          </a:p>
        </p:txBody>
      </p:sp>
      <p:sp>
        <p:nvSpPr>
          <p:cNvPr id="115" name="Google Shape;206;p23">
            <a:extLst>
              <a:ext uri="{FF2B5EF4-FFF2-40B4-BE49-F238E27FC236}">
                <a16:creationId xmlns:a16="http://schemas.microsoft.com/office/drawing/2014/main" id="{2E176D36-6BB3-93FC-F016-5F2B9F73CF99}"/>
              </a:ext>
            </a:extLst>
          </p:cNvPr>
          <p:cNvSpPr txBox="1"/>
          <p:nvPr/>
        </p:nvSpPr>
        <p:spPr>
          <a:xfrm>
            <a:off x="9368234" y="513571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FF"/>
                </a:solidFill>
                <a:latin typeface="+mj-lt"/>
                <a:ea typeface="Lato"/>
                <a:cs typeface="Lato"/>
                <a:sym typeface="Lato"/>
              </a:rPr>
              <a:t>pk</a:t>
            </a:r>
            <a:r>
              <a:rPr lang="en" sz="1800" baseline="-25000">
                <a:solidFill>
                  <a:srgbClr val="0000FF"/>
                </a:solidFill>
                <a:latin typeface="+mj-lt"/>
                <a:ea typeface="Lato"/>
                <a:cs typeface="Lato"/>
                <a:sym typeface="Lato"/>
              </a:rPr>
              <a:t>B</a:t>
            </a:r>
            <a:endParaRPr sz="1800" baseline="-25000">
              <a:solidFill>
                <a:srgbClr val="0000FF"/>
              </a:solidFill>
              <a:latin typeface="+mj-lt"/>
              <a:ea typeface="Lato"/>
              <a:cs typeface="Lato"/>
              <a:sym typeface="Lato"/>
            </a:endParaRPr>
          </a:p>
        </p:txBody>
      </p:sp>
      <p:sp>
        <p:nvSpPr>
          <p:cNvPr id="117" name="Google Shape;207;p23">
            <a:extLst>
              <a:ext uri="{FF2B5EF4-FFF2-40B4-BE49-F238E27FC236}">
                <a16:creationId xmlns:a16="http://schemas.microsoft.com/office/drawing/2014/main" id="{E8D31E4F-9B0B-2FEC-BF1E-6FB1CEDC4537}"/>
              </a:ext>
            </a:extLst>
          </p:cNvPr>
          <p:cNvSpPr txBox="1"/>
          <p:nvPr/>
        </p:nvSpPr>
        <p:spPr>
          <a:xfrm>
            <a:off x="9368234" y="5592917"/>
            <a:ext cx="544500"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rgbClr val="FF9900"/>
                </a:solidFill>
                <a:latin typeface="+mj-lt"/>
                <a:ea typeface="Lato"/>
                <a:cs typeface="Lato"/>
                <a:sym typeface="Lato"/>
              </a:rPr>
              <a:t>pk</a:t>
            </a:r>
            <a:r>
              <a:rPr lang="en" baseline="-25000" dirty="0" err="1">
                <a:solidFill>
                  <a:srgbClr val="FF9900"/>
                </a:solidFill>
                <a:latin typeface="+mj-lt"/>
                <a:ea typeface="Lato"/>
                <a:cs typeface="Lato"/>
                <a:sym typeface="Lato"/>
              </a:rPr>
              <a:t>E</a:t>
            </a:r>
            <a:endParaRPr sz="1800" baseline="-25000" dirty="0">
              <a:solidFill>
                <a:srgbClr val="FF9900"/>
              </a:solidFill>
              <a:latin typeface="+mj-lt"/>
              <a:ea typeface="Lato"/>
              <a:cs typeface="Lato"/>
              <a:sym typeface="Lato"/>
            </a:endParaRPr>
          </a:p>
        </p:txBody>
      </p:sp>
      <p:pic>
        <p:nvPicPr>
          <p:cNvPr id="118" name="Google Shape;208;p23">
            <a:extLst>
              <a:ext uri="{FF2B5EF4-FFF2-40B4-BE49-F238E27FC236}">
                <a16:creationId xmlns:a16="http://schemas.microsoft.com/office/drawing/2014/main" id="{3A264CD3-408C-5722-A373-FCCCBC2E770A}"/>
              </a:ext>
            </a:extLst>
          </p:cNvPr>
          <p:cNvPicPr preferRelativeResize="0"/>
          <p:nvPr/>
        </p:nvPicPr>
        <p:blipFill>
          <a:blip r:embed="rId2">
            <a:alphaModFix/>
          </a:blip>
          <a:stretch>
            <a:fillRect/>
          </a:stretch>
        </p:blipFill>
        <p:spPr>
          <a:xfrm>
            <a:off x="9198408" y="4846157"/>
            <a:ext cx="242125" cy="194579"/>
          </a:xfrm>
          <a:prstGeom prst="rect">
            <a:avLst/>
          </a:prstGeom>
          <a:noFill/>
          <a:ln>
            <a:noFill/>
          </a:ln>
        </p:spPr>
      </p:pic>
      <p:pic>
        <p:nvPicPr>
          <p:cNvPr id="119" name="Google Shape;209;p23">
            <a:extLst>
              <a:ext uri="{FF2B5EF4-FFF2-40B4-BE49-F238E27FC236}">
                <a16:creationId xmlns:a16="http://schemas.microsoft.com/office/drawing/2014/main" id="{F9016528-FAD0-28AF-483F-3A44B8EE481F}"/>
              </a:ext>
            </a:extLst>
          </p:cNvPr>
          <p:cNvPicPr preferRelativeResize="0"/>
          <p:nvPr/>
        </p:nvPicPr>
        <p:blipFill>
          <a:blip r:embed="rId3">
            <a:alphaModFix/>
          </a:blip>
          <a:stretch>
            <a:fillRect/>
          </a:stretch>
        </p:blipFill>
        <p:spPr>
          <a:xfrm>
            <a:off x="9202308" y="5299064"/>
            <a:ext cx="242125" cy="194579"/>
          </a:xfrm>
          <a:prstGeom prst="rect">
            <a:avLst/>
          </a:prstGeom>
          <a:noFill/>
          <a:ln>
            <a:noFill/>
          </a:ln>
        </p:spPr>
      </p:pic>
      <p:pic>
        <p:nvPicPr>
          <p:cNvPr id="120" name="Google Shape;210;p23">
            <a:extLst>
              <a:ext uri="{FF2B5EF4-FFF2-40B4-BE49-F238E27FC236}">
                <a16:creationId xmlns:a16="http://schemas.microsoft.com/office/drawing/2014/main" id="{D2E3C738-25FE-E6E0-376C-450D6951E65B}"/>
              </a:ext>
            </a:extLst>
          </p:cNvPr>
          <p:cNvPicPr preferRelativeResize="0"/>
          <p:nvPr/>
        </p:nvPicPr>
        <p:blipFill>
          <a:blip r:embed="rId4">
            <a:alphaModFix/>
          </a:blip>
          <a:stretch>
            <a:fillRect/>
          </a:stretch>
        </p:blipFill>
        <p:spPr>
          <a:xfrm>
            <a:off x="9202308" y="5727587"/>
            <a:ext cx="242125" cy="192359"/>
          </a:xfrm>
          <a:prstGeom prst="rect">
            <a:avLst/>
          </a:prstGeom>
          <a:noFill/>
          <a:ln>
            <a:noFill/>
          </a:ln>
        </p:spPr>
      </p:pic>
      <p:sp>
        <p:nvSpPr>
          <p:cNvPr id="122" name="Google Shape;223;p23">
            <a:extLst>
              <a:ext uri="{FF2B5EF4-FFF2-40B4-BE49-F238E27FC236}">
                <a16:creationId xmlns:a16="http://schemas.microsoft.com/office/drawing/2014/main" id="{490EC24B-1544-779A-BD4F-0F6E9E2BD35A}"/>
              </a:ext>
            </a:extLst>
          </p:cNvPr>
          <p:cNvSpPr txBox="1"/>
          <p:nvPr/>
        </p:nvSpPr>
        <p:spPr>
          <a:xfrm>
            <a:off x="9596106" y="4634233"/>
            <a:ext cx="396900" cy="2417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0000"/>
                </a:solidFill>
                <a:latin typeface="+mj-lt"/>
                <a:ea typeface="Lato"/>
                <a:cs typeface="Lato"/>
                <a:sym typeface="Lato"/>
              </a:rPr>
              <a:t>Sig</a:t>
            </a:r>
            <a:endParaRPr sz="1400" dirty="0">
              <a:solidFill>
                <a:srgbClr val="FF0000"/>
              </a:solidFill>
              <a:latin typeface="+mj-lt"/>
              <a:ea typeface="Lato"/>
              <a:cs typeface="Lato"/>
              <a:sym typeface="Lato"/>
            </a:endParaRPr>
          </a:p>
        </p:txBody>
      </p:sp>
      <p:sp>
        <p:nvSpPr>
          <p:cNvPr id="126" name="Google Shape;224;p23">
            <a:extLst>
              <a:ext uri="{FF2B5EF4-FFF2-40B4-BE49-F238E27FC236}">
                <a16:creationId xmlns:a16="http://schemas.microsoft.com/office/drawing/2014/main" id="{0BF0E8EA-3091-F04B-ACF1-0FDBB6648B73}"/>
              </a:ext>
            </a:extLst>
          </p:cNvPr>
          <p:cNvSpPr txBox="1"/>
          <p:nvPr/>
        </p:nvSpPr>
        <p:spPr>
          <a:xfrm>
            <a:off x="9595389" y="5107531"/>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FF"/>
                </a:solidFill>
                <a:latin typeface="+mj-lt"/>
                <a:ea typeface="Lato"/>
                <a:cs typeface="Lato"/>
                <a:sym typeface="Lato"/>
              </a:rPr>
              <a:t>Sig</a:t>
            </a:r>
            <a:endParaRPr sz="1400" dirty="0">
              <a:solidFill>
                <a:srgbClr val="0000FF"/>
              </a:solidFill>
              <a:latin typeface="+mj-lt"/>
              <a:ea typeface="Lato"/>
              <a:cs typeface="Lato"/>
              <a:sym typeface="Lato"/>
            </a:endParaRPr>
          </a:p>
        </p:txBody>
      </p:sp>
      <p:sp>
        <p:nvSpPr>
          <p:cNvPr id="143" name="Google Shape;225;p23">
            <a:extLst>
              <a:ext uri="{FF2B5EF4-FFF2-40B4-BE49-F238E27FC236}">
                <a16:creationId xmlns:a16="http://schemas.microsoft.com/office/drawing/2014/main" id="{3C127059-EEFA-D6D4-29FC-B8886BA26C52}"/>
              </a:ext>
            </a:extLst>
          </p:cNvPr>
          <p:cNvSpPr txBox="1"/>
          <p:nvPr/>
        </p:nvSpPr>
        <p:spPr>
          <a:xfrm>
            <a:off x="9594657" y="5554522"/>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9900"/>
                </a:solidFill>
                <a:latin typeface="+mj-lt"/>
                <a:ea typeface="Lato"/>
                <a:cs typeface="Lato"/>
                <a:sym typeface="Lato"/>
              </a:rPr>
              <a:t>Sig</a:t>
            </a:r>
            <a:endParaRPr sz="1400" dirty="0">
              <a:solidFill>
                <a:srgbClr val="FF9900"/>
              </a:solidFill>
              <a:latin typeface="+mj-lt"/>
              <a:ea typeface="Lato"/>
              <a:cs typeface="Lato"/>
              <a:sym typeface="Lato"/>
            </a:endParaRPr>
          </a:p>
        </p:txBody>
      </p:sp>
      <p:sp>
        <p:nvSpPr>
          <p:cNvPr id="144" name="Google Shape;214;p23">
            <a:extLst>
              <a:ext uri="{FF2B5EF4-FFF2-40B4-BE49-F238E27FC236}">
                <a16:creationId xmlns:a16="http://schemas.microsoft.com/office/drawing/2014/main" id="{38547E48-03A1-D7B5-DDCD-352617D3FB5E}"/>
              </a:ext>
            </a:extLst>
          </p:cNvPr>
          <p:cNvSpPr txBox="1"/>
          <p:nvPr/>
        </p:nvSpPr>
        <p:spPr>
          <a:xfrm>
            <a:off x="10124181" y="4674190"/>
            <a:ext cx="461914" cy="2549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0000"/>
                </a:solidFill>
                <a:latin typeface="+mj-lt"/>
                <a:ea typeface="Lato"/>
                <a:cs typeface="Lato"/>
                <a:sym typeface="Lato"/>
              </a:rPr>
              <a:t>Enc</a:t>
            </a:r>
            <a:endParaRPr sz="1000" dirty="0">
              <a:solidFill>
                <a:srgbClr val="FF0000"/>
              </a:solidFill>
              <a:latin typeface="+mj-lt"/>
              <a:ea typeface="Lato"/>
              <a:cs typeface="Lato"/>
              <a:sym typeface="Lato"/>
            </a:endParaRPr>
          </a:p>
        </p:txBody>
      </p:sp>
      <p:sp>
        <p:nvSpPr>
          <p:cNvPr id="145" name="Google Shape;302;p25">
            <a:extLst>
              <a:ext uri="{FF2B5EF4-FFF2-40B4-BE49-F238E27FC236}">
                <a16:creationId xmlns:a16="http://schemas.microsoft.com/office/drawing/2014/main" id="{9B29BE76-C275-0286-27BE-DE3C7FDC08DF}"/>
              </a:ext>
            </a:extLst>
          </p:cNvPr>
          <p:cNvSpPr/>
          <p:nvPr/>
        </p:nvSpPr>
        <p:spPr>
          <a:xfrm>
            <a:off x="9982122" y="4708990"/>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46" name="Google Shape;302;p25">
            <a:extLst>
              <a:ext uri="{FF2B5EF4-FFF2-40B4-BE49-F238E27FC236}">
                <a16:creationId xmlns:a16="http://schemas.microsoft.com/office/drawing/2014/main" id="{7B001255-52CE-633A-20D5-B4EEFEB692CB}"/>
              </a:ext>
            </a:extLst>
          </p:cNvPr>
          <p:cNvSpPr/>
          <p:nvPr/>
        </p:nvSpPr>
        <p:spPr>
          <a:xfrm>
            <a:off x="9991255" y="5565208"/>
            <a:ext cx="446100" cy="38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solidFill>
                <a:srgbClr val="FF0000"/>
              </a:solidFill>
            </a:endParaRPr>
          </a:p>
        </p:txBody>
      </p:sp>
      <p:sp>
        <p:nvSpPr>
          <p:cNvPr id="147" name="Google Shape;220;p23">
            <a:extLst>
              <a:ext uri="{FF2B5EF4-FFF2-40B4-BE49-F238E27FC236}">
                <a16:creationId xmlns:a16="http://schemas.microsoft.com/office/drawing/2014/main" id="{84EEB3A0-157C-2B0B-0E30-DEEB979FBFAA}"/>
              </a:ext>
            </a:extLst>
          </p:cNvPr>
          <p:cNvSpPr txBox="1"/>
          <p:nvPr/>
        </p:nvSpPr>
        <p:spPr>
          <a:xfrm>
            <a:off x="9947914" y="5572623"/>
            <a:ext cx="608284"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err="1">
                <a:solidFill>
                  <a:srgbClr val="FF9900"/>
                </a:solidFill>
                <a:latin typeface="+mj-lt"/>
                <a:ea typeface="Lato"/>
                <a:cs typeface="Lato"/>
                <a:sym typeface="Lato"/>
              </a:rPr>
              <a:t>pk</a:t>
            </a:r>
            <a:r>
              <a:rPr lang="en" sz="1400" baseline="-25000" dirty="0" err="1">
                <a:solidFill>
                  <a:srgbClr val="FF9900"/>
                </a:solidFill>
                <a:latin typeface="+mj-lt"/>
                <a:ea typeface="Lato"/>
                <a:cs typeface="Lato"/>
                <a:sym typeface="Lato"/>
              </a:rPr>
              <a:t>E</a:t>
            </a:r>
            <a:endParaRPr sz="1400" baseline="-25000" dirty="0">
              <a:solidFill>
                <a:srgbClr val="FF9900"/>
              </a:solidFill>
              <a:latin typeface="+mj-lt"/>
              <a:ea typeface="Lato"/>
              <a:cs typeface="Lato"/>
              <a:sym typeface="Lato"/>
            </a:endParaRPr>
          </a:p>
        </p:txBody>
      </p:sp>
      <p:pic>
        <p:nvPicPr>
          <p:cNvPr id="148" name="Google Shape;301;p25">
            <a:extLst>
              <a:ext uri="{FF2B5EF4-FFF2-40B4-BE49-F238E27FC236}">
                <a16:creationId xmlns:a16="http://schemas.microsoft.com/office/drawing/2014/main" id="{B05EBFD2-339D-A0E6-F6BB-F3E2EA661F60}"/>
              </a:ext>
            </a:extLst>
          </p:cNvPr>
          <p:cNvPicPr preferRelativeResize="0"/>
          <p:nvPr/>
        </p:nvPicPr>
        <p:blipFill>
          <a:blip r:embed="rId3">
            <a:alphaModFix/>
          </a:blip>
          <a:stretch>
            <a:fillRect/>
          </a:stretch>
        </p:blipFill>
        <p:spPr>
          <a:xfrm>
            <a:off x="10304456" y="5376804"/>
            <a:ext cx="279682" cy="254100"/>
          </a:xfrm>
          <a:prstGeom prst="rect">
            <a:avLst/>
          </a:prstGeom>
          <a:noFill/>
          <a:ln>
            <a:noFill/>
          </a:ln>
        </p:spPr>
      </p:pic>
      <p:sp>
        <p:nvSpPr>
          <p:cNvPr id="150" name="Google Shape;218;p23">
            <a:extLst>
              <a:ext uri="{FF2B5EF4-FFF2-40B4-BE49-F238E27FC236}">
                <a16:creationId xmlns:a16="http://schemas.microsoft.com/office/drawing/2014/main" id="{0916612A-6F35-20B2-CB6A-08BC7F188BD6}"/>
              </a:ext>
            </a:extLst>
          </p:cNvPr>
          <p:cNvSpPr txBox="1"/>
          <p:nvPr/>
        </p:nvSpPr>
        <p:spPr>
          <a:xfrm>
            <a:off x="10123155" y="5124986"/>
            <a:ext cx="3969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00FF"/>
                </a:solidFill>
                <a:latin typeface="+mj-lt"/>
                <a:ea typeface="Lato"/>
                <a:cs typeface="Lato"/>
                <a:sym typeface="Lato"/>
              </a:rPr>
              <a:t>Enc</a:t>
            </a:r>
            <a:endParaRPr sz="1000" dirty="0">
              <a:solidFill>
                <a:srgbClr val="0000FF"/>
              </a:solidFill>
              <a:latin typeface="+mj-lt"/>
              <a:ea typeface="Lato"/>
              <a:cs typeface="Lato"/>
              <a:sym typeface="Lato"/>
            </a:endParaRPr>
          </a:p>
        </p:txBody>
      </p:sp>
      <p:pic>
        <p:nvPicPr>
          <p:cNvPr id="151" name="Graphic 150" descr="Devil face outline with solid fill">
            <a:extLst>
              <a:ext uri="{FF2B5EF4-FFF2-40B4-BE49-F238E27FC236}">
                <a16:creationId xmlns:a16="http://schemas.microsoft.com/office/drawing/2014/main" id="{AE4DEF19-542C-FEF1-FEE3-3BCCC1DDC8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10266" y="4887985"/>
            <a:ext cx="374687" cy="374687"/>
          </a:xfrm>
          <a:prstGeom prst="rect">
            <a:avLst/>
          </a:prstGeom>
        </p:spPr>
      </p:pic>
      <p:pic>
        <p:nvPicPr>
          <p:cNvPr id="152" name="Google Shape;210;p23">
            <a:extLst>
              <a:ext uri="{FF2B5EF4-FFF2-40B4-BE49-F238E27FC236}">
                <a16:creationId xmlns:a16="http://schemas.microsoft.com/office/drawing/2014/main" id="{B705D6BE-C411-0660-6A87-855A04290E06}"/>
              </a:ext>
            </a:extLst>
          </p:cNvPr>
          <p:cNvPicPr preferRelativeResize="0"/>
          <p:nvPr/>
        </p:nvPicPr>
        <p:blipFill>
          <a:blip r:embed="rId4">
            <a:alphaModFix/>
          </a:blip>
          <a:stretch>
            <a:fillRect/>
          </a:stretch>
        </p:blipFill>
        <p:spPr>
          <a:xfrm>
            <a:off x="10259084" y="5808622"/>
            <a:ext cx="292972" cy="192359"/>
          </a:xfrm>
          <a:prstGeom prst="rect">
            <a:avLst/>
          </a:prstGeom>
          <a:noFill/>
          <a:ln>
            <a:noFill/>
          </a:ln>
        </p:spPr>
      </p:pic>
      <p:pic>
        <p:nvPicPr>
          <p:cNvPr id="153" name="Graphic 152" descr="Devil face outline with solid fill">
            <a:extLst>
              <a:ext uri="{FF2B5EF4-FFF2-40B4-BE49-F238E27FC236}">
                <a16:creationId xmlns:a16="http://schemas.microsoft.com/office/drawing/2014/main" id="{CA1CFC00-0930-CB92-7CA6-856B48E070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60321" y="3332988"/>
            <a:ext cx="856857" cy="856857"/>
          </a:xfrm>
          <a:prstGeom prst="rect">
            <a:avLst/>
          </a:prstGeom>
        </p:spPr>
      </p:pic>
      <p:sp>
        <p:nvSpPr>
          <p:cNvPr id="154" name="Google Shape;445;p27">
            <a:extLst>
              <a:ext uri="{FF2B5EF4-FFF2-40B4-BE49-F238E27FC236}">
                <a16:creationId xmlns:a16="http://schemas.microsoft.com/office/drawing/2014/main" id="{03FE05D5-860B-DF25-6EB7-D00FB26B8050}"/>
              </a:ext>
            </a:extLst>
          </p:cNvPr>
          <p:cNvSpPr/>
          <p:nvPr/>
        </p:nvSpPr>
        <p:spPr>
          <a:xfrm>
            <a:off x="6822270" y="2934661"/>
            <a:ext cx="678300" cy="5463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55" name="Google Shape;446;p27">
            <a:extLst>
              <a:ext uri="{FF2B5EF4-FFF2-40B4-BE49-F238E27FC236}">
                <a16:creationId xmlns:a16="http://schemas.microsoft.com/office/drawing/2014/main" id="{EA66C067-5EF0-E867-08F1-0F80AACB932F}"/>
              </a:ext>
            </a:extLst>
          </p:cNvPr>
          <p:cNvGrpSpPr/>
          <p:nvPr/>
        </p:nvGrpSpPr>
        <p:grpSpPr>
          <a:xfrm>
            <a:off x="6880292" y="3018109"/>
            <a:ext cx="482343" cy="232740"/>
            <a:chOff x="4362350" y="2839249"/>
            <a:chExt cx="706419" cy="364625"/>
          </a:xfrm>
        </p:grpSpPr>
        <p:sp>
          <p:nvSpPr>
            <p:cNvPr id="156" name="Google Shape;447;p27">
              <a:extLst>
                <a:ext uri="{FF2B5EF4-FFF2-40B4-BE49-F238E27FC236}">
                  <a16:creationId xmlns:a16="http://schemas.microsoft.com/office/drawing/2014/main" id="{19041D6D-2994-813B-96B1-BD2E3D083BB5}"/>
                </a:ext>
              </a:extLst>
            </p:cNvPr>
            <p:cNvSpPr txBox="1"/>
            <p:nvPr/>
          </p:nvSpPr>
          <p:spPr>
            <a:xfrm>
              <a:off x="4533269" y="3036377"/>
              <a:ext cx="535500" cy="1644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900">
                  <a:solidFill>
                    <a:srgbClr val="414155"/>
                  </a:solidFill>
                  <a:latin typeface="+mj-lt"/>
                  <a:ea typeface="Lato"/>
                  <a:cs typeface="Lato"/>
                  <a:sym typeface="Lato"/>
                </a:rPr>
                <a:t>mk</a:t>
              </a:r>
              <a:r>
                <a:rPr lang="en" sz="900" baseline="-25000">
                  <a:solidFill>
                    <a:srgbClr val="414155"/>
                  </a:solidFill>
                  <a:latin typeface="+mj-lt"/>
                  <a:ea typeface="Lato"/>
                  <a:cs typeface="Lato"/>
                  <a:sym typeface="Lato"/>
                </a:rPr>
                <a:t>1</a:t>
              </a:r>
              <a:endParaRPr sz="1100" baseline="-25000">
                <a:latin typeface="+mj-lt"/>
                <a:ea typeface="Lato"/>
                <a:cs typeface="Lato"/>
                <a:sym typeface="Lato"/>
              </a:endParaRPr>
            </a:p>
          </p:txBody>
        </p:sp>
        <p:pic>
          <p:nvPicPr>
            <p:cNvPr id="157" name="Google Shape;448;p27">
              <a:extLst>
                <a:ext uri="{FF2B5EF4-FFF2-40B4-BE49-F238E27FC236}">
                  <a16:creationId xmlns:a16="http://schemas.microsoft.com/office/drawing/2014/main" id="{885DE134-B52E-70B7-E628-99C3012CD87C}"/>
                </a:ext>
              </a:extLst>
            </p:cNvPr>
            <p:cNvPicPr preferRelativeResize="0"/>
            <p:nvPr/>
          </p:nvPicPr>
          <p:blipFill>
            <a:blip r:embed="rId6">
              <a:alphaModFix/>
            </a:blip>
            <a:stretch>
              <a:fillRect/>
            </a:stretch>
          </p:blipFill>
          <p:spPr>
            <a:xfrm>
              <a:off x="4362350" y="2839249"/>
              <a:ext cx="535424" cy="364625"/>
            </a:xfrm>
            <a:prstGeom prst="rect">
              <a:avLst/>
            </a:prstGeom>
            <a:noFill/>
            <a:ln>
              <a:noFill/>
            </a:ln>
          </p:spPr>
        </p:pic>
      </p:grpSp>
      <p:pic>
        <p:nvPicPr>
          <p:cNvPr id="159" name="Graphic 158" descr="Devil face outline with solid fill">
            <a:extLst>
              <a:ext uri="{FF2B5EF4-FFF2-40B4-BE49-F238E27FC236}">
                <a16:creationId xmlns:a16="http://schemas.microsoft.com/office/drawing/2014/main" id="{32BCE74C-6395-C2A1-1E72-CE11D11EC2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93532" y="3364239"/>
            <a:ext cx="299280" cy="299280"/>
          </a:xfrm>
          <a:prstGeom prst="rect">
            <a:avLst/>
          </a:prstGeom>
        </p:spPr>
      </p:pic>
      <p:pic>
        <p:nvPicPr>
          <p:cNvPr id="160" name="Google Shape;210;p23">
            <a:extLst>
              <a:ext uri="{FF2B5EF4-FFF2-40B4-BE49-F238E27FC236}">
                <a16:creationId xmlns:a16="http://schemas.microsoft.com/office/drawing/2014/main" id="{09C09EE2-F065-1E64-4010-29D42FBF805E}"/>
              </a:ext>
            </a:extLst>
          </p:cNvPr>
          <p:cNvPicPr preferRelativeResize="0"/>
          <p:nvPr/>
        </p:nvPicPr>
        <p:blipFill>
          <a:blip r:embed="rId4">
            <a:alphaModFix/>
          </a:blip>
          <a:stretch>
            <a:fillRect/>
          </a:stretch>
        </p:blipFill>
        <p:spPr>
          <a:xfrm>
            <a:off x="7360063" y="3402764"/>
            <a:ext cx="292972" cy="192359"/>
          </a:xfrm>
          <a:prstGeom prst="rect">
            <a:avLst/>
          </a:prstGeom>
          <a:noFill/>
          <a:ln>
            <a:noFill/>
          </a:ln>
        </p:spPr>
      </p:pic>
      <p:cxnSp>
        <p:nvCxnSpPr>
          <p:cNvPr id="161" name="Google Shape;449;p27">
            <a:extLst>
              <a:ext uri="{FF2B5EF4-FFF2-40B4-BE49-F238E27FC236}">
                <a16:creationId xmlns:a16="http://schemas.microsoft.com/office/drawing/2014/main" id="{5FCD5EB8-4C0F-7C74-36B2-0851B306DE8E}"/>
              </a:ext>
            </a:extLst>
          </p:cNvPr>
          <p:cNvCxnSpPr>
            <a:cxnSpLocks/>
            <a:stCxn id="153" idx="3"/>
            <a:endCxn id="48" idx="1"/>
          </p:cNvCxnSpPr>
          <p:nvPr/>
        </p:nvCxnSpPr>
        <p:spPr>
          <a:xfrm flipV="1">
            <a:off x="6717178" y="3322854"/>
            <a:ext cx="2393574" cy="438563"/>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402053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67D7-15F7-4853-ACB1-92054B92A4E3}"/>
              </a:ext>
            </a:extLst>
          </p:cNvPr>
          <p:cNvSpPr>
            <a:spLocks noGrp="1"/>
          </p:cNvSpPr>
          <p:nvPr>
            <p:ph type="title"/>
          </p:nvPr>
        </p:nvSpPr>
        <p:spPr/>
        <p:txBody>
          <a:bodyPr/>
          <a:lstStyle/>
          <a:p>
            <a:r>
              <a:rPr lang="en-US" dirty="0"/>
              <a:t>Preventing MITM 2: “Lock The Meeting”</a:t>
            </a:r>
          </a:p>
        </p:txBody>
      </p:sp>
      <p:sp>
        <p:nvSpPr>
          <p:cNvPr id="3" name="Slide Number Placeholder 2">
            <a:extLst>
              <a:ext uri="{FF2B5EF4-FFF2-40B4-BE49-F238E27FC236}">
                <a16:creationId xmlns:a16="http://schemas.microsoft.com/office/drawing/2014/main" id="{42B836F3-6D4B-4DC6-AE8C-3AD453F2FE63}"/>
              </a:ext>
            </a:extLst>
          </p:cNvPr>
          <p:cNvSpPr>
            <a:spLocks noGrp="1"/>
          </p:cNvSpPr>
          <p:nvPr>
            <p:ph type="sldNum" sz="quarter" idx="12"/>
          </p:nvPr>
        </p:nvSpPr>
        <p:spPr/>
        <p:txBody>
          <a:bodyPr/>
          <a:lstStyle/>
          <a:p>
            <a:fld id="{F56C8676-1494-424A-9EE1-69F4EB666BA8}" type="slidenum">
              <a:rPr lang="en-US" smtClean="0"/>
              <a:pPr/>
              <a:t>24</a:t>
            </a:fld>
            <a:endParaRPr lang="en-US" dirty="0"/>
          </a:p>
        </p:txBody>
      </p:sp>
      <p:sp>
        <p:nvSpPr>
          <p:cNvPr id="9" name="TextBox 8">
            <a:extLst>
              <a:ext uri="{FF2B5EF4-FFF2-40B4-BE49-F238E27FC236}">
                <a16:creationId xmlns:a16="http://schemas.microsoft.com/office/drawing/2014/main" id="{F485C687-9D5A-42BB-B22D-E86A05D70673}"/>
              </a:ext>
            </a:extLst>
          </p:cNvPr>
          <p:cNvSpPr txBox="1"/>
          <p:nvPr/>
        </p:nvSpPr>
        <p:spPr>
          <a:xfrm>
            <a:off x="7758404" y="2063169"/>
            <a:ext cx="3495092" cy="1015663"/>
          </a:xfrm>
          <a:prstGeom prst="rect">
            <a:avLst/>
          </a:prstGeom>
          <a:noFill/>
        </p:spPr>
        <p:txBody>
          <a:bodyPr wrap="square" rtlCol="0">
            <a:spAutoFit/>
          </a:bodyPr>
          <a:lstStyle/>
          <a:p>
            <a:r>
              <a:rPr lang="en-US" sz="2000" dirty="0"/>
              <a:t>Meeting leader will not key in new participants once meeting is locked.</a:t>
            </a:r>
          </a:p>
        </p:txBody>
      </p:sp>
      <p:pic>
        <p:nvPicPr>
          <p:cNvPr id="11" name="Picture 10">
            <a:extLst>
              <a:ext uri="{FF2B5EF4-FFF2-40B4-BE49-F238E27FC236}">
                <a16:creationId xmlns:a16="http://schemas.microsoft.com/office/drawing/2014/main" id="{D0ADC3DF-DCEB-4D3A-A8EF-CD9B220249C7}"/>
              </a:ext>
            </a:extLst>
          </p:cNvPr>
          <p:cNvPicPr>
            <a:picLocks noChangeAspect="1"/>
          </p:cNvPicPr>
          <p:nvPr/>
        </p:nvPicPr>
        <p:blipFill>
          <a:blip r:embed="rId2"/>
          <a:stretch>
            <a:fillRect/>
          </a:stretch>
        </p:blipFill>
        <p:spPr>
          <a:xfrm>
            <a:off x="1407609" y="1521732"/>
            <a:ext cx="5147133" cy="4066073"/>
          </a:xfrm>
          <a:prstGeom prst="rect">
            <a:avLst/>
          </a:prstGeom>
        </p:spPr>
      </p:pic>
      <p:cxnSp>
        <p:nvCxnSpPr>
          <p:cNvPr id="15" name="Straight Arrow Connector 14">
            <a:extLst>
              <a:ext uri="{FF2B5EF4-FFF2-40B4-BE49-F238E27FC236}">
                <a16:creationId xmlns:a16="http://schemas.microsoft.com/office/drawing/2014/main" id="{CFF4BFD6-D218-4A3E-90FD-5F75299229E5}"/>
              </a:ext>
            </a:extLst>
          </p:cNvPr>
          <p:cNvCxnSpPr/>
          <p:nvPr/>
        </p:nvCxnSpPr>
        <p:spPr>
          <a:xfrm flipH="1">
            <a:off x="4217437" y="2258008"/>
            <a:ext cx="3540967" cy="270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054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1950-A588-7F1D-F451-D226FFE41EFF}"/>
              </a:ext>
            </a:extLst>
          </p:cNvPr>
          <p:cNvSpPr>
            <a:spLocks noGrp="1"/>
          </p:cNvSpPr>
          <p:nvPr>
            <p:ph type="title"/>
          </p:nvPr>
        </p:nvSpPr>
        <p:spPr/>
        <p:txBody>
          <a:bodyPr/>
          <a:lstStyle/>
          <a:p>
            <a:r>
              <a:rPr lang="en-US" dirty="0"/>
              <a:t>What attacks can you think of?</a:t>
            </a:r>
          </a:p>
        </p:txBody>
      </p:sp>
      <p:sp>
        <p:nvSpPr>
          <p:cNvPr id="5" name="Content Placeholder 4">
            <a:extLst>
              <a:ext uri="{FF2B5EF4-FFF2-40B4-BE49-F238E27FC236}">
                <a16:creationId xmlns:a16="http://schemas.microsoft.com/office/drawing/2014/main" id="{A9A958C4-9271-1187-FFEA-0183A49CC937}"/>
              </a:ext>
            </a:extLst>
          </p:cNvPr>
          <p:cNvSpPr>
            <a:spLocks noGrp="1"/>
          </p:cNvSpPr>
          <p:nvPr>
            <p:ph idx="1"/>
          </p:nvPr>
        </p:nvSpPr>
        <p:spPr/>
        <p:txBody>
          <a:bodyPr/>
          <a:lstStyle/>
          <a:p>
            <a:r>
              <a:rPr lang="en-US" dirty="0"/>
              <a:t>Server injects spies into meetings</a:t>
            </a:r>
          </a:p>
          <a:p>
            <a:r>
              <a:rPr lang="en-US" dirty="0"/>
              <a:t>Deep fakes</a:t>
            </a:r>
          </a:p>
          <a:p>
            <a:r>
              <a:rPr lang="en-US" dirty="0"/>
              <a:t>Users not exchanging meeting codes or doing it incorrectly</a:t>
            </a:r>
          </a:p>
          <a:p>
            <a:r>
              <a:rPr lang="en-US" dirty="0"/>
              <a:t>(Join and Drop) x 100</a:t>
            </a:r>
          </a:p>
          <a:p>
            <a:r>
              <a:rPr lang="en-US" dirty="0"/>
              <a:t>Server tricks user into accessing E2EE via Web</a:t>
            </a:r>
          </a:p>
          <a:p>
            <a:r>
              <a:rPr lang="en-US" dirty="0"/>
              <a:t>Bad binary</a:t>
            </a:r>
          </a:p>
          <a:p>
            <a:endParaRPr lang="en-US" dirty="0"/>
          </a:p>
          <a:p>
            <a:pPr marL="0" indent="0">
              <a:buNone/>
            </a:pPr>
            <a:endParaRPr lang="en-US" dirty="0"/>
          </a:p>
        </p:txBody>
      </p:sp>
    </p:spTree>
    <p:extLst>
      <p:ext uri="{BB962C8B-B14F-4D97-AF65-F5344CB8AC3E}">
        <p14:creationId xmlns:p14="http://schemas.microsoft.com/office/powerpoint/2010/main" val="36380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fu - Wikipedia">
            <a:extLst>
              <a:ext uri="{FF2B5EF4-FFF2-40B4-BE49-F238E27FC236}">
                <a16:creationId xmlns:a16="http://schemas.microsoft.com/office/drawing/2014/main" id="{CA2728B7-A869-2440-9331-35D949A39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54212"/>
            <a:ext cx="6096000" cy="520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DE30AD-F937-E641-89C1-1817C239D068}"/>
              </a:ext>
            </a:extLst>
          </p:cNvPr>
          <p:cNvSpPr>
            <a:spLocks noGrp="1"/>
          </p:cNvSpPr>
          <p:nvPr>
            <p:ph type="title"/>
          </p:nvPr>
        </p:nvSpPr>
        <p:spPr/>
        <p:txBody>
          <a:bodyPr/>
          <a:lstStyle/>
          <a:p>
            <a:r>
              <a:rPr lang="en-US" dirty="0"/>
              <a:t>Phase 2+ of E2EE: Better Identity </a:t>
            </a:r>
          </a:p>
        </p:txBody>
      </p:sp>
      <p:sp>
        <p:nvSpPr>
          <p:cNvPr id="3" name="Slide Number Placeholder 2">
            <a:extLst>
              <a:ext uri="{FF2B5EF4-FFF2-40B4-BE49-F238E27FC236}">
                <a16:creationId xmlns:a16="http://schemas.microsoft.com/office/drawing/2014/main" id="{9C6DF944-1714-CF45-A0FE-0A90299E6034}"/>
              </a:ext>
            </a:extLst>
          </p:cNvPr>
          <p:cNvSpPr>
            <a:spLocks noGrp="1"/>
          </p:cNvSpPr>
          <p:nvPr>
            <p:ph type="sldNum" sz="quarter" idx="12"/>
          </p:nvPr>
        </p:nvSpPr>
        <p:spPr/>
        <p:txBody>
          <a:bodyPr/>
          <a:lstStyle/>
          <a:p>
            <a:fld id="{F56C8676-1494-424A-9EE1-69F4EB666BA8}" type="slidenum">
              <a:rPr lang="en-US" smtClean="0"/>
              <a:pPr/>
              <a:t>26</a:t>
            </a:fld>
            <a:endParaRPr lang="en-US" dirty="0"/>
          </a:p>
        </p:txBody>
      </p:sp>
      <p:sp>
        <p:nvSpPr>
          <p:cNvPr id="4" name="Content Placeholder 3">
            <a:extLst>
              <a:ext uri="{FF2B5EF4-FFF2-40B4-BE49-F238E27FC236}">
                <a16:creationId xmlns:a16="http://schemas.microsoft.com/office/drawing/2014/main" id="{F266E426-2877-9643-82FA-4DB8850E751A}"/>
              </a:ext>
            </a:extLst>
          </p:cNvPr>
          <p:cNvSpPr>
            <a:spLocks noGrp="1"/>
          </p:cNvSpPr>
          <p:nvPr>
            <p:ph idx="4294967295"/>
          </p:nvPr>
        </p:nvSpPr>
        <p:spPr>
          <a:xfrm>
            <a:off x="657923" y="1487363"/>
            <a:ext cx="4704287" cy="4674980"/>
          </a:xfrm>
        </p:spPr>
        <p:txBody>
          <a:bodyPr/>
          <a:lstStyle/>
          <a:p>
            <a:r>
              <a:rPr lang="en-US" dirty="0"/>
              <a:t>Participants remember each other’s public keys (TOFU)</a:t>
            </a:r>
          </a:p>
          <a:p>
            <a:r>
              <a:rPr lang="en-US" dirty="0"/>
              <a:t>Third-party IDPs can independently attest to these identities</a:t>
            </a:r>
          </a:p>
        </p:txBody>
      </p:sp>
    </p:spTree>
    <p:extLst>
      <p:ext uri="{BB962C8B-B14F-4D97-AF65-F5344CB8AC3E}">
        <p14:creationId xmlns:p14="http://schemas.microsoft.com/office/powerpoint/2010/main" val="207167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F4F3-2ABC-4521-B5B5-B11D66459377}"/>
              </a:ext>
            </a:extLst>
          </p:cNvPr>
          <p:cNvSpPr>
            <a:spLocks noGrp="1"/>
          </p:cNvSpPr>
          <p:nvPr>
            <p:ph type="title"/>
          </p:nvPr>
        </p:nvSpPr>
        <p:spPr/>
        <p:txBody>
          <a:bodyPr/>
          <a:lstStyle/>
          <a:p>
            <a:r>
              <a:rPr lang="en-US" dirty="0"/>
              <a:t>Participants Remember Public Keys (TOFU)</a:t>
            </a:r>
          </a:p>
        </p:txBody>
      </p:sp>
      <p:sp>
        <p:nvSpPr>
          <p:cNvPr id="3" name="Slide Number Placeholder 2">
            <a:extLst>
              <a:ext uri="{FF2B5EF4-FFF2-40B4-BE49-F238E27FC236}">
                <a16:creationId xmlns:a16="http://schemas.microsoft.com/office/drawing/2014/main" id="{13EA5804-3A2C-4D06-A0F5-11023CEF3AC4}"/>
              </a:ext>
            </a:extLst>
          </p:cNvPr>
          <p:cNvSpPr>
            <a:spLocks noGrp="1"/>
          </p:cNvSpPr>
          <p:nvPr>
            <p:ph type="sldNum" sz="quarter" idx="12"/>
          </p:nvPr>
        </p:nvSpPr>
        <p:spPr/>
        <p:txBody>
          <a:bodyPr/>
          <a:lstStyle/>
          <a:p>
            <a:fld id="{F56C8676-1494-424A-9EE1-69F4EB666BA8}" type="slidenum">
              <a:rPr lang="en-US" smtClean="0"/>
              <a:pPr/>
              <a:t>27</a:t>
            </a:fld>
            <a:endParaRPr lang="en-US" dirty="0"/>
          </a:p>
        </p:txBody>
      </p:sp>
      <p:sp>
        <p:nvSpPr>
          <p:cNvPr id="5" name="Google Shape;721;p35">
            <a:extLst>
              <a:ext uri="{FF2B5EF4-FFF2-40B4-BE49-F238E27FC236}">
                <a16:creationId xmlns:a16="http://schemas.microsoft.com/office/drawing/2014/main" id="{567DF16C-C913-405B-97A9-25115D499B75}"/>
              </a:ext>
            </a:extLst>
          </p:cNvPr>
          <p:cNvSpPr/>
          <p:nvPr/>
        </p:nvSpPr>
        <p:spPr>
          <a:xfrm>
            <a:off x="4433820" y="1922076"/>
            <a:ext cx="3532200" cy="3620100"/>
          </a:xfrm>
          <a:prstGeom prst="roundRect">
            <a:avLst>
              <a:gd name="adj" fmla="val 623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6" name="Google Shape;722;p35">
            <a:extLst>
              <a:ext uri="{FF2B5EF4-FFF2-40B4-BE49-F238E27FC236}">
                <a16:creationId xmlns:a16="http://schemas.microsoft.com/office/drawing/2014/main" id="{7C1D6E4C-2274-44CE-B542-90AA07771AC3}"/>
              </a:ext>
            </a:extLst>
          </p:cNvPr>
          <p:cNvCxnSpPr>
            <a:stCxn id="5" idx="1"/>
            <a:endCxn id="5" idx="3"/>
          </p:cNvCxnSpPr>
          <p:nvPr/>
        </p:nvCxnSpPr>
        <p:spPr>
          <a:xfrm>
            <a:off x="4433820" y="3732126"/>
            <a:ext cx="3532200" cy="0"/>
          </a:xfrm>
          <a:prstGeom prst="straightConnector1">
            <a:avLst/>
          </a:prstGeom>
          <a:noFill/>
          <a:ln w="9525" cap="flat" cmpd="sng">
            <a:solidFill>
              <a:schemeClr val="dk2"/>
            </a:solidFill>
            <a:prstDash val="solid"/>
            <a:round/>
            <a:headEnd type="none" w="med" len="med"/>
            <a:tailEnd type="none" w="med" len="med"/>
          </a:ln>
        </p:spPr>
      </p:cxnSp>
      <p:cxnSp>
        <p:nvCxnSpPr>
          <p:cNvPr id="7" name="Google Shape;723;p35">
            <a:extLst>
              <a:ext uri="{FF2B5EF4-FFF2-40B4-BE49-F238E27FC236}">
                <a16:creationId xmlns:a16="http://schemas.microsoft.com/office/drawing/2014/main" id="{F9F05093-F3F0-4FC4-BF25-090BA05DA372}"/>
              </a:ext>
            </a:extLst>
          </p:cNvPr>
          <p:cNvCxnSpPr>
            <a:stCxn id="5" idx="0"/>
          </p:cNvCxnSpPr>
          <p:nvPr/>
        </p:nvCxnSpPr>
        <p:spPr>
          <a:xfrm>
            <a:off x="6199920" y="1922076"/>
            <a:ext cx="0" cy="3620100"/>
          </a:xfrm>
          <a:prstGeom prst="straightConnector1">
            <a:avLst/>
          </a:prstGeom>
          <a:noFill/>
          <a:ln w="9525" cap="flat" cmpd="sng">
            <a:solidFill>
              <a:schemeClr val="dk2"/>
            </a:solidFill>
            <a:prstDash val="solid"/>
            <a:round/>
            <a:headEnd type="none" w="med" len="med"/>
            <a:tailEnd type="none" w="med" len="med"/>
          </a:ln>
        </p:spPr>
      </p:cxnSp>
      <p:sp>
        <p:nvSpPr>
          <p:cNvPr id="8" name="Google Shape;724;p35">
            <a:extLst>
              <a:ext uri="{FF2B5EF4-FFF2-40B4-BE49-F238E27FC236}">
                <a16:creationId xmlns:a16="http://schemas.microsoft.com/office/drawing/2014/main" id="{1F207758-A5BC-4C58-8A6D-6D431B8B8C8D}"/>
              </a:ext>
            </a:extLst>
          </p:cNvPr>
          <p:cNvSpPr txBox="1"/>
          <p:nvPr/>
        </p:nvSpPr>
        <p:spPr>
          <a:xfrm>
            <a:off x="6163244" y="3367301"/>
            <a:ext cx="1802700" cy="300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000" b="1">
                <a:latin typeface="+mj-lt"/>
                <a:ea typeface="Lato"/>
                <a:cs typeface="Lato"/>
                <a:sym typeface="Lato"/>
              </a:rPr>
              <a:t>Carol (</a:t>
            </a:r>
            <a:r>
              <a:rPr lang="en" sz="1000" b="1" u="sng">
                <a:solidFill>
                  <a:schemeClr val="hlink"/>
                </a:solidFill>
                <a:latin typeface="+mj-lt"/>
                <a:ea typeface="Lato"/>
                <a:cs typeface="Lato"/>
                <a:sym typeface="Lato"/>
                <a:hlinkClick r:id="rId2"/>
              </a:rPr>
              <a:t>carol@company.com</a:t>
            </a:r>
            <a:r>
              <a:rPr lang="en" sz="1000" b="1">
                <a:latin typeface="+mj-lt"/>
                <a:ea typeface="Lato"/>
                <a:cs typeface="Lato"/>
                <a:sym typeface="Lato"/>
              </a:rPr>
              <a:t>)</a:t>
            </a:r>
            <a:endParaRPr sz="1000" b="1">
              <a:latin typeface="+mj-lt"/>
              <a:ea typeface="Lato"/>
              <a:cs typeface="Lato"/>
              <a:sym typeface="Lato"/>
            </a:endParaRPr>
          </a:p>
          <a:p>
            <a:pPr marL="0" marR="0" lvl="0" indent="0" algn="l" rtl="0">
              <a:spcBef>
                <a:spcPts val="0"/>
              </a:spcBef>
              <a:spcAft>
                <a:spcPts val="0"/>
              </a:spcAft>
              <a:buNone/>
            </a:pPr>
            <a:r>
              <a:rPr lang="en" sz="1000" b="1">
                <a:latin typeface="+mj-lt"/>
                <a:ea typeface="Lato"/>
                <a:cs typeface="Lato"/>
                <a:sym typeface="Lato"/>
              </a:rPr>
              <a:t>company.com</a:t>
            </a:r>
            <a:endParaRPr sz="1000" b="1">
              <a:latin typeface="+mj-lt"/>
              <a:ea typeface="Lato"/>
              <a:cs typeface="Lato"/>
              <a:sym typeface="Lato"/>
            </a:endParaRPr>
          </a:p>
        </p:txBody>
      </p:sp>
      <p:pic>
        <p:nvPicPr>
          <p:cNvPr id="9" name="Google Shape;725;p35">
            <a:extLst>
              <a:ext uri="{FF2B5EF4-FFF2-40B4-BE49-F238E27FC236}">
                <a16:creationId xmlns:a16="http://schemas.microsoft.com/office/drawing/2014/main" id="{6AACF6BB-C38E-4374-B3B4-1DD0AD62E804}"/>
              </a:ext>
            </a:extLst>
          </p:cNvPr>
          <p:cNvPicPr preferRelativeResize="0"/>
          <p:nvPr/>
        </p:nvPicPr>
        <p:blipFill>
          <a:blip r:embed="rId3">
            <a:alphaModFix/>
          </a:blip>
          <a:stretch>
            <a:fillRect/>
          </a:stretch>
        </p:blipFill>
        <p:spPr>
          <a:xfrm>
            <a:off x="4755395" y="3855951"/>
            <a:ext cx="1294650" cy="1176181"/>
          </a:xfrm>
          <a:prstGeom prst="rect">
            <a:avLst/>
          </a:prstGeom>
          <a:noFill/>
          <a:ln>
            <a:noFill/>
          </a:ln>
        </p:spPr>
      </p:pic>
      <p:pic>
        <p:nvPicPr>
          <p:cNvPr id="10" name="Google Shape;726;p35">
            <a:extLst>
              <a:ext uri="{FF2B5EF4-FFF2-40B4-BE49-F238E27FC236}">
                <a16:creationId xmlns:a16="http://schemas.microsoft.com/office/drawing/2014/main" id="{F42E5466-1266-47FA-949D-FC66AE285BBA}"/>
              </a:ext>
            </a:extLst>
          </p:cNvPr>
          <p:cNvPicPr preferRelativeResize="0"/>
          <p:nvPr/>
        </p:nvPicPr>
        <p:blipFill>
          <a:blip r:embed="rId4">
            <a:alphaModFix/>
          </a:blip>
          <a:stretch>
            <a:fillRect/>
          </a:stretch>
        </p:blipFill>
        <p:spPr>
          <a:xfrm>
            <a:off x="4755404" y="2103322"/>
            <a:ext cx="1294650" cy="1176230"/>
          </a:xfrm>
          <a:prstGeom prst="rect">
            <a:avLst/>
          </a:prstGeom>
          <a:noFill/>
          <a:ln>
            <a:noFill/>
          </a:ln>
        </p:spPr>
      </p:pic>
      <p:pic>
        <p:nvPicPr>
          <p:cNvPr id="11" name="Google Shape;727;p35">
            <a:extLst>
              <a:ext uri="{FF2B5EF4-FFF2-40B4-BE49-F238E27FC236}">
                <a16:creationId xmlns:a16="http://schemas.microsoft.com/office/drawing/2014/main" id="{EFAB909C-3C2B-43CD-9DD9-65A64D0487C1}"/>
              </a:ext>
            </a:extLst>
          </p:cNvPr>
          <p:cNvPicPr preferRelativeResize="0"/>
          <p:nvPr/>
        </p:nvPicPr>
        <p:blipFill>
          <a:blip r:embed="rId5">
            <a:alphaModFix/>
          </a:blip>
          <a:stretch>
            <a:fillRect/>
          </a:stretch>
        </p:blipFill>
        <p:spPr>
          <a:xfrm>
            <a:off x="6417270" y="2110075"/>
            <a:ext cx="1294644" cy="1162725"/>
          </a:xfrm>
          <a:prstGeom prst="rect">
            <a:avLst/>
          </a:prstGeom>
          <a:noFill/>
          <a:ln>
            <a:noFill/>
          </a:ln>
        </p:spPr>
      </p:pic>
      <p:sp>
        <p:nvSpPr>
          <p:cNvPr id="12" name="Google Shape;728;p35">
            <a:extLst>
              <a:ext uri="{FF2B5EF4-FFF2-40B4-BE49-F238E27FC236}">
                <a16:creationId xmlns:a16="http://schemas.microsoft.com/office/drawing/2014/main" id="{8CC99E14-1B75-4E6D-B6EE-D23EC7895A33}"/>
              </a:ext>
            </a:extLst>
          </p:cNvPr>
          <p:cNvSpPr txBox="1"/>
          <p:nvPr/>
        </p:nvSpPr>
        <p:spPr>
          <a:xfrm>
            <a:off x="4410644" y="3367301"/>
            <a:ext cx="1802700" cy="300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000" b="1">
                <a:latin typeface="+mj-lt"/>
                <a:ea typeface="Lato"/>
                <a:cs typeface="Lato"/>
                <a:sym typeface="Lato"/>
              </a:rPr>
              <a:t>Bob (</a:t>
            </a:r>
            <a:r>
              <a:rPr lang="en" sz="1000" b="1" u="sng">
                <a:solidFill>
                  <a:schemeClr val="hlink"/>
                </a:solidFill>
                <a:latin typeface="+mj-lt"/>
                <a:ea typeface="Lato"/>
                <a:cs typeface="Lato"/>
                <a:sym typeface="Lato"/>
                <a:hlinkClick r:id="rId6"/>
              </a:rPr>
              <a:t>bob@school.edu</a:t>
            </a:r>
            <a:r>
              <a:rPr lang="en" sz="1000" b="1">
                <a:latin typeface="+mj-lt"/>
                <a:ea typeface="Lato"/>
                <a:cs typeface="Lato"/>
                <a:sym typeface="Lato"/>
              </a:rPr>
              <a:t>)</a:t>
            </a:r>
            <a:endParaRPr sz="1000" b="1">
              <a:latin typeface="+mj-lt"/>
              <a:ea typeface="Lato"/>
              <a:cs typeface="Lato"/>
              <a:sym typeface="Lato"/>
            </a:endParaRPr>
          </a:p>
          <a:p>
            <a:pPr marL="0" marR="0" lvl="0" indent="0" algn="l" rtl="0">
              <a:spcBef>
                <a:spcPts val="0"/>
              </a:spcBef>
              <a:spcAft>
                <a:spcPts val="0"/>
              </a:spcAft>
              <a:buNone/>
            </a:pPr>
            <a:r>
              <a:rPr lang="en" sz="1000" b="1">
                <a:latin typeface="+mj-lt"/>
                <a:ea typeface="Lato"/>
                <a:cs typeface="Lato"/>
                <a:sym typeface="Lato"/>
              </a:rPr>
              <a:t>school.edu </a:t>
            </a:r>
            <a:r>
              <a:rPr lang="en" sz="1000" b="1">
                <a:solidFill>
                  <a:srgbClr val="FF0000"/>
                </a:solidFill>
                <a:latin typeface="+mj-lt"/>
                <a:ea typeface="Lato"/>
                <a:cs typeface="Lato"/>
                <a:sym typeface="Lato"/>
              </a:rPr>
              <a:t>(NEW!)</a:t>
            </a:r>
            <a:endParaRPr sz="1000" b="1">
              <a:solidFill>
                <a:srgbClr val="FF0000"/>
              </a:solidFill>
              <a:latin typeface="+mj-lt"/>
              <a:ea typeface="Lato"/>
              <a:cs typeface="Lato"/>
              <a:sym typeface="Lato"/>
            </a:endParaRPr>
          </a:p>
        </p:txBody>
      </p:sp>
      <p:pic>
        <p:nvPicPr>
          <p:cNvPr id="13" name="Google Shape;729;p35">
            <a:extLst>
              <a:ext uri="{FF2B5EF4-FFF2-40B4-BE49-F238E27FC236}">
                <a16:creationId xmlns:a16="http://schemas.microsoft.com/office/drawing/2014/main" id="{07C81648-7AF7-41EE-94E6-66E25FC05B3B}"/>
              </a:ext>
            </a:extLst>
          </p:cNvPr>
          <p:cNvPicPr preferRelativeResize="0"/>
          <p:nvPr/>
        </p:nvPicPr>
        <p:blipFill>
          <a:blip r:embed="rId4">
            <a:alphaModFix/>
          </a:blip>
          <a:stretch>
            <a:fillRect/>
          </a:stretch>
        </p:blipFill>
        <p:spPr>
          <a:xfrm>
            <a:off x="6508004" y="3855922"/>
            <a:ext cx="1294650" cy="1176230"/>
          </a:xfrm>
          <a:prstGeom prst="rect">
            <a:avLst/>
          </a:prstGeom>
          <a:noFill/>
          <a:ln>
            <a:noFill/>
          </a:ln>
        </p:spPr>
      </p:pic>
      <p:sp>
        <p:nvSpPr>
          <p:cNvPr id="14" name="Google Shape;730;p35">
            <a:extLst>
              <a:ext uri="{FF2B5EF4-FFF2-40B4-BE49-F238E27FC236}">
                <a16:creationId xmlns:a16="http://schemas.microsoft.com/office/drawing/2014/main" id="{6E12B31C-14FB-449F-86DB-E941216C677F}"/>
              </a:ext>
            </a:extLst>
          </p:cNvPr>
          <p:cNvSpPr txBox="1"/>
          <p:nvPr/>
        </p:nvSpPr>
        <p:spPr>
          <a:xfrm>
            <a:off x="6163244" y="5119901"/>
            <a:ext cx="1802700" cy="300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000" b="1">
                <a:latin typeface="+mj-lt"/>
                <a:ea typeface="Lato"/>
                <a:cs typeface="Lato"/>
                <a:sym typeface="Lato"/>
              </a:rPr>
              <a:t>Alex (</a:t>
            </a:r>
            <a:r>
              <a:rPr lang="en" sz="1000" b="1" u="sng">
                <a:solidFill>
                  <a:schemeClr val="hlink"/>
                </a:solidFill>
                <a:latin typeface="+mj-lt"/>
                <a:ea typeface="Lato"/>
                <a:cs typeface="Lato"/>
                <a:sym typeface="Lato"/>
                <a:hlinkClick r:id="rId7"/>
              </a:rPr>
              <a:t>alex@company.com</a:t>
            </a:r>
            <a:r>
              <a:rPr lang="en" sz="1000" b="1">
                <a:latin typeface="+mj-lt"/>
                <a:ea typeface="Lato"/>
                <a:cs typeface="Lato"/>
                <a:sym typeface="Lato"/>
              </a:rPr>
              <a:t>)</a:t>
            </a:r>
            <a:endParaRPr sz="1000" b="1">
              <a:latin typeface="+mj-lt"/>
              <a:ea typeface="Lato"/>
              <a:cs typeface="Lato"/>
              <a:sym typeface="Lato"/>
            </a:endParaRPr>
          </a:p>
          <a:p>
            <a:pPr marL="0" marR="0" lvl="0" indent="0" algn="l" rtl="0">
              <a:spcBef>
                <a:spcPts val="0"/>
              </a:spcBef>
              <a:spcAft>
                <a:spcPts val="0"/>
              </a:spcAft>
              <a:buNone/>
            </a:pPr>
            <a:r>
              <a:rPr lang="en" sz="1000" b="1">
                <a:latin typeface="+mj-lt"/>
                <a:ea typeface="Lato"/>
                <a:cs typeface="Lato"/>
                <a:sym typeface="Lato"/>
              </a:rPr>
              <a:t>company.com</a:t>
            </a:r>
            <a:endParaRPr sz="1000" b="1">
              <a:solidFill>
                <a:srgbClr val="FF0000"/>
              </a:solidFill>
              <a:latin typeface="+mj-lt"/>
              <a:ea typeface="Lato"/>
              <a:cs typeface="Lato"/>
              <a:sym typeface="Lato"/>
            </a:endParaRPr>
          </a:p>
        </p:txBody>
      </p:sp>
      <p:sp>
        <p:nvSpPr>
          <p:cNvPr id="15" name="Google Shape;731;p35">
            <a:extLst>
              <a:ext uri="{FF2B5EF4-FFF2-40B4-BE49-F238E27FC236}">
                <a16:creationId xmlns:a16="http://schemas.microsoft.com/office/drawing/2014/main" id="{4832BED1-F05D-4129-8D0E-A79F5F1429CE}"/>
              </a:ext>
            </a:extLst>
          </p:cNvPr>
          <p:cNvSpPr txBox="1"/>
          <p:nvPr/>
        </p:nvSpPr>
        <p:spPr>
          <a:xfrm>
            <a:off x="4486844" y="5119901"/>
            <a:ext cx="1802700" cy="300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000" b="1">
                <a:latin typeface="+mj-lt"/>
                <a:ea typeface="Lato"/>
                <a:cs typeface="Lato"/>
                <a:sym typeface="Lato"/>
              </a:rPr>
              <a:t>Alice (</a:t>
            </a:r>
            <a:r>
              <a:rPr lang="en" sz="1000" b="1" u="sng">
                <a:solidFill>
                  <a:schemeClr val="hlink"/>
                </a:solidFill>
                <a:latin typeface="+mj-lt"/>
                <a:ea typeface="Lato"/>
                <a:cs typeface="Lato"/>
                <a:sym typeface="Lato"/>
                <a:hlinkClick r:id="rId8"/>
              </a:rPr>
              <a:t>alice@company.com</a:t>
            </a:r>
            <a:r>
              <a:rPr lang="en" sz="1000" b="1">
                <a:latin typeface="+mj-lt"/>
                <a:ea typeface="Lato"/>
                <a:cs typeface="Lato"/>
                <a:sym typeface="Lato"/>
              </a:rPr>
              <a:t>)</a:t>
            </a:r>
            <a:endParaRPr sz="1000" b="1">
              <a:latin typeface="+mj-lt"/>
              <a:ea typeface="Lato"/>
              <a:cs typeface="Lato"/>
              <a:sym typeface="Lato"/>
            </a:endParaRPr>
          </a:p>
          <a:p>
            <a:pPr marL="0" marR="0" lvl="0" indent="0" algn="l" rtl="0">
              <a:spcBef>
                <a:spcPts val="0"/>
              </a:spcBef>
              <a:spcAft>
                <a:spcPts val="0"/>
              </a:spcAft>
              <a:buNone/>
            </a:pPr>
            <a:r>
              <a:rPr lang="en" sz="1000" b="1">
                <a:latin typeface="+mj-lt"/>
                <a:ea typeface="Lato"/>
                <a:cs typeface="Lato"/>
                <a:sym typeface="Lato"/>
              </a:rPr>
              <a:t>company.com </a:t>
            </a:r>
            <a:r>
              <a:rPr lang="en" sz="1000" b="1">
                <a:solidFill>
                  <a:srgbClr val="FF0000"/>
                </a:solidFill>
                <a:latin typeface="+mj-lt"/>
                <a:ea typeface="Lato"/>
                <a:cs typeface="Lato"/>
                <a:sym typeface="Lato"/>
              </a:rPr>
              <a:t>(NEW!)</a:t>
            </a:r>
            <a:endParaRPr sz="1000" b="1">
              <a:solidFill>
                <a:srgbClr val="FF0000"/>
              </a:solidFill>
              <a:latin typeface="+mj-lt"/>
              <a:ea typeface="Lato"/>
              <a:cs typeface="Lato"/>
              <a:sym typeface="Lato"/>
            </a:endParaRPr>
          </a:p>
        </p:txBody>
      </p:sp>
      <p:sp>
        <p:nvSpPr>
          <p:cNvPr id="16" name="Google Shape;732;p35">
            <a:extLst>
              <a:ext uri="{FF2B5EF4-FFF2-40B4-BE49-F238E27FC236}">
                <a16:creationId xmlns:a16="http://schemas.microsoft.com/office/drawing/2014/main" id="{89876260-B1FB-4CE2-9384-53E617A8C95A}"/>
              </a:ext>
            </a:extLst>
          </p:cNvPr>
          <p:cNvSpPr/>
          <p:nvPr/>
        </p:nvSpPr>
        <p:spPr>
          <a:xfrm>
            <a:off x="5308270" y="4412901"/>
            <a:ext cx="1638600" cy="543900"/>
          </a:xfrm>
          <a:prstGeom prst="wedgeRectCallout">
            <a:avLst>
              <a:gd name="adj1" fmla="val -31091"/>
              <a:gd name="adj2" fmla="val 108241"/>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mj-lt"/>
            </a:endParaRPr>
          </a:p>
          <a:p>
            <a:pPr marL="0" lvl="0" indent="0" algn="ctr" rtl="0">
              <a:spcBef>
                <a:spcPts val="0"/>
              </a:spcBef>
              <a:spcAft>
                <a:spcPts val="0"/>
              </a:spcAft>
              <a:buNone/>
            </a:pPr>
            <a:r>
              <a:rPr lang="en" sz="1600" dirty="0">
                <a:latin typeface="+mj-lt"/>
              </a:rPr>
              <a:t>Alice is on a new device!</a:t>
            </a:r>
            <a:endParaRPr sz="1600" dirty="0">
              <a:latin typeface="+mj-lt"/>
            </a:endParaRPr>
          </a:p>
          <a:p>
            <a:pPr marL="0" lvl="0" indent="0" algn="l" rtl="0">
              <a:spcBef>
                <a:spcPts val="0"/>
              </a:spcBef>
              <a:spcAft>
                <a:spcPts val="0"/>
              </a:spcAft>
              <a:buNone/>
            </a:pPr>
            <a:endParaRPr sz="1600" dirty="0">
              <a:latin typeface="+mj-lt"/>
            </a:endParaRPr>
          </a:p>
        </p:txBody>
      </p:sp>
      <p:sp>
        <p:nvSpPr>
          <p:cNvPr id="17" name="Google Shape;733;p35">
            <a:extLst>
              <a:ext uri="{FF2B5EF4-FFF2-40B4-BE49-F238E27FC236}">
                <a16:creationId xmlns:a16="http://schemas.microsoft.com/office/drawing/2014/main" id="{9D1C75E0-67A0-4FF9-BD13-4E10E667049C}"/>
              </a:ext>
            </a:extLst>
          </p:cNvPr>
          <p:cNvSpPr/>
          <p:nvPr/>
        </p:nvSpPr>
        <p:spPr>
          <a:xfrm>
            <a:off x="5003470" y="2563726"/>
            <a:ext cx="1802700" cy="640500"/>
          </a:xfrm>
          <a:prstGeom prst="wedgeRectCallout">
            <a:avLst>
              <a:gd name="adj1" fmla="val -32949"/>
              <a:gd name="adj2" fmla="val 102178"/>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mj-lt"/>
              </a:rPr>
              <a:t>You never met with Bob before!</a:t>
            </a:r>
            <a:endParaRPr sz="1600" dirty="0">
              <a:latin typeface="+mj-lt"/>
            </a:endParaRPr>
          </a:p>
        </p:txBody>
      </p:sp>
    </p:spTree>
    <p:extLst>
      <p:ext uri="{BB962C8B-B14F-4D97-AF65-F5344CB8AC3E}">
        <p14:creationId xmlns:p14="http://schemas.microsoft.com/office/powerpoint/2010/main" val="171280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56E0-C232-49DE-8500-846CC9C8C918}"/>
              </a:ext>
            </a:extLst>
          </p:cNvPr>
          <p:cNvSpPr>
            <a:spLocks noGrp="1"/>
          </p:cNvSpPr>
          <p:nvPr>
            <p:ph type="title"/>
          </p:nvPr>
        </p:nvSpPr>
        <p:spPr/>
        <p:txBody>
          <a:bodyPr/>
          <a:lstStyle/>
          <a:p>
            <a:r>
              <a:rPr lang="en-US" dirty="0"/>
              <a:t>Problem: Quadratic Warnings</a:t>
            </a:r>
          </a:p>
        </p:txBody>
      </p:sp>
      <p:sp>
        <p:nvSpPr>
          <p:cNvPr id="3" name="Slide Number Placeholder 2">
            <a:extLst>
              <a:ext uri="{FF2B5EF4-FFF2-40B4-BE49-F238E27FC236}">
                <a16:creationId xmlns:a16="http://schemas.microsoft.com/office/drawing/2014/main" id="{02A7C38F-D502-409C-AC23-ECF4EAADE4FD}"/>
              </a:ext>
            </a:extLst>
          </p:cNvPr>
          <p:cNvSpPr>
            <a:spLocks noGrp="1"/>
          </p:cNvSpPr>
          <p:nvPr>
            <p:ph type="sldNum" sz="quarter" idx="12"/>
          </p:nvPr>
        </p:nvSpPr>
        <p:spPr/>
        <p:txBody>
          <a:bodyPr/>
          <a:lstStyle/>
          <a:p>
            <a:fld id="{F56C8676-1494-424A-9EE1-69F4EB666BA8}" type="slidenum">
              <a:rPr lang="en-US" smtClean="0"/>
              <a:pPr/>
              <a:t>28</a:t>
            </a:fld>
            <a:endParaRPr lang="en-US" dirty="0"/>
          </a:p>
        </p:txBody>
      </p:sp>
      <p:pic>
        <p:nvPicPr>
          <p:cNvPr id="5" name="Graphic 4" descr="Smart Phone with solid fill">
            <a:extLst>
              <a:ext uri="{FF2B5EF4-FFF2-40B4-BE49-F238E27FC236}">
                <a16:creationId xmlns:a16="http://schemas.microsoft.com/office/drawing/2014/main" id="{4F018E79-9408-4AFB-913B-7B3DD3855F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76141" y="1779724"/>
            <a:ext cx="914400" cy="914400"/>
          </a:xfrm>
          <a:prstGeom prst="rect">
            <a:avLst/>
          </a:prstGeom>
        </p:spPr>
      </p:pic>
      <p:pic>
        <p:nvPicPr>
          <p:cNvPr id="6" name="Graphic 5" descr="Smart Phone with solid fill">
            <a:extLst>
              <a:ext uri="{FF2B5EF4-FFF2-40B4-BE49-F238E27FC236}">
                <a16:creationId xmlns:a16="http://schemas.microsoft.com/office/drawing/2014/main" id="{212C1DC9-F9CC-41FA-B3F6-D369EF950E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25952" y="1779724"/>
            <a:ext cx="914400" cy="914400"/>
          </a:xfrm>
          <a:prstGeom prst="rect">
            <a:avLst/>
          </a:prstGeom>
        </p:spPr>
      </p:pic>
      <p:pic>
        <p:nvPicPr>
          <p:cNvPr id="7" name="Google Shape;373;p26">
            <a:extLst>
              <a:ext uri="{FF2B5EF4-FFF2-40B4-BE49-F238E27FC236}">
                <a16:creationId xmlns:a16="http://schemas.microsoft.com/office/drawing/2014/main" id="{6871613C-79DB-42B5-A43C-9645E33148CB}"/>
              </a:ext>
            </a:extLst>
          </p:cNvPr>
          <p:cNvPicPr preferRelativeResize="0"/>
          <p:nvPr/>
        </p:nvPicPr>
        <p:blipFill>
          <a:blip r:embed="rId4">
            <a:alphaModFix/>
          </a:blip>
          <a:stretch>
            <a:fillRect/>
          </a:stretch>
        </p:blipFill>
        <p:spPr>
          <a:xfrm>
            <a:off x="2725952" y="1779724"/>
            <a:ext cx="601320" cy="546300"/>
          </a:xfrm>
          <a:prstGeom prst="rect">
            <a:avLst/>
          </a:prstGeom>
          <a:noFill/>
          <a:ln>
            <a:noFill/>
          </a:ln>
        </p:spPr>
      </p:pic>
      <p:pic>
        <p:nvPicPr>
          <p:cNvPr id="8" name="Google Shape;726;p35">
            <a:extLst>
              <a:ext uri="{FF2B5EF4-FFF2-40B4-BE49-F238E27FC236}">
                <a16:creationId xmlns:a16="http://schemas.microsoft.com/office/drawing/2014/main" id="{B36E3BD1-7FF9-4B38-8F16-469DF291A93E}"/>
              </a:ext>
            </a:extLst>
          </p:cNvPr>
          <p:cNvPicPr preferRelativeResize="0"/>
          <p:nvPr/>
        </p:nvPicPr>
        <p:blipFill>
          <a:blip r:embed="rId5">
            <a:alphaModFix/>
          </a:blip>
          <a:stretch>
            <a:fillRect/>
          </a:stretch>
        </p:blipFill>
        <p:spPr>
          <a:xfrm>
            <a:off x="8789221" y="1897474"/>
            <a:ext cx="814687" cy="678900"/>
          </a:xfrm>
          <a:prstGeom prst="rect">
            <a:avLst/>
          </a:prstGeom>
          <a:noFill/>
          <a:ln>
            <a:noFill/>
          </a:ln>
        </p:spPr>
      </p:pic>
      <p:pic>
        <p:nvPicPr>
          <p:cNvPr id="9" name="Graphic 8" descr="Tablet with solid fill">
            <a:extLst>
              <a:ext uri="{FF2B5EF4-FFF2-40B4-BE49-F238E27FC236}">
                <a16:creationId xmlns:a16="http://schemas.microsoft.com/office/drawing/2014/main" id="{7531D0BF-0D0C-42FB-9232-5925F8A5E8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25952" y="2827109"/>
            <a:ext cx="914400" cy="914400"/>
          </a:xfrm>
          <a:prstGeom prst="rect">
            <a:avLst/>
          </a:prstGeom>
        </p:spPr>
      </p:pic>
      <p:pic>
        <p:nvPicPr>
          <p:cNvPr id="10" name="Google Shape;373;p26">
            <a:extLst>
              <a:ext uri="{FF2B5EF4-FFF2-40B4-BE49-F238E27FC236}">
                <a16:creationId xmlns:a16="http://schemas.microsoft.com/office/drawing/2014/main" id="{4CB5053A-5E14-4336-9DAE-4117A2BCC35D}"/>
              </a:ext>
            </a:extLst>
          </p:cNvPr>
          <p:cNvPicPr preferRelativeResize="0"/>
          <p:nvPr/>
        </p:nvPicPr>
        <p:blipFill>
          <a:blip r:embed="rId4">
            <a:alphaModFix/>
          </a:blip>
          <a:stretch>
            <a:fillRect/>
          </a:stretch>
        </p:blipFill>
        <p:spPr>
          <a:xfrm>
            <a:off x="2725952" y="2794408"/>
            <a:ext cx="601320" cy="546300"/>
          </a:xfrm>
          <a:prstGeom prst="rect">
            <a:avLst/>
          </a:prstGeom>
          <a:noFill/>
          <a:ln>
            <a:noFill/>
          </a:ln>
        </p:spPr>
      </p:pic>
      <p:pic>
        <p:nvPicPr>
          <p:cNvPr id="11" name="Graphic 10" descr="Tablet with solid fill">
            <a:extLst>
              <a:ext uri="{FF2B5EF4-FFF2-40B4-BE49-F238E27FC236}">
                <a16:creationId xmlns:a16="http://schemas.microsoft.com/office/drawing/2014/main" id="{5BF280C7-8E0D-4FF1-8672-383063B93F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6141" y="2878174"/>
            <a:ext cx="914400" cy="914400"/>
          </a:xfrm>
          <a:prstGeom prst="rect">
            <a:avLst/>
          </a:prstGeom>
        </p:spPr>
      </p:pic>
      <p:pic>
        <p:nvPicPr>
          <p:cNvPr id="12" name="Google Shape;726;p35">
            <a:extLst>
              <a:ext uri="{FF2B5EF4-FFF2-40B4-BE49-F238E27FC236}">
                <a16:creationId xmlns:a16="http://schemas.microsoft.com/office/drawing/2014/main" id="{B0FB9C70-D96E-46AD-AA45-059D199FB7DF}"/>
              </a:ext>
            </a:extLst>
          </p:cNvPr>
          <p:cNvPicPr preferRelativeResize="0"/>
          <p:nvPr/>
        </p:nvPicPr>
        <p:blipFill>
          <a:blip r:embed="rId5">
            <a:alphaModFix/>
          </a:blip>
          <a:stretch>
            <a:fillRect/>
          </a:stretch>
        </p:blipFill>
        <p:spPr>
          <a:xfrm>
            <a:off x="8789221" y="2760424"/>
            <a:ext cx="814687" cy="678900"/>
          </a:xfrm>
          <a:prstGeom prst="rect">
            <a:avLst/>
          </a:prstGeom>
          <a:noFill/>
          <a:ln>
            <a:noFill/>
          </a:ln>
        </p:spPr>
      </p:pic>
      <p:pic>
        <p:nvPicPr>
          <p:cNvPr id="13" name="Graphic 12" descr="Monitor with solid fill">
            <a:extLst>
              <a:ext uri="{FF2B5EF4-FFF2-40B4-BE49-F238E27FC236}">
                <a16:creationId xmlns:a16="http://schemas.microsoft.com/office/drawing/2014/main" id="{A977D549-F7C9-44FB-8F54-4333CAC029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76141" y="3976051"/>
            <a:ext cx="914400" cy="914400"/>
          </a:xfrm>
          <a:prstGeom prst="rect">
            <a:avLst/>
          </a:prstGeom>
        </p:spPr>
      </p:pic>
      <p:pic>
        <p:nvPicPr>
          <p:cNvPr id="14" name="Google Shape;726;p35">
            <a:extLst>
              <a:ext uri="{FF2B5EF4-FFF2-40B4-BE49-F238E27FC236}">
                <a16:creationId xmlns:a16="http://schemas.microsoft.com/office/drawing/2014/main" id="{94267FF1-FD63-4A4E-B6CD-D900D6C59072}"/>
              </a:ext>
            </a:extLst>
          </p:cNvPr>
          <p:cNvPicPr preferRelativeResize="0"/>
          <p:nvPr/>
        </p:nvPicPr>
        <p:blipFill>
          <a:blip r:embed="rId5">
            <a:alphaModFix/>
          </a:blip>
          <a:stretch>
            <a:fillRect/>
          </a:stretch>
        </p:blipFill>
        <p:spPr>
          <a:xfrm>
            <a:off x="8876307" y="3792574"/>
            <a:ext cx="814687" cy="678900"/>
          </a:xfrm>
          <a:prstGeom prst="rect">
            <a:avLst/>
          </a:prstGeom>
          <a:noFill/>
          <a:ln>
            <a:noFill/>
          </a:ln>
        </p:spPr>
      </p:pic>
      <p:pic>
        <p:nvPicPr>
          <p:cNvPr id="15" name="Graphic 14" descr="Computer with solid fill">
            <a:extLst>
              <a:ext uri="{FF2B5EF4-FFF2-40B4-BE49-F238E27FC236}">
                <a16:creationId xmlns:a16="http://schemas.microsoft.com/office/drawing/2014/main" id="{74F63CBD-D4C7-431E-8D10-A16EB559CB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25952" y="3814533"/>
            <a:ext cx="914400" cy="914400"/>
          </a:xfrm>
          <a:prstGeom prst="rect">
            <a:avLst/>
          </a:prstGeom>
        </p:spPr>
      </p:pic>
      <p:pic>
        <p:nvPicPr>
          <p:cNvPr id="16" name="Google Shape;373;p26">
            <a:extLst>
              <a:ext uri="{FF2B5EF4-FFF2-40B4-BE49-F238E27FC236}">
                <a16:creationId xmlns:a16="http://schemas.microsoft.com/office/drawing/2014/main" id="{A3D0D6E5-6DE9-4938-9A29-D523F7EAC1C0}"/>
              </a:ext>
            </a:extLst>
          </p:cNvPr>
          <p:cNvPicPr preferRelativeResize="0"/>
          <p:nvPr/>
        </p:nvPicPr>
        <p:blipFill>
          <a:blip r:embed="rId4">
            <a:alphaModFix/>
          </a:blip>
          <a:stretch>
            <a:fillRect/>
          </a:stretch>
        </p:blipFill>
        <p:spPr>
          <a:xfrm>
            <a:off x="2725952" y="3781832"/>
            <a:ext cx="601320" cy="546300"/>
          </a:xfrm>
          <a:prstGeom prst="rect">
            <a:avLst/>
          </a:prstGeom>
          <a:noFill/>
          <a:ln>
            <a:noFill/>
          </a:ln>
        </p:spPr>
      </p:pic>
      <p:cxnSp>
        <p:nvCxnSpPr>
          <p:cNvPr id="17" name="Straight Arrow Connector 16">
            <a:extLst>
              <a:ext uri="{FF2B5EF4-FFF2-40B4-BE49-F238E27FC236}">
                <a16:creationId xmlns:a16="http://schemas.microsoft.com/office/drawing/2014/main" id="{F1FCBA9C-802E-424F-8279-F0DBE529A63F}"/>
              </a:ext>
            </a:extLst>
          </p:cNvPr>
          <p:cNvCxnSpPr>
            <a:stCxn id="6" idx="3"/>
            <a:endCxn id="5" idx="1"/>
          </p:cNvCxnSpPr>
          <p:nvPr/>
        </p:nvCxnSpPr>
        <p:spPr>
          <a:xfrm>
            <a:off x="3640352" y="2236924"/>
            <a:ext cx="483578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C39EAD-5A7A-43EE-ABA8-9C93968418C5}"/>
              </a:ext>
            </a:extLst>
          </p:cNvPr>
          <p:cNvCxnSpPr>
            <a:stCxn id="6" idx="3"/>
            <a:endCxn id="11" idx="1"/>
          </p:cNvCxnSpPr>
          <p:nvPr/>
        </p:nvCxnSpPr>
        <p:spPr>
          <a:xfrm>
            <a:off x="3640352" y="2236924"/>
            <a:ext cx="4835789" cy="1098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CCC3911-8CAA-48D3-83F4-7A7C9EFDA1C8}"/>
              </a:ext>
            </a:extLst>
          </p:cNvPr>
          <p:cNvCxnSpPr>
            <a:cxnSpLocks/>
            <a:stCxn id="6" idx="3"/>
          </p:cNvCxnSpPr>
          <p:nvPr/>
        </p:nvCxnSpPr>
        <p:spPr>
          <a:xfrm>
            <a:off x="3640352" y="2236924"/>
            <a:ext cx="4835789" cy="2130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3825133-AE79-40BD-A555-8C6D3F4663CA}"/>
              </a:ext>
            </a:extLst>
          </p:cNvPr>
          <p:cNvCxnSpPr>
            <a:stCxn id="9" idx="3"/>
            <a:endCxn id="11" idx="1"/>
          </p:cNvCxnSpPr>
          <p:nvPr/>
        </p:nvCxnSpPr>
        <p:spPr>
          <a:xfrm>
            <a:off x="3640352" y="3284309"/>
            <a:ext cx="4835789" cy="510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545A0A-9DB8-4201-AFF0-C412F874132D}"/>
              </a:ext>
            </a:extLst>
          </p:cNvPr>
          <p:cNvCxnSpPr>
            <a:cxnSpLocks/>
            <a:stCxn id="15" idx="3"/>
          </p:cNvCxnSpPr>
          <p:nvPr/>
        </p:nvCxnSpPr>
        <p:spPr>
          <a:xfrm>
            <a:off x="3640352" y="4271733"/>
            <a:ext cx="4835789" cy="957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928441D-9311-40C9-835A-0CEB1D26A0DA}"/>
              </a:ext>
            </a:extLst>
          </p:cNvPr>
          <p:cNvCxnSpPr>
            <a:stCxn id="15" idx="3"/>
            <a:endCxn id="11" idx="1"/>
          </p:cNvCxnSpPr>
          <p:nvPr/>
        </p:nvCxnSpPr>
        <p:spPr>
          <a:xfrm flipV="1">
            <a:off x="3640352" y="3335374"/>
            <a:ext cx="4835789" cy="9363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B98AB48-68C8-4523-B4E6-3A3D86D1B958}"/>
              </a:ext>
            </a:extLst>
          </p:cNvPr>
          <p:cNvCxnSpPr>
            <a:stCxn id="9" idx="3"/>
            <a:endCxn id="5" idx="1"/>
          </p:cNvCxnSpPr>
          <p:nvPr/>
        </p:nvCxnSpPr>
        <p:spPr>
          <a:xfrm flipV="1">
            <a:off x="3640352" y="2236924"/>
            <a:ext cx="4835789" cy="10473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E5A2D31-40F3-412E-86F6-CE5BFD6B333C}"/>
              </a:ext>
            </a:extLst>
          </p:cNvPr>
          <p:cNvCxnSpPr>
            <a:cxnSpLocks/>
            <a:stCxn id="9" idx="3"/>
          </p:cNvCxnSpPr>
          <p:nvPr/>
        </p:nvCxnSpPr>
        <p:spPr>
          <a:xfrm>
            <a:off x="3640352" y="3284309"/>
            <a:ext cx="4835789" cy="10832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A7C6D92-B56C-442A-B390-D3BAD92F2E93}"/>
              </a:ext>
            </a:extLst>
          </p:cNvPr>
          <p:cNvCxnSpPr>
            <a:cxnSpLocks/>
            <a:stCxn id="15" idx="3"/>
            <a:endCxn id="5" idx="1"/>
          </p:cNvCxnSpPr>
          <p:nvPr/>
        </p:nvCxnSpPr>
        <p:spPr>
          <a:xfrm flipV="1">
            <a:off x="3640352" y="2236924"/>
            <a:ext cx="4835789" cy="20348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6" name="Graphic 25" descr="Laptop with solid fill">
            <a:extLst>
              <a:ext uri="{FF2B5EF4-FFF2-40B4-BE49-F238E27FC236}">
                <a16:creationId xmlns:a16="http://schemas.microsoft.com/office/drawing/2014/main" id="{502C1715-A0DB-4AC1-871D-238A7E6E1A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76141" y="4986634"/>
            <a:ext cx="914400" cy="914400"/>
          </a:xfrm>
          <a:prstGeom prst="rect">
            <a:avLst/>
          </a:prstGeom>
        </p:spPr>
      </p:pic>
      <p:pic>
        <p:nvPicPr>
          <p:cNvPr id="27" name="Google Shape;726;p35">
            <a:extLst>
              <a:ext uri="{FF2B5EF4-FFF2-40B4-BE49-F238E27FC236}">
                <a16:creationId xmlns:a16="http://schemas.microsoft.com/office/drawing/2014/main" id="{B537C0E3-E02F-44C3-9F88-B2F1F72FBAF9}"/>
              </a:ext>
            </a:extLst>
          </p:cNvPr>
          <p:cNvPicPr preferRelativeResize="0"/>
          <p:nvPr/>
        </p:nvPicPr>
        <p:blipFill>
          <a:blip r:embed="rId5">
            <a:alphaModFix/>
          </a:blip>
          <a:stretch>
            <a:fillRect/>
          </a:stretch>
        </p:blipFill>
        <p:spPr>
          <a:xfrm>
            <a:off x="8933341" y="4854524"/>
            <a:ext cx="814687" cy="678900"/>
          </a:xfrm>
          <a:prstGeom prst="rect">
            <a:avLst/>
          </a:prstGeom>
          <a:noFill/>
          <a:ln>
            <a:noFill/>
          </a:ln>
        </p:spPr>
      </p:pic>
      <p:cxnSp>
        <p:nvCxnSpPr>
          <p:cNvPr id="28" name="Straight Arrow Connector 27">
            <a:extLst>
              <a:ext uri="{FF2B5EF4-FFF2-40B4-BE49-F238E27FC236}">
                <a16:creationId xmlns:a16="http://schemas.microsoft.com/office/drawing/2014/main" id="{EDC7B2F7-8B4C-4A7E-A240-E2A4D2EA931E}"/>
              </a:ext>
            </a:extLst>
          </p:cNvPr>
          <p:cNvCxnSpPr>
            <a:stCxn id="6" idx="3"/>
            <a:endCxn id="26" idx="1"/>
          </p:cNvCxnSpPr>
          <p:nvPr/>
        </p:nvCxnSpPr>
        <p:spPr>
          <a:xfrm>
            <a:off x="3640352" y="2236924"/>
            <a:ext cx="4835789" cy="320691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85C7FE-0B7E-49CD-BE67-34D0027999BC}"/>
              </a:ext>
            </a:extLst>
          </p:cNvPr>
          <p:cNvCxnSpPr>
            <a:cxnSpLocks/>
            <a:stCxn id="9" idx="3"/>
            <a:endCxn id="26" idx="1"/>
          </p:cNvCxnSpPr>
          <p:nvPr/>
        </p:nvCxnSpPr>
        <p:spPr>
          <a:xfrm>
            <a:off x="3640352" y="3284309"/>
            <a:ext cx="4835789" cy="215952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25A97E7-81E2-4914-A418-C05824C0C272}"/>
              </a:ext>
            </a:extLst>
          </p:cNvPr>
          <p:cNvCxnSpPr>
            <a:stCxn id="15" idx="3"/>
            <a:endCxn id="26" idx="1"/>
          </p:cNvCxnSpPr>
          <p:nvPr/>
        </p:nvCxnSpPr>
        <p:spPr>
          <a:xfrm>
            <a:off x="3640352" y="4271733"/>
            <a:ext cx="4835789" cy="117210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2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B024-336C-4E01-8DC8-3E9606508E26}"/>
              </a:ext>
            </a:extLst>
          </p:cNvPr>
          <p:cNvSpPr>
            <a:spLocks noGrp="1"/>
          </p:cNvSpPr>
          <p:nvPr>
            <p:ph type="title"/>
          </p:nvPr>
        </p:nvSpPr>
        <p:spPr/>
        <p:txBody>
          <a:bodyPr/>
          <a:lstStyle/>
          <a:p>
            <a:r>
              <a:rPr lang="en-US" dirty="0"/>
              <a:t>Solution: Personal Device Clouds</a:t>
            </a:r>
          </a:p>
        </p:txBody>
      </p:sp>
      <p:sp>
        <p:nvSpPr>
          <p:cNvPr id="3" name="Slide Number Placeholder 2">
            <a:extLst>
              <a:ext uri="{FF2B5EF4-FFF2-40B4-BE49-F238E27FC236}">
                <a16:creationId xmlns:a16="http://schemas.microsoft.com/office/drawing/2014/main" id="{A2C72DCD-E376-42C9-97D7-12CF8BA80C1B}"/>
              </a:ext>
            </a:extLst>
          </p:cNvPr>
          <p:cNvSpPr>
            <a:spLocks noGrp="1"/>
          </p:cNvSpPr>
          <p:nvPr>
            <p:ph type="sldNum" sz="quarter" idx="12"/>
          </p:nvPr>
        </p:nvSpPr>
        <p:spPr/>
        <p:txBody>
          <a:bodyPr/>
          <a:lstStyle/>
          <a:p>
            <a:fld id="{F56C8676-1494-424A-9EE1-69F4EB666BA8}" type="slidenum">
              <a:rPr lang="en-US" smtClean="0"/>
              <a:pPr/>
              <a:t>29</a:t>
            </a:fld>
            <a:endParaRPr lang="en-US" dirty="0"/>
          </a:p>
        </p:txBody>
      </p:sp>
      <p:sp>
        <p:nvSpPr>
          <p:cNvPr id="6" name="Cloud 5">
            <a:extLst>
              <a:ext uri="{FF2B5EF4-FFF2-40B4-BE49-F238E27FC236}">
                <a16:creationId xmlns:a16="http://schemas.microsoft.com/office/drawing/2014/main" id="{1B169ED6-665C-4856-8522-44475FE70DE1}"/>
              </a:ext>
            </a:extLst>
          </p:cNvPr>
          <p:cNvSpPr/>
          <p:nvPr/>
        </p:nvSpPr>
        <p:spPr>
          <a:xfrm rot="6025392">
            <a:off x="570272" y="2368900"/>
            <a:ext cx="4264090" cy="2892489"/>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25D94514-D77E-4250-8C11-C406212A6EF3}"/>
              </a:ext>
            </a:extLst>
          </p:cNvPr>
          <p:cNvSpPr/>
          <p:nvPr/>
        </p:nvSpPr>
        <p:spPr>
          <a:xfrm rot="16836870">
            <a:off x="7036490" y="2173756"/>
            <a:ext cx="4559715" cy="3042327"/>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1DD9B9C-E866-4659-A84E-98A7A3BB253F}"/>
              </a:ext>
            </a:extLst>
          </p:cNvPr>
          <p:cNvCxnSpPr>
            <a:cxnSpLocks/>
          </p:cNvCxnSpPr>
          <p:nvPr/>
        </p:nvCxnSpPr>
        <p:spPr>
          <a:xfrm>
            <a:off x="4333698" y="3815144"/>
            <a:ext cx="3368351"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pic>
        <p:nvPicPr>
          <p:cNvPr id="11" name="Google Shape;373;p26">
            <a:extLst>
              <a:ext uri="{FF2B5EF4-FFF2-40B4-BE49-F238E27FC236}">
                <a16:creationId xmlns:a16="http://schemas.microsoft.com/office/drawing/2014/main" id="{52DEE8E2-F045-4F1D-9782-FB53ED686340}"/>
              </a:ext>
            </a:extLst>
          </p:cNvPr>
          <p:cNvPicPr preferRelativeResize="0"/>
          <p:nvPr/>
        </p:nvPicPr>
        <p:blipFill>
          <a:blip r:embed="rId2">
            <a:alphaModFix/>
          </a:blip>
          <a:stretch>
            <a:fillRect/>
          </a:stretch>
        </p:blipFill>
        <p:spPr>
          <a:xfrm>
            <a:off x="1845489" y="1719233"/>
            <a:ext cx="747275" cy="678900"/>
          </a:xfrm>
          <a:prstGeom prst="rect">
            <a:avLst/>
          </a:prstGeom>
          <a:noFill/>
          <a:ln>
            <a:noFill/>
          </a:ln>
        </p:spPr>
      </p:pic>
      <p:pic>
        <p:nvPicPr>
          <p:cNvPr id="12" name="Google Shape;726;p35">
            <a:extLst>
              <a:ext uri="{FF2B5EF4-FFF2-40B4-BE49-F238E27FC236}">
                <a16:creationId xmlns:a16="http://schemas.microsoft.com/office/drawing/2014/main" id="{05E9F4C6-B9D0-4A99-8103-83D63538087A}"/>
              </a:ext>
            </a:extLst>
          </p:cNvPr>
          <p:cNvPicPr preferRelativeResize="0"/>
          <p:nvPr/>
        </p:nvPicPr>
        <p:blipFill>
          <a:blip r:embed="rId3">
            <a:alphaModFix/>
          </a:blip>
          <a:stretch>
            <a:fillRect/>
          </a:stretch>
        </p:blipFill>
        <p:spPr>
          <a:xfrm>
            <a:off x="9816160" y="1683728"/>
            <a:ext cx="814687" cy="678900"/>
          </a:xfrm>
          <a:prstGeom prst="rect">
            <a:avLst/>
          </a:prstGeom>
          <a:noFill/>
          <a:ln>
            <a:noFill/>
          </a:ln>
        </p:spPr>
      </p:pic>
      <p:pic>
        <p:nvPicPr>
          <p:cNvPr id="13" name="Graphic 12" descr="Smart Phone with solid fill">
            <a:extLst>
              <a:ext uri="{FF2B5EF4-FFF2-40B4-BE49-F238E27FC236}">
                <a16:creationId xmlns:a16="http://schemas.microsoft.com/office/drawing/2014/main" id="{37671FDB-7295-46E3-BE35-83A69E39F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1740" y="2362628"/>
            <a:ext cx="914400" cy="914400"/>
          </a:xfrm>
          <a:prstGeom prst="rect">
            <a:avLst/>
          </a:prstGeom>
        </p:spPr>
      </p:pic>
      <p:pic>
        <p:nvPicPr>
          <p:cNvPr id="14" name="Graphic 13" descr="Tablet with solid fill">
            <a:extLst>
              <a:ext uri="{FF2B5EF4-FFF2-40B4-BE49-F238E27FC236}">
                <a16:creationId xmlns:a16="http://schemas.microsoft.com/office/drawing/2014/main" id="{FE274988-4299-4A95-9881-DA7788C2CE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1740" y="3580973"/>
            <a:ext cx="914400" cy="914400"/>
          </a:xfrm>
          <a:prstGeom prst="rect">
            <a:avLst/>
          </a:prstGeom>
        </p:spPr>
      </p:pic>
      <p:pic>
        <p:nvPicPr>
          <p:cNvPr id="15" name="Graphic 14" descr="Computer with solid fill">
            <a:extLst>
              <a:ext uri="{FF2B5EF4-FFF2-40B4-BE49-F238E27FC236}">
                <a16:creationId xmlns:a16="http://schemas.microsoft.com/office/drawing/2014/main" id="{ED341DF8-32BC-43A5-8465-3FCA79700F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61740" y="4644426"/>
            <a:ext cx="914400" cy="914400"/>
          </a:xfrm>
          <a:prstGeom prst="rect">
            <a:avLst/>
          </a:prstGeom>
        </p:spPr>
      </p:pic>
      <p:pic>
        <p:nvPicPr>
          <p:cNvPr id="16" name="Graphic 15" descr="Smart Phone with solid fill">
            <a:extLst>
              <a:ext uri="{FF2B5EF4-FFF2-40B4-BE49-F238E27FC236}">
                <a16:creationId xmlns:a16="http://schemas.microsoft.com/office/drawing/2014/main" id="{42A55691-6804-407F-96AC-CC326BC47D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9147" y="1722752"/>
            <a:ext cx="914400" cy="914400"/>
          </a:xfrm>
          <a:prstGeom prst="rect">
            <a:avLst/>
          </a:prstGeom>
        </p:spPr>
      </p:pic>
      <p:pic>
        <p:nvPicPr>
          <p:cNvPr id="17" name="Graphic 16" descr="Tablet with solid fill">
            <a:extLst>
              <a:ext uri="{FF2B5EF4-FFF2-40B4-BE49-F238E27FC236}">
                <a16:creationId xmlns:a16="http://schemas.microsoft.com/office/drawing/2014/main" id="{5B907BD2-2E1F-497B-BF6D-9E37C2E191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7323" y="2818025"/>
            <a:ext cx="914400" cy="914400"/>
          </a:xfrm>
          <a:prstGeom prst="rect">
            <a:avLst/>
          </a:prstGeom>
        </p:spPr>
      </p:pic>
      <p:pic>
        <p:nvPicPr>
          <p:cNvPr id="18" name="Graphic 17" descr="Monitor with solid fill">
            <a:extLst>
              <a:ext uri="{FF2B5EF4-FFF2-40B4-BE49-F238E27FC236}">
                <a16:creationId xmlns:a16="http://schemas.microsoft.com/office/drawing/2014/main" id="{DDADC249-6F42-4BD6-AA21-B96A2B63AF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57323" y="3798719"/>
            <a:ext cx="914400" cy="914400"/>
          </a:xfrm>
          <a:prstGeom prst="rect">
            <a:avLst/>
          </a:prstGeom>
        </p:spPr>
      </p:pic>
      <p:pic>
        <p:nvPicPr>
          <p:cNvPr id="19" name="Graphic 18" descr="Laptop with solid fill">
            <a:extLst>
              <a:ext uri="{FF2B5EF4-FFF2-40B4-BE49-F238E27FC236}">
                <a16:creationId xmlns:a16="http://schemas.microsoft.com/office/drawing/2014/main" id="{BB722E37-0174-435B-B494-1B53B321D37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57323" y="4816120"/>
            <a:ext cx="914400" cy="914400"/>
          </a:xfrm>
          <a:prstGeom prst="rect">
            <a:avLst/>
          </a:prstGeom>
        </p:spPr>
      </p:pic>
      <p:cxnSp>
        <p:nvCxnSpPr>
          <p:cNvPr id="25" name="Straight Arrow Connector 24">
            <a:extLst>
              <a:ext uri="{FF2B5EF4-FFF2-40B4-BE49-F238E27FC236}">
                <a16:creationId xmlns:a16="http://schemas.microsoft.com/office/drawing/2014/main" id="{D0B70C16-818C-4350-8DB1-8A50D15AA552}"/>
              </a:ext>
            </a:extLst>
          </p:cNvPr>
          <p:cNvCxnSpPr>
            <a:cxnSpLocks/>
          </p:cNvCxnSpPr>
          <p:nvPr/>
        </p:nvCxnSpPr>
        <p:spPr>
          <a:xfrm>
            <a:off x="2718940" y="3277028"/>
            <a:ext cx="0" cy="41789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60D6DD52-9827-484F-8366-A82C2269B068}"/>
              </a:ext>
            </a:extLst>
          </p:cNvPr>
          <p:cNvCxnSpPr>
            <a:cxnSpLocks/>
          </p:cNvCxnSpPr>
          <p:nvPr/>
        </p:nvCxnSpPr>
        <p:spPr>
          <a:xfrm>
            <a:off x="2718940" y="4362097"/>
            <a:ext cx="0" cy="40762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913BB90C-04FE-4190-839C-3F0197F3234B}"/>
              </a:ext>
            </a:extLst>
          </p:cNvPr>
          <p:cNvCxnSpPr>
            <a:cxnSpLocks/>
          </p:cNvCxnSpPr>
          <p:nvPr/>
        </p:nvCxnSpPr>
        <p:spPr>
          <a:xfrm flipH="1">
            <a:off x="9314523" y="2627821"/>
            <a:ext cx="1824" cy="33931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B6100738-E99C-4B75-BF3A-89BBFA08B886}"/>
              </a:ext>
            </a:extLst>
          </p:cNvPr>
          <p:cNvCxnSpPr>
            <a:cxnSpLocks/>
          </p:cNvCxnSpPr>
          <p:nvPr/>
        </p:nvCxnSpPr>
        <p:spPr>
          <a:xfrm>
            <a:off x="9316347" y="3545451"/>
            <a:ext cx="0" cy="35528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34311B7B-8E31-4746-8E76-53A0ABBBF764}"/>
              </a:ext>
            </a:extLst>
          </p:cNvPr>
          <p:cNvCxnSpPr>
            <a:cxnSpLocks/>
          </p:cNvCxnSpPr>
          <p:nvPr/>
        </p:nvCxnSpPr>
        <p:spPr>
          <a:xfrm>
            <a:off x="9314523" y="4593415"/>
            <a:ext cx="0" cy="38514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315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13BCDE-A840-F4B9-DC74-5861BD3A7E17}"/>
              </a:ext>
            </a:extLst>
          </p:cNvPr>
          <p:cNvSpPr>
            <a:spLocks noGrp="1"/>
          </p:cNvSpPr>
          <p:nvPr>
            <p:ph type="title"/>
          </p:nvPr>
        </p:nvSpPr>
        <p:spPr>
          <a:xfrm>
            <a:off x="838200" y="365125"/>
            <a:ext cx="10515600" cy="1325563"/>
          </a:xfrm>
        </p:spPr>
        <p:txBody>
          <a:bodyPr>
            <a:normAutofit/>
          </a:bodyPr>
          <a:lstStyle/>
          <a:p>
            <a:r>
              <a:rPr lang="en-US" sz="5400"/>
              <a:t>Agenda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2969F5-3C91-DA86-BE3D-AF37F1C891A2}"/>
              </a:ext>
            </a:extLst>
          </p:cNvPr>
          <p:cNvSpPr>
            <a:spLocks noGrp="1"/>
          </p:cNvSpPr>
          <p:nvPr>
            <p:ph idx="1"/>
          </p:nvPr>
        </p:nvSpPr>
        <p:spPr>
          <a:xfrm>
            <a:off x="838200" y="1929384"/>
            <a:ext cx="10515600" cy="4251960"/>
          </a:xfrm>
        </p:spPr>
        <p:txBody>
          <a:bodyPr>
            <a:normAutofit/>
          </a:bodyPr>
          <a:lstStyle/>
          <a:p>
            <a:r>
              <a:rPr lang="en-US" sz="2200"/>
              <a:t>Some quick background on videoconferencing</a:t>
            </a:r>
          </a:p>
          <a:p>
            <a:r>
              <a:rPr lang="en-US" sz="2200"/>
              <a:t>End-to-end encryption for Zoom meetings (Phase 1)</a:t>
            </a:r>
          </a:p>
          <a:p>
            <a:r>
              <a:rPr lang="en-US" sz="2200"/>
              <a:t>Persistent identity (Phases 2+)</a:t>
            </a:r>
          </a:p>
          <a:p>
            <a:r>
              <a:rPr lang="en-US" sz="2200"/>
              <a:t>Open Q&amp;A</a:t>
            </a:r>
          </a:p>
          <a:p>
            <a:endParaRPr lang="en-US" sz="2200"/>
          </a:p>
        </p:txBody>
      </p:sp>
    </p:spTree>
    <p:extLst>
      <p:ext uri="{BB962C8B-B14F-4D97-AF65-F5344CB8AC3E}">
        <p14:creationId xmlns:p14="http://schemas.microsoft.com/office/powerpoint/2010/main" val="3424057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744A-14A2-4D06-A95C-59F8585AF2AB}"/>
              </a:ext>
            </a:extLst>
          </p:cNvPr>
          <p:cNvSpPr>
            <a:spLocks noGrp="1"/>
          </p:cNvSpPr>
          <p:nvPr>
            <p:ph type="title"/>
          </p:nvPr>
        </p:nvSpPr>
        <p:spPr/>
        <p:txBody>
          <a:bodyPr/>
          <a:lstStyle/>
          <a:p>
            <a:r>
              <a:rPr lang="en-US" dirty="0"/>
              <a:t>Contact Sync</a:t>
            </a:r>
          </a:p>
        </p:txBody>
      </p:sp>
      <p:sp>
        <p:nvSpPr>
          <p:cNvPr id="3" name="Slide Number Placeholder 2">
            <a:extLst>
              <a:ext uri="{FF2B5EF4-FFF2-40B4-BE49-F238E27FC236}">
                <a16:creationId xmlns:a16="http://schemas.microsoft.com/office/drawing/2014/main" id="{ADEB193F-A1D2-4BD9-ADD5-E7333213354C}"/>
              </a:ext>
            </a:extLst>
          </p:cNvPr>
          <p:cNvSpPr>
            <a:spLocks noGrp="1"/>
          </p:cNvSpPr>
          <p:nvPr>
            <p:ph type="sldNum" sz="quarter" idx="12"/>
          </p:nvPr>
        </p:nvSpPr>
        <p:spPr/>
        <p:txBody>
          <a:bodyPr/>
          <a:lstStyle/>
          <a:p>
            <a:fld id="{F56C8676-1494-424A-9EE1-69F4EB666BA8}" type="slidenum">
              <a:rPr lang="en-US" smtClean="0"/>
              <a:t>30</a:t>
            </a:fld>
            <a:endParaRPr lang="en-US" dirty="0"/>
          </a:p>
        </p:txBody>
      </p:sp>
      <p:sp>
        <p:nvSpPr>
          <p:cNvPr id="5" name="Content Placeholder 4">
            <a:extLst>
              <a:ext uri="{FF2B5EF4-FFF2-40B4-BE49-F238E27FC236}">
                <a16:creationId xmlns:a16="http://schemas.microsoft.com/office/drawing/2014/main" id="{C58B51F9-D016-4456-AC4A-2EF002AF2CAD}"/>
              </a:ext>
            </a:extLst>
          </p:cNvPr>
          <p:cNvSpPr>
            <a:spLocks noGrp="1"/>
          </p:cNvSpPr>
          <p:nvPr>
            <p:ph sz="half" idx="2"/>
          </p:nvPr>
        </p:nvSpPr>
        <p:spPr>
          <a:xfrm>
            <a:off x="676195" y="1618950"/>
            <a:ext cx="5386917" cy="3961324"/>
          </a:xfrm>
        </p:spPr>
        <p:txBody>
          <a:bodyPr>
            <a:normAutofit/>
          </a:bodyPr>
          <a:lstStyle/>
          <a:p>
            <a:r>
              <a:rPr lang="en-US" sz="2400" dirty="0"/>
              <a:t>Better security and UX through personal device cloud model.</a:t>
            </a:r>
          </a:p>
          <a:p>
            <a:r>
              <a:rPr lang="en-US" sz="2400" dirty="0"/>
              <a:t>Clients are alerted of new participants (not new devices)</a:t>
            </a:r>
          </a:p>
          <a:p>
            <a:r>
              <a:rPr lang="en-US" sz="2400" dirty="0"/>
              <a:t>Contact records are </a:t>
            </a:r>
            <a:r>
              <a:rPr lang="en-US" sz="2400" b="1" dirty="0"/>
              <a:t>encrypted</a:t>
            </a:r>
            <a:r>
              <a:rPr lang="en-US" sz="2400" dirty="0"/>
              <a:t> and synced across devices, </a:t>
            </a:r>
            <a:r>
              <a:rPr lang="en-US" sz="2400" i="1" dirty="0"/>
              <a:t>without the server having plaintext access to these records.</a:t>
            </a:r>
          </a:p>
        </p:txBody>
      </p:sp>
      <p:sp>
        <p:nvSpPr>
          <p:cNvPr id="18" name="Google Shape;759;p37">
            <a:extLst>
              <a:ext uri="{FF2B5EF4-FFF2-40B4-BE49-F238E27FC236}">
                <a16:creationId xmlns:a16="http://schemas.microsoft.com/office/drawing/2014/main" id="{A8576A8D-FA52-4AED-82FA-373BB3B59910}"/>
              </a:ext>
            </a:extLst>
          </p:cNvPr>
          <p:cNvSpPr/>
          <p:nvPr/>
        </p:nvSpPr>
        <p:spPr>
          <a:xfrm>
            <a:off x="7358492" y="1618950"/>
            <a:ext cx="3532200" cy="3620100"/>
          </a:xfrm>
          <a:prstGeom prst="roundRect">
            <a:avLst>
              <a:gd name="adj" fmla="val 623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9" name="Google Shape;760;p37">
            <a:extLst>
              <a:ext uri="{FF2B5EF4-FFF2-40B4-BE49-F238E27FC236}">
                <a16:creationId xmlns:a16="http://schemas.microsoft.com/office/drawing/2014/main" id="{936A6460-F21A-4404-8178-97F16AB5B86F}"/>
              </a:ext>
            </a:extLst>
          </p:cNvPr>
          <p:cNvCxnSpPr>
            <a:stCxn id="18" idx="1"/>
            <a:endCxn id="18" idx="3"/>
          </p:cNvCxnSpPr>
          <p:nvPr/>
        </p:nvCxnSpPr>
        <p:spPr>
          <a:xfrm>
            <a:off x="7358492" y="3429000"/>
            <a:ext cx="3532200" cy="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761;p37">
            <a:extLst>
              <a:ext uri="{FF2B5EF4-FFF2-40B4-BE49-F238E27FC236}">
                <a16:creationId xmlns:a16="http://schemas.microsoft.com/office/drawing/2014/main" id="{AE34013B-4102-4E6A-B5CD-7A396DC8A54A}"/>
              </a:ext>
            </a:extLst>
          </p:cNvPr>
          <p:cNvCxnSpPr>
            <a:stCxn id="18" idx="0"/>
          </p:cNvCxnSpPr>
          <p:nvPr/>
        </p:nvCxnSpPr>
        <p:spPr>
          <a:xfrm>
            <a:off x="9124592" y="1618950"/>
            <a:ext cx="0" cy="3620100"/>
          </a:xfrm>
          <a:prstGeom prst="straightConnector1">
            <a:avLst/>
          </a:prstGeom>
          <a:noFill/>
          <a:ln w="9525" cap="flat" cmpd="sng">
            <a:solidFill>
              <a:schemeClr val="dk2"/>
            </a:solidFill>
            <a:prstDash val="solid"/>
            <a:round/>
            <a:headEnd type="none" w="med" len="med"/>
            <a:tailEnd type="none" w="med" len="med"/>
          </a:ln>
        </p:spPr>
      </p:cxnSp>
      <p:sp>
        <p:nvSpPr>
          <p:cNvPr id="21" name="Google Shape;762;p37">
            <a:extLst>
              <a:ext uri="{FF2B5EF4-FFF2-40B4-BE49-F238E27FC236}">
                <a16:creationId xmlns:a16="http://schemas.microsoft.com/office/drawing/2014/main" id="{0AA65F86-8525-4096-8086-56005EFB13BB}"/>
              </a:ext>
            </a:extLst>
          </p:cNvPr>
          <p:cNvSpPr txBox="1"/>
          <p:nvPr/>
        </p:nvSpPr>
        <p:spPr>
          <a:xfrm>
            <a:off x="9087916" y="3064175"/>
            <a:ext cx="1802700" cy="300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000" b="1">
                <a:latin typeface="+mj-lt"/>
                <a:ea typeface="Lato"/>
                <a:cs typeface="Lato"/>
                <a:sym typeface="Lato"/>
              </a:rPr>
              <a:t>Carol (</a:t>
            </a:r>
            <a:r>
              <a:rPr lang="en" sz="1000" b="1" u="sng">
                <a:solidFill>
                  <a:schemeClr val="hlink"/>
                </a:solidFill>
                <a:latin typeface="+mj-lt"/>
                <a:ea typeface="Lato"/>
                <a:cs typeface="Lato"/>
                <a:sym typeface="Lato"/>
                <a:hlinkClick r:id="rId3"/>
              </a:rPr>
              <a:t>carol@company.com</a:t>
            </a:r>
            <a:r>
              <a:rPr lang="en" sz="1000" b="1">
                <a:latin typeface="+mj-lt"/>
                <a:ea typeface="Lato"/>
                <a:cs typeface="Lato"/>
                <a:sym typeface="Lato"/>
              </a:rPr>
              <a:t>)</a:t>
            </a:r>
            <a:endParaRPr sz="1000" b="1">
              <a:latin typeface="+mj-lt"/>
              <a:ea typeface="Lato"/>
              <a:cs typeface="Lato"/>
              <a:sym typeface="Lato"/>
            </a:endParaRPr>
          </a:p>
          <a:p>
            <a:pPr marL="0" marR="0" lvl="0" indent="0" algn="l" rtl="0">
              <a:spcBef>
                <a:spcPts val="0"/>
              </a:spcBef>
              <a:spcAft>
                <a:spcPts val="0"/>
              </a:spcAft>
              <a:buNone/>
            </a:pPr>
            <a:r>
              <a:rPr lang="en" sz="1000" b="1">
                <a:latin typeface="+mj-lt"/>
                <a:ea typeface="Lato"/>
                <a:cs typeface="Lato"/>
                <a:sym typeface="Lato"/>
              </a:rPr>
              <a:t>company.com</a:t>
            </a:r>
            <a:endParaRPr sz="1000" b="1">
              <a:latin typeface="+mj-lt"/>
              <a:ea typeface="Lato"/>
              <a:cs typeface="Lato"/>
              <a:sym typeface="Lato"/>
            </a:endParaRPr>
          </a:p>
        </p:txBody>
      </p:sp>
      <p:pic>
        <p:nvPicPr>
          <p:cNvPr id="22" name="Google Shape;763;p37">
            <a:extLst>
              <a:ext uri="{FF2B5EF4-FFF2-40B4-BE49-F238E27FC236}">
                <a16:creationId xmlns:a16="http://schemas.microsoft.com/office/drawing/2014/main" id="{EB6D3B83-9B7F-45AA-A785-D26065658077}"/>
              </a:ext>
            </a:extLst>
          </p:cNvPr>
          <p:cNvPicPr preferRelativeResize="0"/>
          <p:nvPr/>
        </p:nvPicPr>
        <p:blipFill>
          <a:blip r:embed="rId4">
            <a:alphaModFix/>
          </a:blip>
          <a:stretch>
            <a:fillRect/>
          </a:stretch>
        </p:blipFill>
        <p:spPr>
          <a:xfrm>
            <a:off x="7680067" y="3552825"/>
            <a:ext cx="1294650" cy="1176181"/>
          </a:xfrm>
          <a:prstGeom prst="rect">
            <a:avLst/>
          </a:prstGeom>
          <a:noFill/>
          <a:ln>
            <a:noFill/>
          </a:ln>
        </p:spPr>
      </p:pic>
      <p:pic>
        <p:nvPicPr>
          <p:cNvPr id="23" name="Google Shape;764;p37">
            <a:extLst>
              <a:ext uri="{FF2B5EF4-FFF2-40B4-BE49-F238E27FC236}">
                <a16:creationId xmlns:a16="http://schemas.microsoft.com/office/drawing/2014/main" id="{0F1FBD5D-840A-4ADC-A785-C91051BFC6E5}"/>
              </a:ext>
            </a:extLst>
          </p:cNvPr>
          <p:cNvPicPr preferRelativeResize="0"/>
          <p:nvPr/>
        </p:nvPicPr>
        <p:blipFill>
          <a:blip r:embed="rId5">
            <a:alphaModFix/>
          </a:blip>
          <a:stretch>
            <a:fillRect/>
          </a:stretch>
        </p:blipFill>
        <p:spPr>
          <a:xfrm>
            <a:off x="7680076" y="1800196"/>
            <a:ext cx="1294650" cy="1176230"/>
          </a:xfrm>
          <a:prstGeom prst="rect">
            <a:avLst/>
          </a:prstGeom>
          <a:noFill/>
          <a:ln>
            <a:noFill/>
          </a:ln>
        </p:spPr>
      </p:pic>
      <p:pic>
        <p:nvPicPr>
          <p:cNvPr id="24" name="Google Shape;765;p37">
            <a:extLst>
              <a:ext uri="{FF2B5EF4-FFF2-40B4-BE49-F238E27FC236}">
                <a16:creationId xmlns:a16="http://schemas.microsoft.com/office/drawing/2014/main" id="{22F4E203-0668-410A-ADAC-2121D7E9AD2C}"/>
              </a:ext>
            </a:extLst>
          </p:cNvPr>
          <p:cNvPicPr preferRelativeResize="0"/>
          <p:nvPr/>
        </p:nvPicPr>
        <p:blipFill>
          <a:blip r:embed="rId6">
            <a:alphaModFix/>
          </a:blip>
          <a:stretch>
            <a:fillRect/>
          </a:stretch>
        </p:blipFill>
        <p:spPr>
          <a:xfrm>
            <a:off x="9341942" y="1806949"/>
            <a:ext cx="1294644" cy="1162725"/>
          </a:xfrm>
          <a:prstGeom prst="rect">
            <a:avLst/>
          </a:prstGeom>
          <a:noFill/>
          <a:ln>
            <a:noFill/>
          </a:ln>
        </p:spPr>
      </p:pic>
      <p:sp>
        <p:nvSpPr>
          <p:cNvPr id="25" name="Google Shape;766;p37">
            <a:extLst>
              <a:ext uri="{FF2B5EF4-FFF2-40B4-BE49-F238E27FC236}">
                <a16:creationId xmlns:a16="http://schemas.microsoft.com/office/drawing/2014/main" id="{C2D585C5-D9CA-4CFE-AB87-8234EDC22504}"/>
              </a:ext>
            </a:extLst>
          </p:cNvPr>
          <p:cNvSpPr txBox="1"/>
          <p:nvPr/>
        </p:nvSpPr>
        <p:spPr>
          <a:xfrm>
            <a:off x="7335316" y="3064175"/>
            <a:ext cx="1802700" cy="300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000" b="1" dirty="0">
                <a:latin typeface="+mj-lt"/>
                <a:ea typeface="Lato"/>
                <a:cs typeface="Lato"/>
                <a:sym typeface="Lato"/>
              </a:rPr>
              <a:t>Bob (</a:t>
            </a:r>
            <a:r>
              <a:rPr lang="en" sz="1000" b="1" u="sng" dirty="0">
                <a:solidFill>
                  <a:schemeClr val="hlink"/>
                </a:solidFill>
                <a:latin typeface="+mj-lt"/>
                <a:ea typeface="Lato"/>
                <a:cs typeface="Lato"/>
                <a:sym typeface="Lato"/>
                <a:hlinkClick r:id="rId7"/>
              </a:rPr>
              <a:t>bob@school.edu</a:t>
            </a:r>
            <a:r>
              <a:rPr lang="en" sz="1000" b="1" dirty="0">
                <a:latin typeface="+mj-lt"/>
                <a:ea typeface="Lato"/>
                <a:cs typeface="Lato"/>
                <a:sym typeface="Lato"/>
              </a:rPr>
              <a:t>)</a:t>
            </a:r>
            <a:endParaRPr sz="1000" b="1" dirty="0">
              <a:latin typeface="+mj-lt"/>
              <a:ea typeface="Lato"/>
              <a:cs typeface="Lato"/>
              <a:sym typeface="Lato"/>
            </a:endParaRPr>
          </a:p>
          <a:p>
            <a:pPr marL="0" marR="0" lvl="0" indent="0" algn="l" rtl="0">
              <a:spcBef>
                <a:spcPts val="0"/>
              </a:spcBef>
              <a:spcAft>
                <a:spcPts val="0"/>
              </a:spcAft>
              <a:buNone/>
            </a:pPr>
            <a:r>
              <a:rPr lang="en" sz="1000" b="1" dirty="0">
                <a:latin typeface="+mj-lt"/>
                <a:ea typeface="Lato"/>
                <a:cs typeface="Lato"/>
                <a:sym typeface="Lato"/>
              </a:rPr>
              <a:t>school.edu </a:t>
            </a:r>
            <a:r>
              <a:rPr lang="en" sz="1000" b="1" dirty="0">
                <a:solidFill>
                  <a:srgbClr val="FF0000"/>
                </a:solidFill>
                <a:latin typeface="+mj-lt"/>
                <a:ea typeface="Lato"/>
                <a:cs typeface="Lato"/>
                <a:sym typeface="Lato"/>
              </a:rPr>
              <a:t>(NEW!)</a:t>
            </a:r>
            <a:endParaRPr sz="1000" b="1" dirty="0">
              <a:solidFill>
                <a:srgbClr val="FF0000"/>
              </a:solidFill>
              <a:latin typeface="+mj-lt"/>
              <a:ea typeface="Lato"/>
              <a:cs typeface="Lato"/>
              <a:sym typeface="Lato"/>
            </a:endParaRPr>
          </a:p>
        </p:txBody>
      </p:sp>
      <p:pic>
        <p:nvPicPr>
          <p:cNvPr id="26" name="Google Shape;767;p37">
            <a:extLst>
              <a:ext uri="{FF2B5EF4-FFF2-40B4-BE49-F238E27FC236}">
                <a16:creationId xmlns:a16="http://schemas.microsoft.com/office/drawing/2014/main" id="{FAEB71CD-8494-4E61-BEDB-581618206DD5}"/>
              </a:ext>
            </a:extLst>
          </p:cNvPr>
          <p:cNvPicPr preferRelativeResize="0"/>
          <p:nvPr/>
        </p:nvPicPr>
        <p:blipFill>
          <a:blip r:embed="rId5">
            <a:alphaModFix/>
          </a:blip>
          <a:stretch>
            <a:fillRect/>
          </a:stretch>
        </p:blipFill>
        <p:spPr>
          <a:xfrm>
            <a:off x="9432676" y="3552796"/>
            <a:ext cx="1294650" cy="1176230"/>
          </a:xfrm>
          <a:prstGeom prst="rect">
            <a:avLst/>
          </a:prstGeom>
          <a:noFill/>
          <a:ln>
            <a:noFill/>
          </a:ln>
        </p:spPr>
      </p:pic>
      <p:sp>
        <p:nvSpPr>
          <p:cNvPr id="27" name="Google Shape;768;p37">
            <a:extLst>
              <a:ext uri="{FF2B5EF4-FFF2-40B4-BE49-F238E27FC236}">
                <a16:creationId xmlns:a16="http://schemas.microsoft.com/office/drawing/2014/main" id="{1E4B0182-1123-48BA-A52F-7C1D6DAC8046}"/>
              </a:ext>
            </a:extLst>
          </p:cNvPr>
          <p:cNvSpPr txBox="1"/>
          <p:nvPr/>
        </p:nvSpPr>
        <p:spPr>
          <a:xfrm>
            <a:off x="9087916" y="4816775"/>
            <a:ext cx="1802700" cy="300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000" b="1">
                <a:latin typeface="+mj-lt"/>
                <a:ea typeface="Lato"/>
                <a:cs typeface="Lato"/>
                <a:sym typeface="Lato"/>
              </a:rPr>
              <a:t>Alex (</a:t>
            </a:r>
            <a:r>
              <a:rPr lang="en" sz="1000" b="1" u="sng">
                <a:solidFill>
                  <a:schemeClr val="hlink"/>
                </a:solidFill>
                <a:latin typeface="+mj-lt"/>
                <a:ea typeface="Lato"/>
                <a:cs typeface="Lato"/>
                <a:sym typeface="Lato"/>
                <a:hlinkClick r:id="rId8"/>
              </a:rPr>
              <a:t>alex@company.com</a:t>
            </a:r>
            <a:r>
              <a:rPr lang="en" sz="1000" b="1">
                <a:latin typeface="+mj-lt"/>
                <a:ea typeface="Lato"/>
                <a:cs typeface="Lato"/>
                <a:sym typeface="Lato"/>
              </a:rPr>
              <a:t>)</a:t>
            </a:r>
            <a:endParaRPr sz="1000" b="1">
              <a:latin typeface="+mj-lt"/>
              <a:ea typeface="Lato"/>
              <a:cs typeface="Lato"/>
              <a:sym typeface="Lato"/>
            </a:endParaRPr>
          </a:p>
          <a:p>
            <a:pPr marL="0" marR="0" lvl="0" indent="0" algn="l" rtl="0">
              <a:spcBef>
                <a:spcPts val="0"/>
              </a:spcBef>
              <a:spcAft>
                <a:spcPts val="0"/>
              </a:spcAft>
              <a:buNone/>
            </a:pPr>
            <a:r>
              <a:rPr lang="en" sz="1000" b="1">
                <a:latin typeface="+mj-lt"/>
                <a:ea typeface="Lato"/>
                <a:cs typeface="Lato"/>
                <a:sym typeface="Lato"/>
              </a:rPr>
              <a:t>company.com</a:t>
            </a:r>
            <a:endParaRPr sz="1000" b="1">
              <a:solidFill>
                <a:srgbClr val="FF0000"/>
              </a:solidFill>
              <a:latin typeface="+mj-lt"/>
              <a:ea typeface="Lato"/>
              <a:cs typeface="Lato"/>
              <a:sym typeface="Lato"/>
            </a:endParaRPr>
          </a:p>
        </p:txBody>
      </p:sp>
      <p:sp>
        <p:nvSpPr>
          <p:cNvPr id="28" name="Google Shape;769;p37">
            <a:extLst>
              <a:ext uri="{FF2B5EF4-FFF2-40B4-BE49-F238E27FC236}">
                <a16:creationId xmlns:a16="http://schemas.microsoft.com/office/drawing/2014/main" id="{10F67632-7DB0-4FDD-8256-DD4ECE969D2A}"/>
              </a:ext>
            </a:extLst>
          </p:cNvPr>
          <p:cNvSpPr txBox="1"/>
          <p:nvPr/>
        </p:nvSpPr>
        <p:spPr>
          <a:xfrm>
            <a:off x="7411516" y="4816775"/>
            <a:ext cx="1802700" cy="300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1000" b="1" dirty="0">
                <a:latin typeface="+mj-lt"/>
                <a:ea typeface="Lato"/>
                <a:cs typeface="Lato"/>
                <a:sym typeface="Lato"/>
              </a:rPr>
              <a:t>Alice (</a:t>
            </a:r>
            <a:r>
              <a:rPr lang="en" sz="1000" b="1" u="sng" dirty="0">
                <a:solidFill>
                  <a:schemeClr val="hlink"/>
                </a:solidFill>
                <a:latin typeface="+mj-lt"/>
                <a:ea typeface="Lato"/>
                <a:cs typeface="Lato"/>
                <a:sym typeface="Lato"/>
                <a:hlinkClick r:id="rId9"/>
              </a:rPr>
              <a:t>alice@company.com</a:t>
            </a:r>
            <a:r>
              <a:rPr lang="en" sz="1000" b="1" dirty="0">
                <a:latin typeface="+mj-lt"/>
                <a:ea typeface="Lato"/>
                <a:cs typeface="Lato"/>
                <a:sym typeface="Lato"/>
              </a:rPr>
              <a:t>)</a:t>
            </a:r>
            <a:endParaRPr sz="1000" b="1" dirty="0">
              <a:latin typeface="+mj-lt"/>
              <a:ea typeface="Lato"/>
              <a:cs typeface="Lato"/>
              <a:sym typeface="Lato"/>
            </a:endParaRPr>
          </a:p>
          <a:p>
            <a:pPr marL="0" marR="0" lvl="0" indent="0" algn="l" rtl="0">
              <a:spcBef>
                <a:spcPts val="0"/>
              </a:spcBef>
              <a:spcAft>
                <a:spcPts val="0"/>
              </a:spcAft>
              <a:buNone/>
            </a:pPr>
            <a:r>
              <a:rPr lang="en" sz="1000" b="1" dirty="0" err="1">
                <a:latin typeface="+mj-lt"/>
                <a:ea typeface="Lato"/>
                <a:cs typeface="Lato"/>
                <a:sym typeface="Lato"/>
              </a:rPr>
              <a:t>company.com</a:t>
            </a:r>
            <a:endParaRPr sz="1000" b="1" dirty="0">
              <a:solidFill>
                <a:srgbClr val="FF0000"/>
              </a:solidFill>
              <a:latin typeface="+mj-lt"/>
              <a:ea typeface="Lato"/>
              <a:cs typeface="Lato"/>
              <a:sym typeface="Lato"/>
            </a:endParaRPr>
          </a:p>
        </p:txBody>
      </p:sp>
      <p:sp>
        <p:nvSpPr>
          <p:cNvPr id="29" name="Google Shape;771;p37">
            <a:extLst>
              <a:ext uri="{FF2B5EF4-FFF2-40B4-BE49-F238E27FC236}">
                <a16:creationId xmlns:a16="http://schemas.microsoft.com/office/drawing/2014/main" id="{CB3243F9-D2ED-4F38-AA26-A85ABC068D20}"/>
              </a:ext>
            </a:extLst>
          </p:cNvPr>
          <p:cNvSpPr/>
          <p:nvPr/>
        </p:nvSpPr>
        <p:spPr>
          <a:xfrm>
            <a:off x="7928142" y="2260600"/>
            <a:ext cx="1802700" cy="640500"/>
          </a:xfrm>
          <a:prstGeom prst="wedgeRectCallout">
            <a:avLst>
              <a:gd name="adj1" fmla="val -32949"/>
              <a:gd name="adj2" fmla="val 102178"/>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mj-lt"/>
              </a:rPr>
              <a:t>You never met with Bob before!</a:t>
            </a:r>
            <a:endParaRPr sz="1800" dirty="0">
              <a:latin typeface="+mj-lt"/>
            </a:endParaRPr>
          </a:p>
        </p:txBody>
      </p:sp>
    </p:spTree>
    <p:extLst>
      <p:ext uri="{BB962C8B-B14F-4D97-AF65-F5344CB8AC3E}">
        <p14:creationId xmlns:p14="http://schemas.microsoft.com/office/powerpoint/2010/main" val="2127330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3BF0-F2E6-4876-AE84-D6C2406D1F4B}"/>
              </a:ext>
            </a:extLst>
          </p:cNvPr>
          <p:cNvSpPr>
            <a:spLocks noGrp="1"/>
          </p:cNvSpPr>
          <p:nvPr>
            <p:ph type="title"/>
          </p:nvPr>
        </p:nvSpPr>
        <p:spPr/>
        <p:txBody>
          <a:bodyPr/>
          <a:lstStyle/>
          <a:p>
            <a:r>
              <a:rPr lang="en-US" dirty="0"/>
              <a:t>Solution: Personal Device Clouds</a:t>
            </a:r>
          </a:p>
        </p:txBody>
      </p:sp>
      <p:sp>
        <p:nvSpPr>
          <p:cNvPr id="3" name="Slide Number Placeholder 2">
            <a:extLst>
              <a:ext uri="{FF2B5EF4-FFF2-40B4-BE49-F238E27FC236}">
                <a16:creationId xmlns:a16="http://schemas.microsoft.com/office/drawing/2014/main" id="{9FDC72BA-8629-47B7-856F-7DCAEBE027A9}"/>
              </a:ext>
            </a:extLst>
          </p:cNvPr>
          <p:cNvSpPr>
            <a:spLocks noGrp="1"/>
          </p:cNvSpPr>
          <p:nvPr>
            <p:ph type="sldNum" sz="quarter" idx="12"/>
          </p:nvPr>
        </p:nvSpPr>
        <p:spPr/>
        <p:txBody>
          <a:bodyPr/>
          <a:lstStyle/>
          <a:p>
            <a:fld id="{F56C8676-1494-424A-9EE1-69F4EB666BA8}" type="slidenum">
              <a:rPr lang="en-US" smtClean="0"/>
              <a:pPr/>
              <a:t>31</a:t>
            </a:fld>
            <a:endParaRPr lang="en-US" dirty="0"/>
          </a:p>
        </p:txBody>
      </p:sp>
      <p:sp>
        <p:nvSpPr>
          <p:cNvPr id="11" name="Rectangle: Rounded Corners 10">
            <a:extLst>
              <a:ext uri="{FF2B5EF4-FFF2-40B4-BE49-F238E27FC236}">
                <a16:creationId xmlns:a16="http://schemas.microsoft.com/office/drawing/2014/main" id="{5FE7F48F-45D7-4E00-870E-85B4EFAFDAF6}"/>
              </a:ext>
            </a:extLst>
          </p:cNvPr>
          <p:cNvSpPr/>
          <p:nvPr/>
        </p:nvSpPr>
        <p:spPr>
          <a:xfrm>
            <a:off x="1392286" y="1959529"/>
            <a:ext cx="4516016" cy="3228392"/>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TextBox 11">
            <a:extLst>
              <a:ext uri="{FF2B5EF4-FFF2-40B4-BE49-F238E27FC236}">
                <a16:creationId xmlns:a16="http://schemas.microsoft.com/office/drawing/2014/main" id="{199D870F-5E67-4793-8660-8BAFD1404A0B}"/>
              </a:ext>
            </a:extLst>
          </p:cNvPr>
          <p:cNvSpPr txBox="1"/>
          <p:nvPr/>
        </p:nvSpPr>
        <p:spPr>
          <a:xfrm>
            <a:off x="1845863" y="2482638"/>
            <a:ext cx="3571876" cy="769441"/>
          </a:xfrm>
          <a:prstGeom prst="rect">
            <a:avLst/>
          </a:prstGeom>
          <a:noFill/>
        </p:spPr>
        <p:txBody>
          <a:bodyPr wrap="none" rtlCol="0">
            <a:spAutoFit/>
          </a:bodyPr>
          <a:lstStyle/>
          <a:p>
            <a:pPr algn="ctr"/>
            <a:r>
              <a:rPr lang="en-US" sz="2200" dirty="0">
                <a:latin typeface="+mj-lt"/>
              </a:rPr>
              <a:t>(</a:t>
            </a:r>
            <a:r>
              <a:rPr lang="en-US" sz="2200" b="1" dirty="0">
                <a:latin typeface="+mj-lt"/>
              </a:rPr>
              <a:t>Display Name: </a:t>
            </a:r>
            <a:r>
              <a:rPr lang="en-US" sz="2200" dirty="0">
                <a:latin typeface="+mj-lt"/>
              </a:rPr>
              <a:t>“Alice Jones”)</a:t>
            </a:r>
          </a:p>
          <a:p>
            <a:pPr algn="ctr"/>
            <a:r>
              <a:rPr lang="en-US" sz="2200" b="1" dirty="0">
                <a:latin typeface="+mj-lt"/>
              </a:rPr>
              <a:t>Email: </a:t>
            </a:r>
            <a:r>
              <a:rPr lang="en-US" sz="2200" dirty="0" err="1">
                <a:latin typeface="+mj-lt"/>
              </a:rPr>
              <a:t>alice@company.com</a:t>
            </a:r>
            <a:endParaRPr lang="en-US" sz="2200" b="1" dirty="0">
              <a:latin typeface="+mj-lt"/>
            </a:endParaRPr>
          </a:p>
        </p:txBody>
      </p:sp>
      <p:pic>
        <p:nvPicPr>
          <p:cNvPr id="15" name="Google Shape;648;p32">
            <a:extLst>
              <a:ext uri="{FF2B5EF4-FFF2-40B4-BE49-F238E27FC236}">
                <a16:creationId xmlns:a16="http://schemas.microsoft.com/office/drawing/2014/main" id="{900B8B2C-6BDB-4CC3-9BB6-1BBD629B428C}"/>
              </a:ext>
            </a:extLst>
          </p:cNvPr>
          <p:cNvPicPr preferRelativeResize="0"/>
          <p:nvPr/>
        </p:nvPicPr>
        <p:blipFill>
          <a:blip r:embed="rId2">
            <a:alphaModFix/>
          </a:blip>
          <a:stretch>
            <a:fillRect/>
          </a:stretch>
        </p:blipFill>
        <p:spPr>
          <a:xfrm>
            <a:off x="1175602" y="1505908"/>
            <a:ext cx="1075100" cy="976730"/>
          </a:xfrm>
          <a:prstGeom prst="rect">
            <a:avLst/>
          </a:prstGeom>
          <a:noFill/>
          <a:ln>
            <a:noFill/>
          </a:ln>
        </p:spPr>
      </p:pic>
    </p:spTree>
    <p:extLst>
      <p:ext uri="{BB962C8B-B14F-4D97-AF65-F5344CB8AC3E}">
        <p14:creationId xmlns:p14="http://schemas.microsoft.com/office/powerpoint/2010/main" val="1114009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3BF0-F2E6-4876-AE84-D6C2406D1F4B}"/>
              </a:ext>
            </a:extLst>
          </p:cNvPr>
          <p:cNvSpPr>
            <a:spLocks noGrp="1"/>
          </p:cNvSpPr>
          <p:nvPr>
            <p:ph type="title"/>
          </p:nvPr>
        </p:nvSpPr>
        <p:spPr/>
        <p:txBody>
          <a:bodyPr/>
          <a:lstStyle/>
          <a:p>
            <a:r>
              <a:rPr lang="en-US" dirty="0">
                <a:latin typeface="+mj-lt"/>
              </a:rPr>
              <a:t>Solution: Personal Device Clouds</a:t>
            </a:r>
          </a:p>
        </p:txBody>
      </p:sp>
      <p:sp>
        <p:nvSpPr>
          <p:cNvPr id="3" name="Slide Number Placeholder 2">
            <a:extLst>
              <a:ext uri="{FF2B5EF4-FFF2-40B4-BE49-F238E27FC236}">
                <a16:creationId xmlns:a16="http://schemas.microsoft.com/office/drawing/2014/main" id="{9FDC72BA-8629-47B7-856F-7DCAEBE027A9}"/>
              </a:ext>
            </a:extLst>
          </p:cNvPr>
          <p:cNvSpPr>
            <a:spLocks noGrp="1"/>
          </p:cNvSpPr>
          <p:nvPr>
            <p:ph type="sldNum" sz="quarter" idx="12"/>
          </p:nvPr>
        </p:nvSpPr>
        <p:spPr/>
        <p:txBody>
          <a:bodyPr/>
          <a:lstStyle/>
          <a:p>
            <a:fld id="{F56C8676-1494-424A-9EE1-69F4EB666BA8}" type="slidenum">
              <a:rPr lang="en-US" smtClean="0">
                <a:latin typeface="+mj-lt"/>
              </a:rPr>
              <a:pPr/>
              <a:t>32</a:t>
            </a:fld>
            <a:endParaRPr lang="en-US" dirty="0">
              <a:latin typeface="+mj-lt"/>
            </a:endParaRPr>
          </a:p>
        </p:txBody>
      </p:sp>
      <p:sp>
        <p:nvSpPr>
          <p:cNvPr id="5" name="Rectangle: Rounded Corners 4">
            <a:extLst>
              <a:ext uri="{FF2B5EF4-FFF2-40B4-BE49-F238E27FC236}">
                <a16:creationId xmlns:a16="http://schemas.microsoft.com/office/drawing/2014/main" id="{441E7FF0-F967-40E3-AE72-257560AA5D87}"/>
              </a:ext>
            </a:extLst>
          </p:cNvPr>
          <p:cNvSpPr/>
          <p:nvPr/>
        </p:nvSpPr>
        <p:spPr>
          <a:xfrm>
            <a:off x="1392286" y="1959529"/>
            <a:ext cx="4516016" cy="3228392"/>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8" name="Straight Connector 7">
            <a:extLst>
              <a:ext uri="{FF2B5EF4-FFF2-40B4-BE49-F238E27FC236}">
                <a16:creationId xmlns:a16="http://schemas.microsoft.com/office/drawing/2014/main" id="{BD26D8BB-392C-4C29-B795-4741AA8E7939}"/>
              </a:ext>
            </a:extLst>
          </p:cNvPr>
          <p:cNvCxnSpPr>
            <a:cxnSpLocks/>
          </p:cNvCxnSpPr>
          <p:nvPr/>
        </p:nvCxnSpPr>
        <p:spPr>
          <a:xfrm>
            <a:off x="2852526" y="3470989"/>
            <a:ext cx="1595534" cy="0"/>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F844BB09-5661-4D08-A4BC-6F81D00100AC}"/>
              </a:ext>
            </a:extLst>
          </p:cNvPr>
          <p:cNvSpPr txBox="1"/>
          <p:nvPr/>
        </p:nvSpPr>
        <p:spPr>
          <a:xfrm>
            <a:off x="2439897" y="3775457"/>
            <a:ext cx="2420791" cy="1107996"/>
          </a:xfrm>
          <a:prstGeom prst="rect">
            <a:avLst/>
          </a:prstGeom>
          <a:noFill/>
        </p:spPr>
        <p:txBody>
          <a:bodyPr wrap="none" rtlCol="0">
            <a:spAutoFit/>
          </a:bodyPr>
          <a:lstStyle/>
          <a:p>
            <a:pPr algn="ctr"/>
            <a:r>
              <a:rPr lang="en-US" sz="2200" dirty="0">
                <a:latin typeface="+mj-lt"/>
              </a:rPr>
              <a:t>“Alice’s laptop”: pk</a:t>
            </a:r>
            <a:r>
              <a:rPr lang="en" sz="2200" baseline="-25000" dirty="0">
                <a:solidFill>
                  <a:srgbClr val="FF0000"/>
                </a:solidFill>
                <a:latin typeface="+mj-lt"/>
                <a:ea typeface="Lato"/>
                <a:cs typeface="Lato"/>
                <a:sym typeface="Lato"/>
              </a:rPr>
              <a:t>1</a:t>
            </a:r>
            <a:endParaRPr lang="en-US" sz="2200" dirty="0">
              <a:latin typeface="+mj-lt"/>
            </a:endParaRPr>
          </a:p>
          <a:p>
            <a:pPr algn="ctr"/>
            <a:r>
              <a:rPr lang="en-US" sz="2200" dirty="0">
                <a:latin typeface="+mj-lt"/>
              </a:rPr>
              <a:t>“Alice’s phone”: pk</a:t>
            </a:r>
            <a:r>
              <a:rPr lang="en" sz="2200" baseline="-25000" dirty="0">
                <a:solidFill>
                  <a:srgbClr val="FF0000"/>
                </a:solidFill>
                <a:latin typeface="+mj-lt"/>
                <a:ea typeface="Lato"/>
                <a:cs typeface="Lato"/>
                <a:sym typeface="Lato"/>
              </a:rPr>
              <a:t>2</a:t>
            </a:r>
            <a:endParaRPr lang="en-US" sz="2200" dirty="0">
              <a:latin typeface="+mj-lt"/>
            </a:endParaRPr>
          </a:p>
          <a:p>
            <a:pPr algn="ctr"/>
            <a:r>
              <a:rPr lang="en-US" sz="2200" dirty="0">
                <a:latin typeface="+mj-lt"/>
              </a:rPr>
              <a:t>“Alice’s tablet”: pk</a:t>
            </a:r>
            <a:r>
              <a:rPr lang="en" sz="2200" baseline="-25000" dirty="0">
                <a:solidFill>
                  <a:srgbClr val="FF0000"/>
                </a:solidFill>
                <a:latin typeface="+mj-lt"/>
                <a:ea typeface="Lato"/>
                <a:cs typeface="Lato"/>
                <a:sym typeface="Lato"/>
              </a:rPr>
              <a:t>3</a:t>
            </a:r>
            <a:endParaRPr lang="en" sz="2200" dirty="0">
              <a:solidFill>
                <a:schemeClr val="dk2"/>
              </a:solidFill>
              <a:latin typeface="+mj-lt"/>
              <a:ea typeface="Lato"/>
              <a:cs typeface="Lato"/>
              <a:sym typeface="Lato"/>
            </a:endParaRPr>
          </a:p>
        </p:txBody>
      </p:sp>
      <p:pic>
        <p:nvPicPr>
          <p:cNvPr id="10" name="Google Shape;648;p32">
            <a:extLst>
              <a:ext uri="{FF2B5EF4-FFF2-40B4-BE49-F238E27FC236}">
                <a16:creationId xmlns:a16="http://schemas.microsoft.com/office/drawing/2014/main" id="{B78693C9-7EE5-4667-89D2-EAE9F4992054}"/>
              </a:ext>
            </a:extLst>
          </p:cNvPr>
          <p:cNvPicPr preferRelativeResize="0"/>
          <p:nvPr/>
        </p:nvPicPr>
        <p:blipFill>
          <a:blip r:embed="rId2">
            <a:alphaModFix/>
          </a:blip>
          <a:stretch>
            <a:fillRect/>
          </a:stretch>
        </p:blipFill>
        <p:spPr>
          <a:xfrm>
            <a:off x="1175602" y="1505908"/>
            <a:ext cx="1075100" cy="976730"/>
          </a:xfrm>
          <a:prstGeom prst="rect">
            <a:avLst/>
          </a:prstGeom>
          <a:noFill/>
          <a:ln>
            <a:noFill/>
          </a:ln>
        </p:spPr>
      </p:pic>
      <p:grpSp>
        <p:nvGrpSpPr>
          <p:cNvPr id="11" name="Google Shape;658;p33">
            <a:extLst>
              <a:ext uri="{FF2B5EF4-FFF2-40B4-BE49-F238E27FC236}">
                <a16:creationId xmlns:a16="http://schemas.microsoft.com/office/drawing/2014/main" id="{23F8154D-2A8F-404D-886C-1E9D975E2187}"/>
              </a:ext>
            </a:extLst>
          </p:cNvPr>
          <p:cNvGrpSpPr/>
          <p:nvPr/>
        </p:nvGrpSpPr>
        <p:grpSpPr>
          <a:xfrm>
            <a:off x="7714261" y="1220909"/>
            <a:ext cx="1536581" cy="1067657"/>
            <a:chOff x="5898415" y="1976415"/>
            <a:chExt cx="5654527" cy="3255020"/>
          </a:xfrm>
        </p:grpSpPr>
        <p:sp>
          <p:nvSpPr>
            <p:cNvPr id="12" name="Google Shape;659;p33">
              <a:extLst>
                <a:ext uri="{FF2B5EF4-FFF2-40B4-BE49-F238E27FC236}">
                  <a16:creationId xmlns:a16="http://schemas.microsoft.com/office/drawing/2014/main" id="{EFD0E6BF-5C07-42C2-8873-38CAD7BBE3C9}"/>
                </a:ext>
              </a:extLst>
            </p:cNvPr>
            <p:cNvSpPr/>
            <p:nvPr/>
          </p:nvSpPr>
          <p:spPr>
            <a:xfrm>
              <a:off x="5898415" y="5105745"/>
              <a:ext cx="2848207" cy="125690"/>
            </a:xfrm>
            <a:custGeom>
              <a:avLst/>
              <a:gdLst/>
              <a:ahLst/>
              <a:cxnLst/>
              <a:rect l="l" t="t" r="r" b="b"/>
              <a:pathLst>
                <a:path w="885" h="39" extrusionOk="0">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3" name="Google Shape;660;p33">
              <a:extLst>
                <a:ext uri="{FF2B5EF4-FFF2-40B4-BE49-F238E27FC236}">
                  <a16:creationId xmlns:a16="http://schemas.microsoft.com/office/drawing/2014/main" id="{E1CEA85A-C6F0-4980-94A5-B60BA32D5D9D}"/>
                </a:ext>
              </a:extLst>
            </p:cNvPr>
            <p:cNvSpPr/>
            <p:nvPr/>
          </p:nvSpPr>
          <p:spPr>
            <a:xfrm>
              <a:off x="8704736" y="5105745"/>
              <a:ext cx="2848206" cy="125690"/>
            </a:xfrm>
            <a:custGeom>
              <a:avLst/>
              <a:gdLst/>
              <a:ahLst/>
              <a:cxnLst/>
              <a:rect l="l" t="t" r="r" b="b"/>
              <a:pathLst>
                <a:path w="884" h="39" extrusionOk="0">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4" name="Google Shape;661;p33">
              <a:extLst>
                <a:ext uri="{FF2B5EF4-FFF2-40B4-BE49-F238E27FC236}">
                  <a16:creationId xmlns:a16="http://schemas.microsoft.com/office/drawing/2014/main" id="{AE720892-E636-461A-8112-1F342F534F89}"/>
                </a:ext>
              </a:extLst>
            </p:cNvPr>
            <p:cNvSpPr/>
            <p:nvPr/>
          </p:nvSpPr>
          <p:spPr>
            <a:xfrm>
              <a:off x="6455812" y="1976415"/>
              <a:ext cx="4581619" cy="3139000"/>
            </a:xfrm>
            <a:custGeom>
              <a:avLst/>
              <a:gdLst/>
              <a:ahLst/>
              <a:cxnLst/>
              <a:rect l="l" t="t" r="r" b="b"/>
              <a:pathLst>
                <a:path w="1423" h="974" extrusionOk="0">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5" name="Google Shape;662;p33">
              <a:extLst>
                <a:ext uri="{FF2B5EF4-FFF2-40B4-BE49-F238E27FC236}">
                  <a16:creationId xmlns:a16="http://schemas.microsoft.com/office/drawing/2014/main" id="{16B483FD-37F6-4296-AA99-C60E75C6B75D}"/>
                </a:ext>
              </a:extLst>
            </p:cNvPr>
            <p:cNvSpPr/>
            <p:nvPr/>
          </p:nvSpPr>
          <p:spPr>
            <a:xfrm>
              <a:off x="6471923" y="1992528"/>
              <a:ext cx="4552620" cy="3106772"/>
            </a:xfrm>
            <a:custGeom>
              <a:avLst/>
              <a:gdLst/>
              <a:ahLst/>
              <a:cxnLst/>
              <a:rect l="l" t="t" r="r" b="b"/>
              <a:pathLst>
                <a:path w="1414" h="964" extrusionOk="0">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D8D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6" name="Google Shape;663;p33">
              <a:extLst>
                <a:ext uri="{FF2B5EF4-FFF2-40B4-BE49-F238E27FC236}">
                  <a16:creationId xmlns:a16="http://schemas.microsoft.com/office/drawing/2014/main" id="{CA73CA44-BC3D-434E-976C-7968E91ED744}"/>
                </a:ext>
              </a:extLst>
            </p:cNvPr>
            <p:cNvSpPr/>
            <p:nvPr/>
          </p:nvSpPr>
          <p:spPr>
            <a:xfrm>
              <a:off x="5898415" y="5054180"/>
              <a:ext cx="5654400" cy="103200"/>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7" name="Google Shape;664;p33">
              <a:extLst>
                <a:ext uri="{FF2B5EF4-FFF2-40B4-BE49-F238E27FC236}">
                  <a16:creationId xmlns:a16="http://schemas.microsoft.com/office/drawing/2014/main" id="{1E1E9B11-0BAA-4B75-9020-9AF9598FC902}"/>
                </a:ext>
              </a:extLst>
            </p:cNvPr>
            <p:cNvSpPr/>
            <p:nvPr/>
          </p:nvSpPr>
          <p:spPr>
            <a:xfrm>
              <a:off x="8318101" y="5054180"/>
              <a:ext cx="811932" cy="58010"/>
            </a:xfrm>
            <a:custGeom>
              <a:avLst/>
              <a:gdLst/>
              <a:ahLst/>
              <a:cxnLst/>
              <a:rect l="l" t="t" r="r" b="b"/>
              <a:pathLst>
                <a:path w="252" h="18" extrusionOk="0">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8" name="Google Shape;665;p33">
              <a:extLst>
                <a:ext uri="{FF2B5EF4-FFF2-40B4-BE49-F238E27FC236}">
                  <a16:creationId xmlns:a16="http://schemas.microsoft.com/office/drawing/2014/main" id="{FFA26898-0284-44E9-9644-995FB53E5E45}"/>
                </a:ext>
              </a:extLst>
            </p:cNvPr>
            <p:cNvSpPr/>
            <p:nvPr/>
          </p:nvSpPr>
          <p:spPr>
            <a:xfrm>
              <a:off x="6623354" y="2189119"/>
              <a:ext cx="4249800" cy="2684700"/>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9" name="Google Shape;666;p33">
              <a:extLst>
                <a:ext uri="{FF2B5EF4-FFF2-40B4-BE49-F238E27FC236}">
                  <a16:creationId xmlns:a16="http://schemas.microsoft.com/office/drawing/2014/main" id="{1A4DB206-77E1-47ED-9242-7D55FC6576DB}"/>
                </a:ext>
              </a:extLst>
            </p:cNvPr>
            <p:cNvSpPr/>
            <p:nvPr/>
          </p:nvSpPr>
          <p:spPr>
            <a:xfrm>
              <a:off x="8720847" y="2076321"/>
              <a:ext cx="48300" cy="48300"/>
            </a:xfrm>
            <a:prstGeom prst="ellipse">
              <a:avLst/>
            </a:prstGeom>
            <a:solidFill>
              <a:srgbClr val="2C2C2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20" name="Google Shape;667;p33">
              <a:extLst>
                <a:ext uri="{FF2B5EF4-FFF2-40B4-BE49-F238E27FC236}">
                  <a16:creationId xmlns:a16="http://schemas.microsoft.com/office/drawing/2014/main" id="{33F69963-7DCB-4F0F-9BE4-7A7C0DD7C90E}"/>
                </a:ext>
              </a:extLst>
            </p:cNvPr>
            <p:cNvSpPr/>
            <p:nvPr/>
          </p:nvSpPr>
          <p:spPr>
            <a:xfrm>
              <a:off x="8720847" y="2073099"/>
              <a:ext cx="48300" cy="45000"/>
            </a:xfrm>
            <a:prstGeom prst="ellipse">
              <a:avLst/>
            </a:prstGeom>
            <a:solidFill>
              <a:srgbClr val="0A0A0A"/>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21" name="Google Shape;668;p33">
              <a:extLst>
                <a:ext uri="{FF2B5EF4-FFF2-40B4-BE49-F238E27FC236}">
                  <a16:creationId xmlns:a16="http://schemas.microsoft.com/office/drawing/2014/main" id="{85E083D1-D5D0-4B73-8BAF-D6EE44F71A65}"/>
                </a:ext>
              </a:extLst>
            </p:cNvPr>
            <p:cNvSpPr/>
            <p:nvPr/>
          </p:nvSpPr>
          <p:spPr>
            <a:xfrm>
              <a:off x="8730511" y="2079544"/>
              <a:ext cx="29100" cy="32100"/>
            </a:xfrm>
            <a:prstGeom prst="ellipse">
              <a:avLst/>
            </a:pr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22" name="Google Shape;669;p33">
              <a:extLst>
                <a:ext uri="{FF2B5EF4-FFF2-40B4-BE49-F238E27FC236}">
                  <a16:creationId xmlns:a16="http://schemas.microsoft.com/office/drawing/2014/main" id="{F33F5615-7408-4267-91E4-C47E8DDA364F}"/>
                </a:ext>
              </a:extLst>
            </p:cNvPr>
            <p:cNvSpPr/>
            <p:nvPr/>
          </p:nvSpPr>
          <p:spPr>
            <a:xfrm>
              <a:off x="8736955" y="2089212"/>
              <a:ext cx="16200" cy="16200"/>
            </a:xfrm>
            <a:prstGeom prst="ellipse">
              <a:avLst/>
            </a:prstGeom>
            <a:solidFill>
              <a:srgbClr val="2C99B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23" name="Google Shape;670;p33">
              <a:extLst>
                <a:ext uri="{FF2B5EF4-FFF2-40B4-BE49-F238E27FC236}">
                  <a16:creationId xmlns:a16="http://schemas.microsoft.com/office/drawing/2014/main" id="{F649216B-4E04-462A-AFCD-B002F3166C73}"/>
                </a:ext>
              </a:extLst>
            </p:cNvPr>
            <p:cNvSpPr/>
            <p:nvPr/>
          </p:nvSpPr>
          <p:spPr>
            <a:xfrm>
              <a:off x="8743399" y="2092436"/>
              <a:ext cx="3223" cy="6446"/>
            </a:xfrm>
            <a:custGeom>
              <a:avLst/>
              <a:gdLst/>
              <a:ahLst/>
              <a:cxnLst/>
              <a:rect l="l" t="t" r="r" b="b"/>
              <a:pathLst>
                <a:path w="1" h="2" extrusionOk="0">
                  <a:moveTo>
                    <a:pt x="1" y="1"/>
                  </a:moveTo>
                  <a:lnTo>
                    <a:pt x="1" y="2"/>
                  </a:lnTo>
                  <a:lnTo>
                    <a:pt x="0" y="1"/>
                  </a:lnTo>
                  <a:lnTo>
                    <a:pt x="1" y="0"/>
                  </a:lnTo>
                  <a:lnTo>
                    <a:pt x="1" y="1"/>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grpSp>
      <p:pic>
        <p:nvPicPr>
          <p:cNvPr id="24" name="Google Shape;671;p33">
            <a:extLst>
              <a:ext uri="{FF2B5EF4-FFF2-40B4-BE49-F238E27FC236}">
                <a16:creationId xmlns:a16="http://schemas.microsoft.com/office/drawing/2014/main" id="{E838D5AD-280F-4CA9-8779-57829817043A}"/>
              </a:ext>
            </a:extLst>
          </p:cNvPr>
          <p:cNvPicPr preferRelativeResize="0"/>
          <p:nvPr/>
        </p:nvPicPr>
        <p:blipFill rotWithShape="1">
          <a:blip r:embed="rId3">
            <a:alphaModFix/>
          </a:blip>
          <a:srcRect/>
          <a:stretch/>
        </p:blipFill>
        <p:spPr>
          <a:xfrm>
            <a:off x="10139565" y="2651356"/>
            <a:ext cx="727038" cy="1265837"/>
          </a:xfrm>
          <a:prstGeom prst="rect">
            <a:avLst/>
          </a:prstGeom>
          <a:noFill/>
          <a:ln>
            <a:noFill/>
          </a:ln>
        </p:spPr>
      </p:pic>
      <p:sp>
        <p:nvSpPr>
          <p:cNvPr id="25" name="Google Shape;672;p33">
            <a:extLst>
              <a:ext uri="{FF2B5EF4-FFF2-40B4-BE49-F238E27FC236}">
                <a16:creationId xmlns:a16="http://schemas.microsoft.com/office/drawing/2014/main" id="{01844459-9A1C-41BB-BE9B-82EEA8438141}"/>
              </a:ext>
            </a:extLst>
          </p:cNvPr>
          <p:cNvSpPr txBox="1"/>
          <p:nvPr/>
        </p:nvSpPr>
        <p:spPr>
          <a:xfrm>
            <a:off x="7883673" y="2288566"/>
            <a:ext cx="1200384" cy="2541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1400" dirty="0">
                <a:solidFill>
                  <a:srgbClr val="414155"/>
                </a:solidFill>
                <a:latin typeface="+mj-lt"/>
                <a:ea typeface="Lato"/>
                <a:cs typeface="Lato"/>
                <a:sym typeface="Lato"/>
              </a:rPr>
              <a:t>Alice’s laptop</a:t>
            </a:r>
            <a:endParaRPr sz="1400" dirty="0">
              <a:latin typeface="+mj-lt"/>
              <a:ea typeface="Lato"/>
              <a:cs typeface="Lato"/>
              <a:sym typeface="Lato"/>
            </a:endParaRPr>
          </a:p>
        </p:txBody>
      </p:sp>
      <p:sp>
        <p:nvSpPr>
          <p:cNvPr id="26" name="Google Shape;674;p33">
            <a:extLst>
              <a:ext uri="{FF2B5EF4-FFF2-40B4-BE49-F238E27FC236}">
                <a16:creationId xmlns:a16="http://schemas.microsoft.com/office/drawing/2014/main" id="{CBA01666-034F-4BF8-AB5C-0384C590BEE1}"/>
              </a:ext>
            </a:extLst>
          </p:cNvPr>
          <p:cNvSpPr txBox="1"/>
          <p:nvPr/>
        </p:nvSpPr>
        <p:spPr>
          <a:xfrm>
            <a:off x="7759289" y="683298"/>
            <a:ext cx="62217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latin typeface="+mj-lt"/>
                <a:ea typeface="Lato"/>
                <a:cs typeface="Lato"/>
                <a:sym typeface="Lato"/>
              </a:rPr>
              <a:t>pk</a:t>
            </a:r>
            <a:r>
              <a:rPr lang="en" baseline="-25000" dirty="0">
                <a:solidFill>
                  <a:srgbClr val="FF0000"/>
                </a:solidFill>
                <a:latin typeface="+mj-lt"/>
                <a:ea typeface="Lato"/>
                <a:cs typeface="Lato"/>
                <a:sym typeface="Lato"/>
              </a:rPr>
              <a:t>1</a:t>
            </a:r>
            <a:endParaRPr baseline="-25000" dirty="0">
              <a:solidFill>
                <a:srgbClr val="FF0000"/>
              </a:solidFill>
              <a:latin typeface="+mj-lt"/>
              <a:ea typeface="Lato"/>
              <a:cs typeface="Lato"/>
              <a:sym typeface="Lato"/>
            </a:endParaRPr>
          </a:p>
        </p:txBody>
      </p:sp>
      <p:sp>
        <p:nvSpPr>
          <p:cNvPr id="27" name="Google Shape;676;p33">
            <a:extLst>
              <a:ext uri="{FF2B5EF4-FFF2-40B4-BE49-F238E27FC236}">
                <a16:creationId xmlns:a16="http://schemas.microsoft.com/office/drawing/2014/main" id="{E6F78219-96D5-4499-8120-7F4F2C278BC0}"/>
              </a:ext>
            </a:extLst>
          </p:cNvPr>
          <p:cNvSpPr txBox="1"/>
          <p:nvPr/>
        </p:nvSpPr>
        <p:spPr>
          <a:xfrm>
            <a:off x="9902892" y="3917193"/>
            <a:ext cx="1200384" cy="2541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1400" dirty="0">
                <a:solidFill>
                  <a:srgbClr val="414155"/>
                </a:solidFill>
                <a:latin typeface="+mj-lt"/>
                <a:ea typeface="Lato"/>
                <a:cs typeface="Lato"/>
                <a:sym typeface="Lato"/>
              </a:rPr>
              <a:t>Alice’s phone</a:t>
            </a:r>
            <a:endParaRPr sz="1400" dirty="0">
              <a:latin typeface="+mj-lt"/>
              <a:ea typeface="Lato"/>
              <a:cs typeface="Lato"/>
              <a:sym typeface="Lato"/>
            </a:endParaRPr>
          </a:p>
        </p:txBody>
      </p:sp>
      <p:pic>
        <p:nvPicPr>
          <p:cNvPr id="28" name="Google Shape;677;p33">
            <a:extLst>
              <a:ext uri="{FF2B5EF4-FFF2-40B4-BE49-F238E27FC236}">
                <a16:creationId xmlns:a16="http://schemas.microsoft.com/office/drawing/2014/main" id="{DA6CC012-B061-4EE2-A316-B1EBB7BEF8C9}"/>
              </a:ext>
            </a:extLst>
          </p:cNvPr>
          <p:cNvPicPr preferRelativeResize="0"/>
          <p:nvPr/>
        </p:nvPicPr>
        <p:blipFill rotWithShape="1">
          <a:blip r:embed="rId3">
            <a:alphaModFix/>
          </a:blip>
          <a:srcRect/>
          <a:stretch/>
        </p:blipFill>
        <p:spPr>
          <a:xfrm>
            <a:off x="7759289" y="4704674"/>
            <a:ext cx="1584375" cy="966493"/>
          </a:xfrm>
          <a:prstGeom prst="rect">
            <a:avLst/>
          </a:prstGeom>
          <a:noFill/>
          <a:ln>
            <a:noFill/>
          </a:ln>
        </p:spPr>
      </p:pic>
      <p:sp>
        <p:nvSpPr>
          <p:cNvPr id="29" name="Google Shape;678;p33">
            <a:extLst>
              <a:ext uri="{FF2B5EF4-FFF2-40B4-BE49-F238E27FC236}">
                <a16:creationId xmlns:a16="http://schemas.microsoft.com/office/drawing/2014/main" id="{E74CD688-6D5E-4DE1-B7DF-D04104C53589}"/>
              </a:ext>
            </a:extLst>
          </p:cNvPr>
          <p:cNvSpPr txBox="1"/>
          <p:nvPr/>
        </p:nvSpPr>
        <p:spPr>
          <a:xfrm>
            <a:off x="7841306" y="5623655"/>
            <a:ext cx="1420340" cy="2541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1400" dirty="0">
                <a:solidFill>
                  <a:srgbClr val="414155"/>
                </a:solidFill>
                <a:latin typeface="+mj-lt"/>
                <a:ea typeface="Lato"/>
                <a:cs typeface="Lato"/>
                <a:sym typeface="Lato"/>
              </a:rPr>
              <a:t>Alice’s tablet</a:t>
            </a:r>
            <a:endParaRPr sz="1400" dirty="0">
              <a:latin typeface="+mj-lt"/>
              <a:ea typeface="Lato"/>
              <a:cs typeface="Lato"/>
              <a:sym typeface="Lato"/>
            </a:endParaRPr>
          </a:p>
        </p:txBody>
      </p:sp>
      <p:sp>
        <p:nvSpPr>
          <p:cNvPr id="30" name="Google Shape;679;p33">
            <a:extLst>
              <a:ext uri="{FF2B5EF4-FFF2-40B4-BE49-F238E27FC236}">
                <a16:creationId xmlns:a16="http://schemas.microsoft.com/office/drawing/2014/main" id="{A044CBC3-8D0D-46F6-9358-1273A9408382}"/>
              </a:ext>
            </a:extLst>
          </p:cNvPr>
          <p:cNvSpPr txBox="1"/>
          <p:nvPr/>
        </p:nvSpPr>
        <p:spPr>
          <a:xfrm>
            <a:off x="10088455" y="2111163"/>
            <a:ext cx="62217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mj-lt"/>
                <a:ea typeface="Lato"/>
                <a:cs typeface="Lato"/>
                <a:sym typeface="Lato"/>
              </a:rPr>
              <a:t>pk</a:t>
            </a:r>
            <a:r>
              <a:rPr lang="en" baseline="-25000">
                <a:solidFill>
                  <a:srgbClr val="FF0000"/>
                </a:solidFill>
                <a:latin typeface="+mj-lt"/>
                <a:ea typeface="Lato"/>
                <a:cs typeface="Lato"/>
                <a:sym typeface="Lato"/>
              </a:rPr>
              <a:t>2</a:t>
            </a:r>
            <a:endParaRPr baseline="-25000">
              <a:solidFill>
                <a:srgbClr val="FF0000"/>
              </a:solidFill>
              <a:latin typeface="+mj-lt"/>
              <a:ea typeface="Lato"/>
              <a:cs typeface="Lato"/>
              <a:sym typeface="Lato"/>
            </a:endParaRPr>
          </a:p>
        </p:txBody>
      </p:sp>
      <p:sp>
        <p:nvSpPr>
          <p:cNvPr id="31" name="Google Shape;680;p33">
            <a:extLst>
              <a:ext uri="{FF2B5EF4-FFF2-40B4-BE49-F238E27FC236}">
                <a16:creationId xmlns:a16="http://schemas.microsoft.com/office/drawing/2014/main" id="{6DA72AAF-6922-4588-A3BF-4209B5CC1A13}"/>
              </a:ext>
            </a:extLst>
          </p:cNvPr>
          <p:cNvSpPr txBox="1"/>
          <p:nvPr/>
        </p:nvSpPr>
        <p:spPr>
          <a:xfrm>
            <a:off x="7639944" y="4184235"/>
            <a:ext cx="639283"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latin typeface="+mj-lt"/>
                <a:ea typeface="Lato"/>
                <a:cs typeface="Lato"/>
                <a:sym typeface="Lato"/>
              </a:rPr>
              <a:t>pk</a:t>
            </a:r>
            <a:r>
              <a:rPr lang="en" baseline="-25000" dirty="0">
                <a:solidFill>
                  <a:srgbClr val="FF0000"/>
                </a:solidFill>
                <a:latin typeface="+mj-lt"/>
                <a:ea typeface="Lato"/>
                <a:cs typeface="Lato"/>
                <a:sym typeface="Lato"/>
              </a:rPr>
              <a:t>3</a:t>
            </a:r>
            <a:endParaRPr baseline="-25000" dirty="0">
              <a:solidFill>
                <a:srgbClr val="FF0000"/>
              </a:solidFill>
              <a:latin typeface="+mj-lt"/>
              <a:ea typeface="Lato"/>
              <a:cs typeface="Lato"/>
              <a:sym typeface="Lato"/>
            </a:endParaRPr>
          </a:p>
        </p:txBody>
      </p:sp>
      <p:cxnSp>
        <p:nvCxnSpPr>
          <p:cNvPr id="7" name="Connector: Elbow 6">
            <a:extLst>
              <a:ext uri="{FF2B5EF4-FFF2-40B4-BE49-F238E27FC236}">
                <a16:creationId xmlns:a16="http://schemas.microsoft.com/office/drawing/2014/main" id="{3775CFBA-C238-4CFD-B175-995C153FEDC9}"/>
              </a:ext>
            </a:extLst>
          </p:cNvPr>
          <p:cNvCxnSpPr>
            <a:cxnSpLocks/>
            <a:endCxn id="24" idx="3"/>
          </p:cNvCxnSpPr>
          <p:nvPr/>
        </p:nvCxnSpPr>
        <p:spPr>
          <a:xfrm>
            <a:off x="9101424" y="1719711"/>
            <a:ext cx="1765179" cy="1564564"/>
          </a:xfrm>
          <a:prstGeom prst="bentConnector3">
            <a:avLst>
              <a:gd name="adj1" fmla="val 13832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 name="Connector: Elbow 35">
            <a:extLst>
              <a:ext uri="{FF2B5EF4-FFF2-40B4-BE49-F238E27FC236}">
                <a16:creationId xmlns:a16="http://schemas.microsoft.com/office/drawing/2014/main" id="{D3D6066D-6AD1-45CA-8056-16155A2BE52B}"/>
              </a:ext>
            </a:extLst>
          </p:cNvPr>
          <p:cNvCxnSpPr>
            <a:cxnSpLocks/>
          </p:cNvCxnSpPr>
          <p:nvPr/>
        </p:nvCxnSpPr>
        <p:spPr>
          <a:xfrm rot="10800000" flipV="1">
            <a:off x="8551477" y="3273014"/>
            <a:ext cx="1588088" cy="1412620"/>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42" name="TextBox 41">
            <a:extLst>
              <a:ext uri="{FF2B5EF4-FFF2-40B4-BE49-F238E27FC236}">
                <a16:creationId xmlns:a16="http://schemas.microsoft.com/office/drawing/2014/main" id="{C904EABD-D9F6-4E25-AC37-41B077358277}"/>
              </a:ext>
            </a:extLst>
          </p:cNvPr>
          <p:cNvSpPr txBox="1"/>
          <p:nvPr/>
        </p:nvSpPr>
        <p:spPr>
          <a:xfrm>
            <a:off x="10319734" y="1391148"/>
            <a:ext cx="1065741" cy="369332"/>
          </a:xfrm>
          <a:prstGeom prst="rect">
            <a:avLst/>
          </a:prstGeom>
          <a:noFill/>
        </p:spPr>
        <p:txBody>
          <a:bodyPr wrap="none" rtlCol="0">
            <a:spAutoFit/>
          </a:bodyPr>
          <a:lstStyle/>
          <a:p>
            <a:r>
              <a:rPr lang="en-US" sz="1800" dirty="0"/>
              <a:t>Approves</a:t>
            </a:r>
          </a:p>
        </p:txBody>
      </p:sp>
      <p:sp>
        <p:nvSpPr>
          <p:cNvPr id="43" name="TextBox 42">
            <a:extLst>
              <a:ext uri="{FF2B5EF4-FFF2-40B4-BE49-F238E27FC236}">
                <a16:creationId xmlns:a16="http://schemas.microsoft.com/office/drawing/2014/main" id="{B24B81F2-DF0E-49A9-9407-2A8674F3891E}"/>
              </a:ext>
            </a:extLst>
          </p:cNvPr>
          <p:cNvSpPr txBox="1"/>
          <p:nvPr/>
        </p:nvSpPr>
        <p:spPr>
          <a:xfrm>
            <a:off x="8456137" y="2942771"/>
            <a:ext cx="1065741" cy="369332"/>
          </a:xfrm>
          <a:prstGeom prst="rect">
            <a:avLst/>
          </a:prstGeom>
          <a:noFill/>
        </p:spPr>
        <p:txBody>
          <a:bodyPr wrap="none" rtlCol="0">
            <a:spAutoFit/>
          </a:bodyPr>
          <a:lstStyle/>
          <a:p>
            <a:r>
              <a:rPr lang="en-US" sz="1800" dirty="0"/>
              <a:t>Approves</a:t>
            </a:r>
          </a:p>
        </p:txBody>
      </p:sp>
      <p:sp>
        <p:nvSpPr>
          <p:cNvPr id="34" name="TextBox 33">
            <a:extLst>
              <a:ext uri="{FF2B5EF4-FFF2-40B4-BE49-F238E27FC236}">
                <a16:creationId xmlns:a16="http://schemas.microsoft.com/office/drawing/2014/main" id="{02299293-5537-9F46-8989-E1B95953A904}"/>
              </a:ext>
            </a:extLst>
          </p:cNvPr>
          <p:cNvSpPr txBox="1"/>
          <p:nvPr/>
        </p:nvSpPr>
        <p:spPr>
          <a:xfrm>
            <a:off x="1845863" y="2482638"/>
            <a:ext cx="3571876" cy="769441"/>
          </a:xfrm>
          <a:prstGeom prst="rect">
            <a:avLst/>
          </a:prstGeom>
          <a:noFill/>
        </p:spPr>
        <p:txBody>
          <a:bodyPr wrap="none" rtlCol="0">
            <a:spAutoFit/>
          </a:bodyPr>
          <a:lstStyle/>
          <a:p>
            <a:pPr algn="ctr"/>
            <a:r>
              <a:rPr lang="en-US" sz="2200" dirty="0">
                <a:latin typeface="+mj-lt"/>
              </a:rPr>
              <a:t>(</a:t>
            </a:r>
            <a:r>
              <a:rPr lang="en-US" sz="2200" b="1" dirty="0">
                <a:latin typeface="+mj-lt"/>
              </a:rPr>
              <a:t>Display Name: </a:t>
            </a:r>
            <a:r>
              <a:rPr lang="en-US" sz="2200" dirty="0">
                <a:latin typeface="+mj-lt"/>
              </a:rPr>
              <a:t>“Alice Jones”)</a:t>
            </a:r>
          </a:p>
          <a:p>
            <a:pPr algn="ctr"/>
            <a:r>
              <a:rPr lang="en-US" sz="2200" b="1" dirty="0">
                <a:latin typeface="+mj-lt"/>
              </a:rPr>
              <a:t>Email: </a:t>
            </a:r>
            <a:r>
              <a:rPr lang="en-US" sz="2200" dirty="0" err="1">
                <a:latin typeface="+mj-lt"/>
              </a:rPr>
              <a:t>alice@company.com</a:t>
            </a:r>
            <a:endParaRPr lang="en-US" sz="2200" b="1" dirty="0">
              <a:latin typeface="+mj-lt"/>
            </a:endParaRPr>
          </a:p>
        </p:txBody>
      </p:sp>
    </p:spTree>
    <p:extLst>
      <p:ext uri="{BB962C8B-B14F-4D97-AF65-F5344CB8AC3E}">
        <p14:creationId xmlns:p14="http://schemas.microsoft.com/office/powerpoint/2010/main" val="131683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603A-1161-5249-9711-10D477D49BF7}"/>
              </a:ext>
            </a:extLst>
          </p:cNvPr>
          <p:cNvSpPr>
            <a:spLocks noGrp="1"/>
          </p:cNvSpPr>
          <p:nvPr>
            <p:ph type="title"/>
          </p:nvPr>
        </p:nvSpPr>
        <p:spPr/>
        <p:txBody>
          <a:bodyPr/>
          <a:lstStyle/>
          <a:p>
            <a:r>
              <a:rPr lang="en-US" dirty="0"/>
              <a:t>Approval: Expanding the Circle of Trust</a:t>
            </a:r>
          </a:p>
        </p:txBody>
      </p:sp>
      <p:sp>
        <p:nvSpPr>
          <p:cNvPr id="3" name="Slide Number Placeholder 2">
            <a:extLst>
              <a:ext uri="{FF2B5EF4-FFF2-40B4-BE49-F238E27FC236}">
                <a16:creationId xmlns:a16="http://schemas.microsoft.com/office/drawing/2014/main" id="{D4092DDA-3353-234D-88A3-0F99736A999E}"/>
              </a:ext>
            </a:extLst>
          </p:cNvPr>
          <p:cNvSpPr>
            <a:spLocks noGrp="1"/>
          </p:cNvSpPr>
          <p:nvPr>
            <p:ph type="sldNum" sz="quarter" idx="12"/>
          </p:nvPr>
        </p:nvSpPr>
        <p:spPr/>
        <p:txBody>
          <a:bodyPr/>
          <a:lstStyle/>
          <a:p>
            <a:fld id="{F56C8676-1494-424A-9EE1-69F4EB666BA8}" type="slidenum">
              <a:rPr lang="en-US" smtClean="0"/>
              <a:pPr/>
              <a:t>33</a:t>
            </a:fld>
            <a:endParaRPr lang="en-US" dirty="0"/>
          </a:p>
        </p:txBody>
      </p:sp>
      <p:sp>
        <p:nvSpPr>
          <p:cNvPr id="4" name="Content Placeholder 3">
            <a:extLst>
              <a:ext uri="{FF2B5EF4-FFF2-40B4-BE49-F238E27FC236}">
                <a16:creationId xmlns:a16="http://schemas.microsoft.com/office/drawing/2014/main" id="{D6B431B5-A1BF-124A-AD4E-761BDCC9386D}"/>
              </a:ext>
            </a:extLst>
          </p:cNvPr>
          <p:cNvSpPr>
            <a:spLocks noGrp="1"/>
          </p:cNvSpPr>
          <p:nvPr>
            <p:ph idx="4294967295"/>
          </p:nvPr>
        </p:nvSpPr>
        <p:spPr/>
        <p:txBody>
          <a:bodyPr/>
          <a:lstStyle/>
          <a:p>
            <a:pPr marL="514350" indent="-514350">
              <a:buFont typeface="+mj-lt"/>
              <a:buAutoNum type="arabicPeriod"/>
            </a:pPr>
            <a:r>
              <a:rPr lang="en-US" dirty="0"/>
              <a:t>Delegates signing authority to new devices via signatures</a:t>
            </a:r>
          </a:p>
          <a:p>
            <a:pPr marL="514350" indent="-514350">
              <a:buFont typeface="+mj-lt"/>
              <a:buAutoNum type="arabicPeriod"/>
            </a:pPr>
            <a:r>
              <a:rPr lang="en-US" dirty="0"/>
              <a:t>Gossips private keys and secrets, so devices can sync data without server-trust</a:t>
            </a:r>
          </a:p>
        </p:txBody>
      </p:sp>
    </p:spTree>
    <p:extLst>
      <p:ext uri="{BB962C8B-B14F-4D97-AF65-F5344CB8AC3E}">
        <p14:creationId xmlns:p14="http://schemas.microsoft.com/office/powerpoint/2010/main" val="1793342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3BF0-F2E6-4876-AE84-D6C2406D1F4B}"/>
              </a:ext>
            </a:extLst>
          </p:cNvPr>
          <p:cNvSpPr>
            <a:spLocks noGrp="1"/>
          </p:cNvSpPr>
          <p:nvPr>
            <p:ph type="title"/>
          </p:nvPr>
        </p:nvSpPr>
        <p:spPr/>
        <p:txBody>
          <a:bodyPr/>
          <a:lstStyle/>
          <a:p>
            <a:r>
              <a:rPr lang="en-US" dirty="0">
                <a:latin typeface="+mj-lt"/>
              </a:rPr>
              <a:t>Personal Device Clouds: Revocation</a:t>
            </a:r>
          </a:p>
        </p:txBody>
      </p:sp>
      <p:sp>
        <p:nvSpPr>
          <p:cNvPr id="3" name="Slide Number Placeholder 2">
            <a:extLst>
              <a:ext uri="{FF2B5EF4-FFF2-40B4-BE49-F238E27FC236}">
                <a16:creationId xmlns:a16="http://schemas.microsoft.com/office/drawing/2014/main" id="{9FDC72BA-8629-47B7-856F-7DCAEBE027A9}"/>
              </a:ext>
            </a:extLst>
          </p:cNvPr>
          <p:cNvSpPr>
            <a:spLocks noGrp="1"/>
          </p:cNvSpPr>
          <p:nvPr>
            <p:ph type="sldNum" sz="quarter" idx="12"/>
          </p:nvPr>
        </p:nvSpPr>
        <p:spPr/>
        <p:txBody>
          <a:bodyPr/>
          <a:lstStyle/>
          <a:p>
            <a:fld id="{F56C8676-1494-424A-9EE1-69F4EB666BA8}" type="slidenum">
              <a:rPr lang="en-US" smtClean="0">
                <a:latin typeface="+mj-lt"/>
              </a:rPr>
              <a:pPr/>
              <a:t>34</a:t>
            </a:fld>
            <a:endParaRPr lang="en-US" dirty="0">
              <a:latin typeface="+mj-lt"/>
            </a:endParaRPr>
          </a:p>
        </p:txBody>
      </p:sp>
      <p:sp>
        <p:nvSpPr>
          <p:cNvPr id="5" name="Rectangle: Rounded Corners 4">
            <a:extLst>
              <a:ext uri="{FF2B5EF4-FFF2-40B4-BE49-F238E27FC236}">
                <a16:creationId xmlns:a16="http://schemas.microsoft.com/office/drawing/2014/main" id="{441E7FF0-F967-40E3-AE72-257560AA5D87}"/>
              </a:ext>
            </a:extLst>
          </p:cNvPr>
          <p:cNvSpPr/>
          <p:nvPr/>
        </p:nvSpPr>
        <p:spPr>
          <a:xfrm>
            <a:off x="1392286" y="1959529"/>
            <a:ext cx="4516016" cy="3228392"/>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8" name="Straight Connector 7">
            <a:extLst>
              <a:ext uri="{FF2B5EF4-FFF2-40B4-BE49-F238E27FC236}">
                <a16:creationId xmlns:a16="http://schemas.microsoft.com/office/drawing/2014/main" id="{BD26D8BB-392C-4C29-B795-4741AA8E7939}"/>
              </a:ext>
            </a:extLst>
          </p:cNvPr>
          <p:cNvCxnSpPr>
            <a:cxnSpLocks/>
          </p:cNvCxnSpPr>
          <p:nvPr/>
        </p:nvCxnSpPr>
        <p:spPr>
          <a:xfrm>
            <a:off x="2852526" y="3470989"/>
            <a:ext cx="1595534" cy="0"/>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F844BB09-5661-4D08-A4BC-6F81D00100AC}"/>
              </a:ext>
            </a:extLst>
          </p:cNvPr>
          <p:cNvSpPr txBox="1"/>
          <p:nvPr/>
        </p:nvSpPr>
        <p:spPr>
          <a:xfrm>
            <a:off x="1760996" y="3775457"/>
            <a:ext cx="3778599" cy="1107996"/>
          </a:xfrm>
          <a:prstGeom prst="rect">
            <a:avLst/>
          </a:prstGeom>
          <a:noFill/>
        </p:spPr>
        <p:txBody>
          <a:bodyPr wrap="none" rtlCol="0">
            <a:spAutoFit/>
          </a:bodyPr>
          <a:lstStyle/>
          <a:p>
            <a:pPr algn="ctr"/>
            <a:r>
              <a:rPr lang="en-US" sz="2200" dirty="0">
                <a:latin typeface="+mj-lt"/>
              </a:rPr>
              <a:t>“Alice’s laptop”: pk</a:t>
            </a:r>
            <a:r>
              <a:rPr lang="en" sz="2200" baseline="-25000" dirty="0">
                <a:solidFill>
                  <a:srgbClr val="FF0000"/>
                </a:solidFill>
                <a:latin typeface="+mj-lt"/>
                <a:ea typeface="Lato"/>
                <a:cs typeface="Lato"/>
                <a:sym typeface="Lato"/>
              </a:rPr>
              <a:t>1</a:t>
            </a:r>
            <a:endParaRPr lang="en-US" sz="2200" dirty="0">
              <a:latin typeface="+mj-lt"/>
            </a:endParaRPr>
          </a:p>
          <a:p>
            <a:pPr algn="ctr"/>
            <a:r>
              <a:rPr lang="en-US" sz="2200" strike="sngStrike" dirty="0">
                <a:latin typeface="+mj-lt"/>
              </a:rPr>
              <a:t>“Alice’s phone”: pk</a:t>
            </a:r>
            <a:r>
              <a:rPr lang="en" sz="2200" strike="sngStrike" baseline="-25000" dirty="0">
                <a:solidFill>
                  <a:srgbClr val="FF0000"/>
                </a:solidFill>
                <a:latin typeface="+mj-lt"/>
                <a:ea typeface="Lato"/>
                <a:cs typeface="Lato"/>
                <a:sym typeface="Lato"/>
              </a:rPr>
              <a:t>2</a:t>
            </a:r>
            <a:r>
              <a:rPr lang="en-US" sz="2200" dirty="0">
                <a:latin typeface="+mj-lt"/>
              </a:rPr>
              <a:t> </a:t>
            </a:r>
            <a:r>
              <a:rPr lang="en-US" sz="2200" b="1" dirty="0">
                <a:latin typeface="+mj-lt"/>
              </a:rPr>
              <a:t>(REVOKED)</a:t>
            </a:r>
          </a:p>
          <a:p>
            <a:pPr algn="ctr"/>
            <a:r>
              <a:rPr lang="en-US" sz="2200" dirty="0">
                <a:latin typeface="+mj-lt"/>
              </a:rPr>
              <a:t>“Alice’s tablet”: pk</a:t>
            </a:r>
            <a:r>
              <a:rPr lang="en" sz="2200" baseline="-25000" dirty="0">
                <a:solidFill>
                  <a:srgbClr val="FF0000"/>
                </a:solidFill>
                <a:latin typeface="+mj-lt"/>
                <a:ea typeface="Lato"/>
                <a:cs typeface="Lato"/>
                <a:sym typeface="Lato"/>
              </a:rPr>
              <a:t>3</a:t>
            </a:r>
            <a:endParaRPr lang="en" sz="2200" dirty="0">
              <a:solidFill>
                <a:schemeClr val="dk2"/>
              </a:solidFill>
              <a:latin typeface="+mj-lt"/>
              <a:ea typeface="Lato"/>
              <a:cs typeface="Lato"/>
              <a:sym typeface="Lato"/>
            </a:endParaRPr>
          </a:p>
        </p:txBody>
      </p:sp>
      <p:pic>
        <p:nvPicPr>
          <p:cNvPr id="10" name="Google Shape;648;p32">
            <a:extLst>
              <a:ext uri="{FF2B5EF4-FFF2-40B4-BE49-F238E27FC236}">
                <a16:creationId xmlns:a16="http://schemas.microsoft.com/office/drawing/2014/main" id="{B78693C9-7EE5-4667-89D2-EAE9F4992054}"/>
              </a:ext>
            </a:extLst>
          </p:cNvPr>
          <p:cNvPicPr preferRelativeResize="0"/>
          <p:nvPr/>
        </p:nvPicPr>
        <p:blipFill>
          <a:blip r:embed="rId2">
            <a:alphaModFix/>
          </a:blip>
          <a:stretch>
            <a:fillRect/>
          </a:stretch>
        </p:blipFill>
        <p:spPr>
          <a:xfrm>
            <a:off x="1175602" y="1505908"/>
            <a:ext cx="1075100" cy="976730"/>
          </a:xfrm>
          <a:prstGeom prst="rect">
            <a:avLst/>
          </a:prstGeom>
          <a:noFill/>
          <a:ln>
            <a:noFill/>
          </a:ln>
        </p:spPr>
      </p:pic>
      <p:grpSp>
        <p:nvGrpSpPr>
          <p:cNvPr id="11" name="Google Shape;658;p33">
            <a:extLst>
              <a:ext uri="{FF2B5EF4-FFF2-40B4-BE49-F238E27FC236}">
                <a16:creationId xmlns:a16="http://schemas.microsoft.com/office/drawing/2014/main" id="{23F8154D-2A8F-404D-886C-1E9D975E2187}"/>
              </a:ext>
            </a:extLst>
          </p:cNvPr>
          <p:cNvGrpSpPr/>
          <p:nvPr/>
        </p:nvGrpSpPr>
        <p:grpSpPr>
          <a:xfrm>
            <a:off x="7714261" y="1220909"/>
            <a:ext cx="1536581" cy="1067657"/>
            <a:chOff x="5898415" y="1976415"/>
            <a:chExt cx="5654527" cy="3255020"/>
          </a:xfrm>
        </p:grpSpPr>
        <p:sp>
          <p:nvSpPr>
            <p:cNvPr id="12" name="Google Shape;659;p33">
              <a:extLst>
                <a:ext uri="{FF2B5EF4-FFF2-40B4-BE49-F238E27FC236}">
                  <a16:creationId xmlns:a16="http://schemas.microsoft.com/office/drawing/2014/main" id="{EFD0E6BF-5C07-42C2-8873-38CAD7BBE3C9}"/>
                </a:ext>
              </a:extLst>
            </p:cNvPr>
            <p:cNvSpPr/>
            <p:nvPr/>
          </p:nvSpPr>
          <p:spPr>
            <a:xfrm>
              <a:off x="5898415" y="5105745"/>
              <a:ext cx="2848207" cy="125690"/>
            </a:xfrm>
            <a:custGeom>
              <a:avLst/>
              <a:gdLst/>
              <a:ahLst/>
              <a:cxnLst/>
              <a:rect l="l" t="t" r="r" b="b"/>
              <a:pathLst>
                <a:path w="885" h="39" extrusionOk="0">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3" name="Google Shape;660;p33">
              <a:extLst>
                <a:ext uri="{FF2B5EF4-FFF2-40B4-BE49-F238E27FC236}">
                  <a16:creationId xmlns:a16="http://schemas.microsoft.com/office/drawing/2014/main" id="{E1CEA85A-C6F0-4980-94A5-B60BA32D5D9D}"/>
                </a:ext>
              </a:extLst>
            </p:cNvPr>
            <p:cNvSpPr/>
            <p:nvPr/>
          </p:nvSpPr>
          <p:spPr>
            <a:xfrm>
              <a:off x="8704736" y="5105745"/>
              <a:ext cx="2848206" cy="125690"/>
            </a:xfrm>
            <a:custGeom>
              <a:avLst/>
              <a:gdLst/>
              <a:ahLst/>
              <a:cxnLst/>
              <a:rect l="l" t="t" r="r" b="b"/>
              <a:pathLst>
                <a:path w="884" h="39" extrusionOk="0">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4" name="Google Shape;661;p33">
              <a:extLst>
                <a:ext uri="{FF2B5EF4-FFF2-40B4-BE49-F238E27FC236}">
                  <a16:creationId xmlns:a16="http://schemas.microsoft.com/office/drawing/2014/main" id="{AE720892-E636-461A-8112-1F342F534F89}"/>
                </a:ext>
              </a:extLst>
            </p:cNvPr>
            <p:cNvSpPr/>
            <p:nvPr/>
          </p:nvSpPr>
          <p:spPr>
            <a:xfrm>
              <a:off x="6455812" y="1976415"/>
              <a:ext cx="4581619" cy="3139000"/>
            </a:xfrm>
            <a:custGeom>
              <a:avLst/>
              <a:gdLst/>
              <a:ahLst/>
              <a:cxnLst/>
              <a:rect l="l" t="t" r="r" b="b"/>
              <a:pathLst>
                <a:path w="1423" h="974" extrusionOk="0">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5" name="Google Shape;662;p33">
              <a:extLst>
                <a:ext uri="{FF2B5EF4-FFF2-40B4-BE49-F238E27FC236}">
                  <a16:creationId xmlns:a16="http://schemas.microsoft.com/office/drawing/2014/main" id="{16B483FD-37F6-4296-AA99-C60E75C6B75D}"/>
                </a:ext>
              </a:extLst>
            </p:cNvPr>
            <p:cNvSpPr/>
            <p:nvPr/>
          </p:nvSpPr>
          <p:spPr>
            <a:xfrm>
              <a:off x="6471923" y="1992528"/>
              <a:ext cx="4552620" cy="3106772"/>
            </a:xfrm>
            <a:custGeom>
              <a:avLst/>
              <a:gdLst/>
              <a:ahLst/>
              <a:cxnLst/>
              <a:rect l="l" t="t" r="r" b="b"/>
              <a:pathLst>
                <a:path w="1414" h="964" extrusionOk="0">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D8D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6" name="Google Shape;663;p33">
              <a:extLst>
                <a:ext uri="{FF2B5EF4-FFF2-40B4-BE49-F238E27FC236}">
                  <a16:creationId xmlns:a16="http://schemas.microsoft.com/office/drawing/2014/main" id="{CA73CA44-BC3D-434E-976C-7968E91ED744}"/>
                </a:ext>
              </a:extLst>
            </p:cNvPr>
            <p:cNvSpPr/>
            <p:nvPr/>
          </p:nvSpPr>
          <p:spPr>
            <a:xfrm>
              <a:off x="5898415" y="5054180"/>
              <a:ext cx="5654400" cy="103200"/>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7" name="Google Shape;664;p33">
              <a:extLst>
                <a:ext uri="{FF2B5EF4-FFF2-40B4-BE49-F238E27FC236}">
                  <a16:creationId xmlns:a16="http://schemas.microsoft.com/office/drawing/2014/main" id="{1E1E9B11-0BAA-4B75-9020-9AF9598FC902}"/>
                </a:ext>
              </a:extLst>
            </p:cNvPr>
            <p:cNvSpPr/>
            <p:nvPr/>
          </p:nvSpPr>
          <p:spPr>
            <a:xfrm>
              <a:off x="8318101" y="5054180"/>
              <a:ext cx="811932" cy="58010"/>
            </a:xfrm>
            <a:custGeom>
              <a:avLst/>
              <a:gdLst/>
              <a:ahLst/>
              <a:cxnLst/>
              <a:rect l="l" t="t" r="r" b="b"/>
              <a:pathLst>
                <a:path w="252" h="18" extrusionOk="0">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8" name="Google Shape;665;p33">
              <a:extLst>
                <a:ext uri="{FF2B5EF4-FFF2-40B4-BE49-F238E27FC236}">
                  <a16:creationId xmlns:a16="http://schemas.microsoft.com/office/drawing/2014/main" id="{FFA26898-0284-44E9-9644-995FB53E5E45}"/>
                </a:ext>
              </a:extLst>
            </p:cNvPr>
            <p:cNvSpPr/>
            <p:nvPr/>
          </p:nvSpPr>
          <p:spPr>
            <a:xfrm>
              <a:off x="6623354" y="2189119"/>
              <a:ext cx="4249800" cy="2684700"/>
            </a:xfrm>
            <a:prstGeom prst="rect">
              <a:avLst/>
            </a:prstGeom>
            <a:solidFill>
              <a:srgbClr val="F2F2F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19" name="Google Shape;666;p33">
              <a:extLst>
                <a:ext uri="{FF2B5EF4-FFF2-40B4-BE49-F238E27FC236}">
                  <a16:creationId xmlns:a16="http://schemas.microsoft.com/office/drawing/2014/main" id="{1A4DB206-77E1-47ED-9242-7D55FC6576DB}"/>
                </a:ext>
              </a:extLst>
            </p:cNvPr>
            <p:cNvSpPr/>
            <p:nvPr/>
          </p:nvSpPr>
          <p:spPr>
            <a:xfrm>
              <a:off x="8720847" y="2076321"/>
              <a:ext cx="48300" cy="48300"/>
            </a:xfrm>
            <a:prstGeom prst="ellipse">
              <a:avLst/>
            </a:prstGeom>
            <a:solidFill>
              <a:srgbClr val="2C2C2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20" name="Google Shape;667;p33">
              <a:extLst>
                <a:ext uri="{FF2B5EF4-FFF2-40B4-BE49-F238E27FC236}">
                  <a16:creationId xmlns:a16="http://schemas.microsoft.com/office/drawing/2014/main" id="{33F69963-7DCB-4F0F-9BE4-7A7C0DD7C90E}"/>
                </a:ext>
              </a:extLst>
            </p:cNvPr>
            <p:cNvSpPr/>
            <p:nvPr/>
          </p:nvSpPr>
          <p:spPr>
            <a:xfrm>
              <a:off x="8720847" y="2073099"/>
              <a:ext cx="48300" cy="45000"/>
            </a:xfrm>
            <a:prstGeom prst="ellipse">
              <a:avLst/>
            </a:prstGeom>
            <a:solidFill>
              <a:srgbClr val="0A0A0A"/>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21" name="Google Shape;668;p33">
              <a:extLst>
                <a:ext uri="{FF2B5EF4-FFF2-40B4-BE49-F238E27FC236}">
                  <a16:creationId xmlns:a16="http://schemas.microsoft.com/office/drawing/2014/main" id="{85E083D1-D5D0-4B73-8BAF-D6EE44F71A65}"/>
                </a:ext>
              </a:extLst>
            </p:cNvPr>
            <p:cNvSpPr/>
            <p:nvPr/>
          </p:nvSpPr>
          <p:spPr>
            <a:xfrm>
              <a:off x="8730511" y="2079544"/>
              <a:ext cx="29100" cy="32100"/>
            </a:xfrm>
            <a:prstGeom prst="ellipse">
              <a:avLst/>
            </a:pr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22" name="Google Shape;669;p33">
              <a:extLst>
                <a:ext uri="{FF2B5EF4-FFF2-40B4-BE49-F238E27FC236}">
                  <a16:creationId xmlns:a16="http://schemas.microsoft.com/office/drawing/2014/main" id="{F33F5615-7408-4267-91E4-C47E8DDA364F}"/>
                </a:ext>
              </a:extLst>
            </p:cNvPr>
            <p:cNvSpPr/>
            <p:nvPr/>
          </p:nvSpPr>
          <p:spPr>
            <a:xfrm>
              <a:off x="8736955" y="2089212"/>
              <a:ext cx="16200" cy="16200"/>
            </a:xfrm>
            <a:prstGeom prst="ellipse">
              <a:avLst/>
            </a:prstGeom>
            <a:solidFill>
              <a:srgbClr val="2C99B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sp>
          <p:nvSpPr>
            <p:cNvPr id="23" name="Google Shape;670;p33">
              <a:extLst>
                <a:ext uri="{FF2B5EF4-FFF2-40B4-BE49-F238E27FC236}">
                  <a16:creationId xmlns:a16="http://schemas.microsoft.com/office/drawing/2014/main" id="{F649216B-4E04-462A-AFCD-B002F3166C73}"/>
                </a:ext>
              </a:extLst>
            </p:cNvPr>
            <p:cNvSpPr/>
            <p:nvPr/>
          </p:nvSpPr>
          <p:spPr>
            <a:xfrm>
              <a:off x="8743399" y="2092436"/>
              <a:ext cx="3223" cy="6446"/>
            </a:xfrm>
            <a:custGeom>
              <a:avLst/>
              <a:gdLst/>
              <a:ahLst/>
              <a:cxnLst/>
              <a:rect l="l" t="t" r="r" b="b"/>
              <a:pathLst>
                <a:path w="1" h="2" extrusionOk="0">
                  <a:moveTo>
                    <a:pt x="1" y="1"/>
                  </a:moveTo>
                  <a:lnTo>
                    <a:pt x="1" y="2"/>
                  </a:lnTo>
                  <a:lnTo>
                    <a:pt x="0" y="1"/>
                  </a:lnTo>
                  <a:lnTo>
                    <a:pt x="1" y="0"/>
                  </a:lnTo>
                  <a:lnTo>
                    <a:pt x="1" y="1"/>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mj-lt"/>
                <a:ea typeface="Lato Light"/>
                <a:cs typeface="Lato Light"/>
                <a:sym typeface="Lato Light"/>
              </a:endParaRPr>
            </a:p>
          </p:txBody>
        </p:sp>
      </p:grpSp>
      <p:pic>
        <p:nvPicPr>
          <p:cNvPr id="24" name="Google Shape;671;p33">
            <a:extLst>
              <a:ext uri="{FF2B5EF4-FFF2-40B4-BE49-F238E27FC236}">
                <a16:creationId xmlns:a16="http://schemas.microsoft.com/office/drawing/2014/main" id="{E838D5AD-280F-4CA9-8779-57829817043A}"/>
              </a:ext>
            </a:extLst>
          </p:cNvPr>
          <p:cNvPicPr preferRelativeResize="0"/>
          <p:nvPr/>
        </p:nvPicPr>
        <p:blipFill rotWithShape="1">
          <a:blip r:embed="rId3">
            <a:alphaModFix/>
          </a:blip>
          <a:srcRect/>
          <a:stretch/>
        </p:blipFill>
        <p:spPr>
          <a:xfrm>
            <a:off x="10139565" y="2651356"/>
            <a:ext cx="727038" cy="1265837"/>
          </a:xfrm>
          <a:prstGeom prst="rect">
            <a:avLst/>
          </a:prstGeom>
          <a:noFill/>
          <a:ln>
            <a:noFill/>
          </a:ln>
        </p:spPr>
      </p:pic>
      <p:sp>
        <p:nvSpPr>
          <p:cNvPr id="25" name="Google Shape;672;p33">
            <a:extLst>
              <a:ext uri="{FF2B5EF4-FFF2-40B4-BE49-F238E27FC236}">
                <a16:creationId xmlns:a16="http://schemas.microsoft.com/office/drawing/2014/main" id="{01844459-9A1C-41BB-BE9B-82EEA8438141}"/>
              </a:ext>
            </a:extLst>
          </p:cNvPr>
          <p:cNvSpPr txBox="1"/>
          <p:nvPr/>
        </p:nvSpPr>
        <p:spPr>
          <a:xfrm>
            <a:off x="7883673" y="2288566"/>
            <a:ext cx="1200384" cy="2541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1400" dirty="0">
                <a:solidFill>
                  <a:srgbClr val="414155"/>
                </a:solidFill>
                <a:latin typeface="+mj-lt"/>
                <a:ea typeface="Lato"/>
                <a:cs typeface="Lato"/>
                <a:sym typeface="Lato"/>
              </a:rPr>
              <a:t>Alice’s laptop</a:t>
            </a:r>
            <a:endParaRPr sz="1400" dirty="0">
              <a:latin typeface="+mj-lt"/>
              <a:ea typeface="Lato"/>
              <a:cs typeface="Lato"/>
              <a:sym typeface="Lato"/>
            </a:endParaRPr>
          </a:p>
        </p:txBody>
      </p:sp>
      <p:sp>
        <p:nvSpPr>
          <p:cNvPr id="26" name="Google Shape;674;p33">
            <a:extLst>
              <a:ext uri="{FF2B5EF4-FFF2-40B4-BE49-F238E27FC236}">
                <a16:creationId xmlns:a16="http://schemas.microsoft.com/office/drawing/2014/main" id="{CBA01666-034F-4BF8-AB5C-0384C590BEE1}"/>
              </a:ext>
            </a:extLst>
          </p:cNvPr>
          <p:cNvSpPr txBox="1"/>
          <p:nvPr/>
        </p:nvSpPr>
        <p:spPr>
          <a:xfrm>
            <a:off x="7759289" y="683298"/>
            <a:ext cx="62217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latin typeface="+mj-lt"/>
                <a:ea typeface="Lato"/>
                <a:cs typeface="Lato"/>
                <a:sym typeface="Lato"/>
              </a:rPr>
              <a:t>pk</a:t>
            </a:r>
            <a:r>
              <a:rPr lang="en" baseline="-25000" dirty="0">
                <a:solidFill>
                  <a:srgbClr val="FF0000"/>
                </a:solidFill>
                <a:latin typeface="+mj-lt"/>
                <a:ea typeface="Lato"/>
                <a:cs typeface="Lato"/>
                <a:sym typeface="Lato"/>
              </a:rPr>
              <a:t>1</a:t>
            </a:r>
            <a:endParaRPr baseline="-25000" dirty="0">
              <a:solidFill>
                <a:srgbClr val="FF0000"/>
              </a:solidFill>
              <a:latin typeface="+mj-lt"/>
              <a:ea typeface="Lato"/>
              <a:cs typeface="Lato"/>
              <a:sym typeface="Lato"/>
            </a:endParaRPr>
          </a:p>
        </p:txBody>
      </p:sp>
      <p:sp>
        <p:nvSpPr>
          <p:cNvPr id="27" name="Google Shape;676;p33">
            <a:extLst>
              <a:ext uri="{FF2B5EF4-FFF2-40B4-BE49-F238E27FC236}">
                <a16:creationId xmlns:a16="http://schemas.microsoft.com/office/drawing/2014/main" id="{E6F78219-96D5-4499-8120-7F4F2C278BC0}"/>
              </a:ext>
            </a:extLst>
          </p:cNvPr>
          <p:cNvSpPr txBox="1"/>
          <p:nvPr/>
        </p:nvSpPr>
        <p:spPr>
          <a:xfrm>
            <a:off x="9902892" y="3917193"/>
            <a:ext cx="1200384" cy="2541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1400" dirty="0">
                <a:solidFill>
                  <a:srgbClr val="414155"/>
                </a:solidFill>
                <a:latin typeface="+mj-lt"/>
                <a:ea typeface="Lato"/>
                <a:cs typeface="Lato"/>
                <a:sym typeface="Lato"/>
              </a:rPr>
              <a:t>Alice’s phone</a:t>
            </a:r>
            <a:endParaRPr sz="1400" dirty="0">
              <a:latin typeface="+mj-lt"/>
              <a:ea typeface="Lato"/>
              <a:cs typeface="Lato"/>
              <a:sym typeface="Lato"/>
            </a:endParaRPr>
          </a:p>
        </p:txBody>
      </p:sp>
      <p:pic>
        <p:nvPicPr>
          <p:cNvPr id="28" name="Google Shape;677;p33">
            <a:extLst>
              <a:ext uri="{FF2B5EF4-FFF2-40B4-BE49-F238E27FC236}">
                <a16:creationId xmlns:a16="http://schemas.microsoft.com/office/drawing/2014/main" id="{DA6CC012-B061-4EE2-A316-B1EBB7BEF8C9}"/>
              </a:ext>
            </a:extLst>
          </p:cNvPr>
          <p:cNvPicPr preferRelativeResize="0"/>
          <p:nvPr/>
        </p:nvPicPr>
        <p:blipFill rotWithShape="1">
          <a:blip r:embed="rId3">
            <a:alphaModFix/>
          </a:blip>
          <a:srcRect/>
          <a:stretch/>
        </p:blipFill>
        <p:spPr>
          <a:xfrm>
            <a:off x="7759289" y="4704674"/>
            <a:ext cx="1584375" cy="966493"/>
          </a:xfrm>
          <a:prstGeom prst="rect">
            <a:avLst/>
          </a:prstGeom>
          <a:noFill/>
          <a:ln>
            <a:noFill/>
          </a:ln>
        </p:spPr>
      </p:pic>
      <p:sp>
        <p:nvSpPr>
          <p:cNvPr id="29" name="Google Shape;678;p33">
            <a:extLst>
              <a:ext uri="{FF2B5EF4-FFF2-40B4-BE49-F238E27FC236}">
                <a16:creationId xmlns:a16="http://schemas.microsoft.com/office/drawing/2014/main" id="{E74CD688-6D5E-4DE1-B7DF-D04104C53589}"/>
              </a:ext>
            </a:extLst>
          </p:cNvPr>
          <p:cNvSpPr txBox="1"/>
          <p:nvPr/>
        </p:nvSpPr>
        <p:spPr>
          <a:xfrm>
            <a:off x="7841306" y="5623655"/>
            <a:ext cx="1420340" cy="254100"/>
          </a:xfrm>
          <a:prstGeom prst="rect">
            <a:avLst/>
          </a:prstGeom>
          <a:noFill/>
          <a:ln>
            <a:noFill/>
          </a:ln>
        </p:spPr>
        <p:txBody>
          <a:bodyPr spcFirstLastPara="1" wrap="square" lIns="81550" tIns="40775" rIns="81550" bIns="40775" anchor="t" anchorCtr="0">
            <a:noAutofit/>
          </a:bodyPr>
          <a:lstStyle/>
          <a:p>
            <a:pPr marL="0" marR="0" lvl="0" indent="0" algn="ctr" rtl="0">
              <a:lnSpc>
                <a:spcPct val="100000"/>
              </a:lnSpc>
              <a:spcBef>
                <a:spcPts val="0"/>
              </a:spcBef>
              <a:spcAft>
                <a:spcPts val="0"/>
              </a:spcAft>
              <a:buClr>
                <a:srgbClr val="414155"/>
              </a:buClr>
              <a:buSzPts val="900"/>
              <a:buFont typeface="Arial"/>
              <a:buNone/>
            </a:pPr>
            <a:r>
              <a:rPr lang="en" sz="1400" dirty="0">
                <a:solidFill>
                  <a:srgbClr val="414155"/>
                </a:solidFill>
                <a:latin typeface="+mj-lt"/>
                <a:ea typeface="Lato"/>
                <a:cs typeface="Lato"/>
                <a:sym typeface="Lato"/>
              </a:rPr>
              <a:t>Alice’s tablet</a:t>
            </a:r>
            <a:endParaRPr sz="1400" dirty="0">
              <a:latin typeface="+mj-lt"/>
              <a:ea typeface="Lato"/>
              <a:cs typeface="Lato"/>
              <a:sym typeface="Lato"/>
            </a:endParaRPr>
          </a:p>
        </p:txBody>
      </p:sp>
      <p:sp>
        <p:nvSpPr>
          <p:cNvPr id="30" name="Google Shape;679;p33">
            <a:extLst>
              <a:ext uri="{FF2B5EF4-FFF2-40B4-BE49-F238E27FC236}">
                <a16:creationId xmlns:a16="http://schemas.microsoft.com/office/drawing/2014/main" id="{A044CBC3-8D0D-46F6-9358-1273A9408382}"/>
              </a:ext>
            </a:extLst>
          </p:cNvPr>
          <p:cNvSpPr txBox="1"/>
          <p:nvPr/>
        </p:nvSpPr>
        <p:spPr>
          <a:xfrm>
            <a:off x="10088455" y="2111163"/>
            <a:ext cx="622177"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mj-lt"/>
                <a:ea typeface="Lato"/>
                <a:cs typeface="Lato"/>
                <a:sym typeface="Lato"/>
              </a:rPr>
              <a:t>pk</a:t>
            </a:r>
            <a:r>
              <a:rPr lang="en" baseline="-25000">
                <a:solidFill>
                  <a:srgbClr val="FF0000"/>
                </a:solidFill>
                <a:latin typeface="+mj-lt"/>
                <a:ea typeface="Lato"/>
                <a:cs typeface="Lato"/>
                <a:sym typeface="Lato"/>
              </a:rPr>
              <a:t>2</a:t>
            </a:r>
            <a:endParaRPr baseline="-25000">
              <a:solidFill>
                <a:srgbClr val="FF0000"/>
              </a:solidFill>
              <a:latin typeface="+mj-lt"/>
              <a:ea typeface="Lato"/>
              <a:cs typeface="Lato"/>
              <a:sym typeface="Lato"/>
            </a:endParaRPr>
          </a:p>
        </p:txBody>
      </p:sp>
      <p:sp>
        <p:nvSpPr>
          <p:cNvPr id="31" name="Google Shape;680;p33">
            <a:extLst>
              <a:ext uri="{FF2B5EF4-FFF2-40B4-BE49-F238E27FC236}">
                <a16:creationId xmlns:a16="http://schemas.microsoft.com/office/drawing/2014/main" id="{6DA72AAF-6922-4588-A3BF-4209B5CC1A13}"/>
              </a:ext>
            </a:extLst>
          </p:cNvPr>
          <p:cNvSpPr txBox="1"/>
          <p:nvPr/>
        </p:nvSpPr>
        <p:spPr>
          <a:xfrm>
            <a:off x="7639944" y="4184235"/>
            <a:ext cx="639283" cy="3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latin typeface="+mj-lt"/>
                <a:ea typeface="Lato"/>
                <a:cs typeface="Lato"/>
                <a:sym typeface="Lato"/>
              </a:rPr>
              <a:t>pk</a:t>
            </a:r>
            <a:r>
              <a:rPr lang="en" baseline="-25000" dirty="0">
                <a:solidFill>
                  <a:srgbClr val="FF0000"/>
                </a:solidFill>
                <a:latin typeface="+mj-lt"/>
                <a:ea typeface="Lato"/>
                <a:cs typeface="Lato"/>
                <a:sym typeface="Lato"/>
              </a:rPr>
              <a:t>3</a:t>
            </a:r>
            <a:endParaRPr baseline="-25000" dirty="0">
              <a:solidFill>
                <a:srgbClr val="FF0000"/>
              </a:solidFill>
              <a:latin typeface="+mj-lt"/>
              <a:ea typeface="Lato"/>
              <a:cs typeface="Lato"/>
              <a:sym typeface="Lato"/>
            </a:endParaRPr>
          </a:p>
        </p:txBody>
      </p:sp>
      <p:sp>
        <p:nvSpPr>
          <p:cNvPr id="43" name="TextBox 42">
            <a:extLst>
              <a:ext uri="{FF2B5EF4-FFF2-40B4-BE49-F238E27FC236}">
                <a16:creationId xmlns:a16="http://schemas.microsoft.com/office/drawing/2014/main" id="{B24B81F2-DF0E-49A9-9407-2A8674F3891E}"/>
              </a:ext>
            </a:extLst>
          </p:cNvPr>
          <p:cNvSpPr txBox="1"/>
          <p:nvPr/>
        </p:nvSpPr>
        <p:spPr>
          <a:xfrm>
            <a:off x="8422262" y="3749018"/>
            <a:ext cx="1134926" cy="369332"/>
          </a:xfrm>
          <a:prstGeom prst="rect">
            <a:avLst/>
          </a:prstGeom>
          <a:noFill/>
        </p:spPr>
        <p:txBody>
          <a:bodyPr wrap="none" rtlCol="0">
            <a:spAutoFit/>
          </a:bodyPr>
          <a:lstStyle/>
          <a:p>
            <a:r>
              <a:rPr lang="en-US" sz="1800" dirty="0"/>
              <a:t>“Revokes”</a:t>
            </a:r>
          </a:p>
        </p:txBody>
      </p:sp>
      <p:sp>
        <p:nvSpPr>
          <p:cNvPr id="34" name="Google Shape;714;p34">
            <a:extLst>
              <a:ext uri="{FF2B5EF4-FFF2-40B4-BE49-F238E27FC236}">
                <a16:creationId xmlns:a16="http://schemas.microsoft.com/office/drawing/2014/main" id="{301D7549-94E7-4EDB-85E5-9F46CEC435EF}"/>
              </a:ext>
            </a:extLst>
          </p:cNvPr>
          <p:cNvSpPr/>
          <p:nvPr/>
        </p:nvSpPr>
        <p:spPr>
          <a:xfrm>
            <a:off x="9557188" y="2367580"/>
            <a:ext cx="1889744" cy="1772788"/>
          </a:xfrm>
          <a:prstGeom prst="mathMultiply">
            <a:avLst>
              <a:gd name="adj1" fmla="val 9874"/>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Straight Arrow Connector 34">
            <a:extLst>
              <a:ext uri="{FF2B5EF4-FFF2-40B4-BE49-F238E27FC236}">
                <a16:creationId xmlns:a16="http://schemas.microsoft.com/office/drawing/2014/main" id="{52F71AED-397A-4EC2-89E1-48BF97708D8A}"/>
              </a:ext>
            </a:extLst>
          </p:cNvPr>
          <p:cNvCxnSpPr>
            <a:cxnSpLocks/>
          </p:cNvCxnSpPr>
          <p:nvPr/>
        </p:nvCxnSpPr>
        <p:spPr>
          <a:xfrm flipV="1">
            <a:off x="8551477" y="3747464"/>
            <a:ext cx="1351415" cy="92921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3" name="TextBox 32">
            <a:extLst>
              <a:ext uri="{FF2B5EF4-FFF2-40B4-BE49-F238E27FC236}">
                <a16:creationId xmlns:a16="http://schemas.microsoft.com/office/drawing/2014/main" id="{9A3105F9-59E8-734E-98D8-923B928C6DC6}"/>
              </a:ext>
            </a:extLst>
          </p:cNvPr>
          <p:cNvSpPr txBox="1"/>
          <p:nvPr/>
        </p:nvSpPr>
        <p:spPr>
          <a:xfrm>
            <a:off x="1845863" y="2482638"/>
            <a:ext cx="3571876" cy="769441"/>
          </a:xfrm>
          <a:prstGeom prst="rect">
            <a:avLst/>
          </a:prstGeom>
          <a:noFill/>
        </p:spPr>
        <p:txBody>
          <a:bodyPr wrap="none" rtlCol="0">
            <a:spAutoFit/>
          </a:bodyPr>
          <a:lstStyle/>
          <a:p>
            <a:pPr algn="ctr"/>
            <a:r>
              <a:rPr lang="en-US" sz="2200" dirty="0">
                <a:latin typeface="+mj-lt"/>
              </a:rPr>
              <a:t>(</a:t>
            </a:r>
            <a:r>
              <a:rPr lang="en-US" sz="2200" b="1" dirty="0">
                <a:latin typeface="+mj-lt"/>
              </a:rPr>
              <a:t>Display Name: </a:t>
            </a:r>
            <a:r>
              <a:rPr lang="en-US" sz="2200" dirty="0">
                <a:latin typeface="+mj-lt"/>
              </a:rPr>
              <a:t>“Alice Jones”)</a:t>
            </a:r>
          </a:p>
          <a:p>
            <a:pPr algn="ctr"/>
            <a:r>
              <a:rPr lang="en-US" sz="2200" b="1" dirty="0">
                <a:latin typeface="+mj-lt"/>
              </a:rPr>
              <a:t>Email: </a:t>
            </a:r>
            <a:r>
              <a:rPr lang="en-US" sz="2200" dirty="0" err="1">
                <a:latin typeface="+mj-lt"/>
              </a:rPr>
              <a:t>alice@company.com</a:t>
            </a:r>
            <a:endParaRPr lang="en-US" sz="2200" b="1" dirty="0">
              <a:latin typeface="+mj-lt"/>
            </a:endParaRPr>
          </a:p>
        </p:txBody>
      </p:sp>
    </p:spTree>
    <p:extLst>
      <p:ext uri="{BB962C8B-B14F-4D97-AF65-F5344CB8AC3E}">
        <p14:creationId xmlns:p14="http://schemas.microsoft.com/office/powerpoint/2010/main" val="1810747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C2AC-C400-4987-A297-B427ABFD382B}"/>
              </a:ext>
            </a:extLst>
          </p:cNvPr>
          <p:cNvSpPr>
            <a:spLocks noGrp="1"/>
          </p:cNvSpPr>
          <p:nvPr>
            <p:ph type="title"/>
          </p:nvPr>
        </p:nvSpPr>
        <p:spPr/>
        <p:txBody>
          <a:bodyPr/>
          <a:lstStyle/>
          <a:p>
            <a:r>
              <a:rPr lang="en-US" dirty="0"/>
              <a:t>Mechanism: “Signature Chains”</a:t>
            </a:r>
          </a:p>
        </p:txBody>
      </p:sp>
      <p:sp>
        <p:nvSpPr>
          <p:cNvPr id="3" name="Slide Number Placeholder 2">
            <a:extLst>
              <a:ext uri="{FF2B5EF4-FFF2-40B4-BE49-F238E27FC236}">
                <a16:creationId xmlns:a16="http://schemas.microsoft.com/office/drawing/2014/main" id="{9566942F-1B1C-4523-8C97-6027B8E73A64}"/>
              </a:ext>
            </a:extLst>
          </p:cNvPr>
          <p:cNvSpPr>
            <a:spLocks noGrp="1"/>
          </p:cNvSpPr>
          <p:nvPr>
            <p:ph type="sldNum" sz="quarter" idx="12"/>
          </p:nvPr>
        </p:nvSpPr>
        <p:spPr/>
        <p:txBody>
          <a:bodyPr/>
          <a:lstStyle/>
          <a:p>
            <a:fld id="{F56C8676-1494-424A-9EE1-69F4EB666BA8}" type="slidenum">
              <a:rPr lang="en-US" smtClean="0"/>
              <a:pPr/>
              <a:t>35</a:t>
            </a:fld>
            <a:endParaRPr lang="en-US" dirty="0"/>
          </a:p>
        </p:txBody>
      </p:sp>
      <p:pic>
        <p:nvPicPr>
          <p:cNvPr id="5" name="Graphic 4" descr="Laptop with solid fill">
            <a:extLst>
              <a:ext uri="{FF2B5EF4-FFF2-40B4-BE49-F238E27FC236}">
                <a16:creationId xmlns:a16="http://schemas.microsoft.com/office/drawing/2014/main" id="{44489960-B67C-486D-840C-A7B36648B5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98561" y="2842457"/>
            <a:ext cx="1622336" cy="1622336"/>
          </a:xfrm>
          <a:prstGeom prst="rect">
            <a:avLst/>
          </a:prstGeom>
        </p:spPr>
      </p:pic>
      <p:pic>
        <p:nvPicPr>
          <p:cNvPr id="6" name="Graphic 5" descr="Laptop with solid fill">
            <a:extLst>
              <a:ext uri="{FF2B5EF4-FFF2-40B4-BE49-F238E27FC236}">
                <a16:creationId xmlns:a16="http://schemas.microsoft.com/office/drawing/2014/main" id="{C0313C40-C91B-4B78-B593-4955A2EA39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2257" y="2842457"/>
            <a:ext cx="1622336" cy="1622336"/>
          </a:xfrm>
          <a:prstGeom prst="rect">
            <a:avLst/>
          </a:prstGeom>
        </p:spPr>
      </p:pic>
      <p:pic>
        <p:nvPicPr>
          <p:cNvPr id="7" name="Graphic 6" descr="Smart Phone with solid fill">
            <a:extLst>
              <a:ext uri="{FF2B5EF4-FFF2-40B4-BE49-F238E27FC236}">
                <a16:creationId xmlns:a16="http://schemas.microsoft.com/office/drawing/2014/main" id="{599FB71A-431B-4040-AE28-B4078DB31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9105" y="2842457"/>
            <a:ext cx="1622336" cy="1622336"/>
          </a:xfrm>
          <a:prstGeom prst="rect">
            <a:avLst/>
          </a:prstGeom>
        </p:spPr>
      </p:pic>
      <p:pic>
        <p:nvPicPr>
          <p:cNvPr id="8" name="Google Shape;373;p26">
            <a:extLst>
              <a:ext uri="{FF2B5EF4-FFF2-40B4-BE49-F238E27FC236}">
                <a16:creationId xmlns:a16="http://schemas.microsoft.com/office/drawing/2014/main" id="{9502A1F9-1C45-4194-9301-3785998A8C52}"/>
              </a:ext>
            </a:extLst>
          </p:cNvPr>
          <p:cNvPicPr preferRelativeResize="0"/>
          <p:nvPr/>
        </p:nvPicPr>
        <p:blipFill>
          <a:blip r:embed="rId6">
            <a:alphaModFix/>
          </a:blip>
          <a:stretch>
            <a:fillRect/>
          </a:stretch>
        </p:blipFill>
        <p:spPr>
          <a:xfrm>
            <a:off x="1124679" y="2424248"/>
            <a:ext cx="710341" cy="645346"/>
          </a:xfrm>
          <a:prstGeom prst="rect">
            <a:avLst/>
          </a:prstGeom>
          <a:noFill/>
          <a:ln>
            <a:noFill/>
          </a:ln>
        </p:spPr>
      </p:pic>
      <p:pic>
        <p:nvPicPr>
          <p:cNvPr id="9" name="Google Shape;373;p26">
            <a:extLst>
              <a:ext uri="{FF2B5EF4-FFF2-40B4-BE49-F238E27FC236}">
                <a16:creationId xmlns:a16="http://schemas.microsoft.com/office/drawing/2014/main" id="{D3A8C7E8-75DE-4BCA-AF9B-A56439215FB5}"/>
              </a:ext>
            </a:extLst>
          </p:cNvPr>
          <p:cNvPicPr preferRelativeResize="0"/>
          <p:nvPr/>
        </p:nvPicPr>
        <p:blipFill>
          <a:blip r:embed="rId6">
            <a:alphaModFix/>
          </a:blip>
          <a:stretch>
            <a:fillRect/>
          </a:stretch>
        </p:blipFill>
        <p:spPr>
          <a:xfrm>
            <a:off x="3766819" y="2794521"/>
            <a:ext cx="710341" cy="645346"/>
          </a:xfrm>
          <a:prstGeom prst="rect">
            <a:avLst/>
          </a:prstGeom>
          <a:noFill/>
          <a:ln>
            <a:noFill/>
          </a:ln>
        </p:spPr>
      </p:pic>
      <p:sp>
        <p:nvSpPr>
          <p:cNvPr id="10" name="TextBox 9">
            <a:extLst>
              <a:ext uri="{FF2B5EF4-FFF2-40B4-BE49-F238E27FC236}">
                <a16:creationId xmlns:a16="http://schemas.microsoft.com/office/drawing/2014/main" id="{177DF9E8-675A-4417-B932-AE146152104D}"/>
              </a:ext>
            </a:extLst>
          </p:cNvPr>
          <p:cNvSpPr txBox="1"/>
          <p:nvPr/>
        </p:nvSpPr>
        <p:spPr>
          <a:xfrm>
            <a:off x="413853" y="4480843"/>
            <a:ext cx="2812840" cy="276999"/>
          </a:xfrm>
          <a:prstGeom prst="rect">
            <a:avLst/>
          </a:prstGeom>
          <a:noFill/>
        </p:spPr>
        <p:txBody>
          <a:bodyPr wrap="square" rtlCol="0">
            <a:spAutoFit/>
          </a:bodyPr>
          <a:lstStyle/>
          <a:p>
            <a:pPr algn="ctr"/>
            <a:r>
              <a:rPr lang="en-US" sz="1200" dirty="0">
                <a:latin typeface="+mj-lt"/>
              </a:rPr>
              <a:t>Link #1: provision phone (self-signed)</a:t>
            </a:r>
          </a:p>
        </p:txBody>
      </p:sp>
      <p:sp>
        <p:nvSpPr>
          <p:cNvPr id="11" name="TextBox 10">
            <a:extLst>
              <a:ext uri="{FF2B5EF4-FFF2-40B4-BE49-F238E27FC236}">
                <a16:creationId xmlns:a16="http://schemas.microsoft.com/office/drawing/2014/main" id="{37E8525F-0164-4F19-8643-171D218DC5D7}"/>
              </a:ext>
            </a:extLst>
          </p:cNvPr>
          <p:cNvSpPr txBox="1"/>
          <p:nvPr/>
        </p:nvSpPr>
        <p:spPr>
          <a:xfrm>
            <a:off x="3255343" y="4480937"/>
            <a:ext cx="2812840" cy="276999"/>
          </a:xfrm>
          <a:prstGeom prst="rect">
            <a:avLst/>
          </a:prstGeom>
          <a:noFill/>
        </p:spPr>
        <p:txBody>
          <a:bodyPr wrap="square" rtlCol="0">
            <a:spAutoFit/>
          </a:bodyPr>
          <a:lstStyle/>
          <a:p>
            <a:pPr algn="ctr"/>
            <a:r>
              <a:rPr lang="en-US" sz="1200" dirty="0">
                <a:latin typeface="+mj-lt"/>
              </a:rPr>
              <a:t>Link #2: provision laptop (self-signed)</a:t>
            </a:r>
          </a:p>
        </p:txBody>
      </p:sp>
      <p:pic>
        <p:nvPicPr>
          <p:cNvPr id="12" name="Graphic 11" descr="Smart Phone with solid fill">
            <a:extLst>
              <a:ext uri="{FF2B5EF4-FFF2-40B4-BE49-F238E27FC236}">
                <a16:creationId xmlns:a16="http://schemas.microsoft.com/office/drawing/2014/main" id="{26734F9B-A7AC-481B-88AB-E12E78C3B8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5409" y="2842457"/>
            <a:ext cx="1622336" cy="1622336"/>
          </a:xfrm>
          <a:prstGeom prst="rect">
            <a:avLst/>
          </a:prstGeom>
        </p:spPr>
      </p:pic>
      <p:pic>
        <p:nvPicPr>
          <p:cNvPr id="13" name="Google Shape;373;p26">
            <a:extLst>
              <a:ext uri="{FF2B5EF4-FFF2-40B4-BE49-F238E27FC236}">
                <a16:creationId xmlns:a16="http://schemas.microsoft.com/office/drawing/2014/main" id="{DBBBEED6-71D7-4B47-9267-B4A68F31D5DF}"/>
              </a:ext>
            </a:extLst>
          </p:cNvPr>
          <p:cNvPicPr preferRelativeResize="0"/>
          <p:nvPr/>
        </p:nvPicPr>
        <p:blipFill>
          <a:blip r:embed="rId6">
            <a:alphaModFix/>
          </a:blip>
          <a:stretch>
            <a:fillRect/>
          </a:stretch>
        </p:blipFill>
        <p:spPr>
          <a:xfrm>
            <a:off x="6666539" y="2530916"/>
            <a:ext cx="710341" cy="645346"/>
          </a:xfrm>
          <a:prstGeom prst="rect">
            <a:avLst/>
          </a:prstGeom>
          <a:noFill/>
          <a:ln>
            <a:noFill/>
          </a:ln>
        </p:spPr>
      </p:pic>
      <p:sp>
        <p:nvSpPr>
          <p:cNvPr id="14" name="TextBox 13">
            <a:extLst>
              <a:ext uri="{FF2B5EF4-FFF2-40B4-BE49-F238E27FC236}">
                <a16:creationId xmlns:a16="http://schemas.microsoft.com/office/drawing/2014/main" id="{5CD46898-9E07-4574-84CA-52E67C3A6F80}"/>
              </a:ext>
            </a:extLst>
          </p:cNvPr>
          <p:cNvSpPr txBox="1"/>
          <p:nvPr/>
        </p:nvSpPr>
        <p:spPr>
          <a:xfrm>
            <a:off x="5739447" y="4480843"/>
            <a:ext cx="3214260" cy="461665"/>
          </a:xfrm>
          <a:prstGeom prst="rect">
            <a:avLst/>
          </a:prstGeom>
          <a:noFill/>
        </p:spPr>
        <p:txBody>
          <a:bodyPr wrap="square" rtlCol="0">
            <a:spAutoFit/>
          </a:bodyPr>
          <a:lstStyle/>
          <a:p>
            <a:pPr algn="ctr"/>
            <a:r>
              <a:rPr lang="en-US" sz="1200" dirty="0">
                <a:latin typeface="+mj-lt"/>
              </a:rPr>
              <a:t>Link #3: approve laptop </a:t>
            </a:r>
            <a:br>
              <a:rPr lang="en-US" sz="1200" dirty="0">
                <a:latin typeface="+mj-lt"/>
              </a:rPr>
            </a:br>
            <a:r>
              <a:rPr lang="en-US" sz="1200" dirty="0">
                <a:latin typeface="+mj-lt"/>
              </a:rPr>
              <a:t>(signed with phone)</a:t>
            </a:r>
          </a:p>
        </p:txBody>
      </p:sp>
      <p:pic>
        <p:nvPicPr>
          <p:cNvPr id="15" name="Google Shape;373;p26">
            <a:extLst>
              <a:ext uri="{FF2B5EF4-FFF2-40B4-BE49-F238E27FC236}">
                <a16:creationId xmlns:a16="http://schemas.microsoft.com/office/drawing/2014/main" id="{300C56A7-2575-434A-BC76-A994AC5C18EE}"/>
              </a:ext>
            </a:extLst>
          </p:cNvPr>
          <p:cNvPicPr preferRelativeResize="0"/>
          <p:nvPr/>
        </p:nvPicPr>
        <p:blipFill>
          <a:blip r:embed="rId6">
            <a:alphaModFix/>
          </a:blip>
          <a:stretch>
            <a:fillRect/>
          </a:stretch>
        </p:blipFill>
        <p:spPr>
          <a:xfrm>
            <a:off x="9298561" y="2783654"/>
            <a:ext cx="710341" cy="645346"/>
          </a:xfrm>
          <a:prstGeom prst="rect">
            <a:avLst/>
          </a:prstGeom>
          <a:noFill/>
          <a:ln>
            <a:noFill/>
          </a:ln>
        </p:spPr>
      </p:pic>
      <p:sp>
        <p:nvSpPr>
          <p:cNvPr id="16" name="TextBox 15">
            <a:extLst>
              <a:ext uri="{FF2B5EF4-FFF2-40B4-BE49-F238E27FC236}">
                <a16:creationId xmlns:a16="http://schemas.microsoft.com/office/drawing/2014/main" id="{E2AE19BD-7094-43B9-A044-7F31C0329DBC}"/>
              </a:ext>
            </a:extLst>
          </p:cNvPr>
          <p:cNvSpPr txBox="1"/>
          <p:nvPr/>
        </p:nvSpPr>
        <p:spPr>
          <a:xfrm>
            <a:off x="8582345" y="4480937"/>
            <a:ext cx="3054768" cy="276999"/>
          </a:xfrm>
          <a:prstGeom prst="rect">
            <a:avLst/>
          </a:prstGeom>
          <a:noFill/>
        </p:spPr>
        <p:txBody>
          <a:bodyPr wrap="square" rtlCol="0">
            <a:spAutoFit/>
          </a:bodyPr>
          <a:lstStyle/>
          <a:p>
            <a:pPr algn="ctr"/>
            <a:r>
              <a:rPr lang="en-US" sz="1200" dirty="0">
                <a:latin typeface="+mj-lt"/>
              </a:rPr>
              <a:t>Link #4: revoke phone (signed with laptop)</a:t>
            </a:r>
          </a:p>
        </p:txBody>
      </p:sp>
      <p:cxnSp>
        <p:nvCxnSpPr>
          <p:cNvPr id="23" name="Straight Arrow Connector 22">
            <a:extLst>
              <a:ext uri="{FF2B5EF4-FFF2-40B4-BE49-F238E27FC236}">
                <a16:creationId xmlns:a16="http://schemas.microsoft.com/office/drawing/2014/main" id="{D4BDC82D-7925-47CE-93E9-A3800702C140}"/>
              </a:ext>
            </a:extLst>
          </p:cNvPr>
          <p:cNvCxnSpPr>
            <a:stCxn id="6" idx="1"/>
            <a:endCxn id="7" idx="3"/>
          </p:cNvCxnSpPr>
          <p:nvPr/>
        </p:nvCxnSpPr>
        <p:spPr>
          <a:xfrm flipH="1">
            <a:off x="2631441" y="3653625"/>
            <a:ext cx="114081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4C8DA992-F437-4619-9C5A-23F572F4A236}"/>
              </a:ext>
            </a:extLst>
          </p:cNvPr>
          <p:cNvCxnSpPr>
            <a:stCxn id="12" idx="1"/>
            <a:endCxn id="6" idx="3"/>
          </p:cNvCxnSpPr>
          <p:nvPr/>
        </p:nvCxnSpPr>
        <p:spPr>
          <a:xfrm flipH="1">
            <a:off x="5394593" y="3653625"/>
            <a:ext cx="114081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7" name="Straight Arrow Connector 26">
            <a:extLst>
              <a:ext uri="{FF2B5EF4-FFF2-40B4-BE49-F238E27FC236}">
                <a16:creationId xmlns:a16="http://schemas.microsoft.com/office/drawing/2014/main" id="{92B285D5-A36E-45D1-B7C4-A542D0E4F0EC}"/>
              </a:ext>
            </a:extLst>
          </p:cNvPr>
          <p:cNvCxnSpPr>
            <a:stCxn id="5" idx="1"/>
            <a:endCxn id="12" idx="3"/>
          </p:cNvCxnSpPr>
          <p:nvPr/>
        </p:nvCxnSpPr>
        <p:spPr>
          <a:xfrm flipH="1">
            <a:off x="8157745" y="3653625"/>
            <a:ext cx="114081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 name="TextBox 3">
            <a:extLst>
              <a:ext uri="{FF2B5EF4-FFF2-40B4-BE49-F238E27FC236}">
                <a16:creationId xmlns:a16="http://schemas.microsoft.com/office/drawing/2014/main" id="{9794CE1B-7584-DB13-83DA-7E0FBDAC5293}"/>
              </a:ext>
            </a:extLst>
          </p:cNvPr>
          <p:cNvSpPr txBox="1"/>
          <p:nvPr/>
        </p:nvSpPr>
        <p:spPr>
          <a:xfrm>
            <a:off x="9892259" y="3239010"/>
            <a:ext cx="455186" cy="707886"/>
          </a:xfrm>
          <a:prstGeom prst="rect">
            <a:avLst/>
          </a:prstGeom>
          <a:noFill/>
        </p:spPr>
        <p:txBody>
          <a:bodyPr wrap="square" rtlCol="0">
            <a:spAutoFit/>
          </a:bodyPr>
          <a:lstStyle/>
          <a:p>
            <a:r>
              <a:rPr lang="en-US" sz="4000" b="1" dirty="0">
                <a:solidFill>
                  <a:srgbClr val="FF0000"/>
                </a:solidFill>
              </a:rPr>
              <a:t>X</a:t>
            </a:r>
          </a:p>
        </p:txBody>
      </p:sp>
    </p:spTree>
    <p:extLst>
      <p:ext uri="{BB962C8B-B14F-4D97-AF65-F5344CB8AC3E}">
        <p14:creationId xmlns:p14="http://schemas.microsoft.com/office/powerpoint/2010/main" val="1559637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4C9A-086A-44AA-BCEF-4ACA80C4DD06}"/>
              </a:ext>
            </a:extLst>
          </p:cNvPr>
          <p:cNvSpPr>
            <a:spLocks noGrp="1"/>
          </p:cNvSpPr>
          <p:nvPr>
            <p:ph type="title"/>
          </p:nvPr>
        </p:nvSpPr>
        <p:spPr/>
        <p:txBody>
          <a:bodyPr/>
          <a:lstStyle/>
          <a:p>
            <a:r>
              <a:rPr lang="en-US" dirty="0"/>
              <a:t>Attacks Against Signature Chains</a:t>
            </a:r>
          </a:p>
        </p:txBody>
      </p:sp>
      <p:sp>
        <p:nvSpPr>
          <p:cNvPr id="3" name="Slide Number Placeholder 2">
            <a:extLst>
              <a:ext uri="{FF2B5EF4-FFF2-40B4-BE49-F238E27FC236}">
                <a16:creationId xmlns:a16="http://schemas.microsoft.com/office/drawing/2014/main" id="{C573105D-6188-4AFE-98B4-12A0982ED9AA}"/>
              </a:ext>
            </a:extLst>
          </p:cNvPr>
          <p:cNvSpPr>
            <a:spLocks noGrp="1"/>
          </p:cNvSpPr>
          <p:nvPr>
            <p:ph type="sldNum" sz="quarter" idx="12"/>
          </p:nvPr>
        </p:nvSpPr>
        <p:spPr/>
        <p:txBody>
          <a:bodyPr/>
          <a:lstStyle/>
          <a:p>
            <a:fld id="{F56C8676-1494-424A-9EE1-69F4EB666BA8}" type="slidenum">
              <a:rPr lang="en-US" smtClean="0"/>
              <a:pPr/>
              <a:t>36</a:t>
            </a:fld>
            <a:endParaRPr lang="en-US" dirty="0"/>
          </a:p>
        </p:txBody>
      </p:sp>
      <p:pic>
        <p:nvPicPr>
          <p:cNvPr id="17" name="Graphic 16" descr="Smart Phone with solid fill">
            <a:extLst>
              <a:ext uri="{FF2B5EF4-FFF2-40B4-BE49-F238E27FC236}">
                <a16:creationId xmlns:a16="http://schemas.microsoft.com/office/drawing/2014/main" id="{A0537F05-4040-421B-9C20-48AB2F0EDE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39747" y="4857725"/>
            <a:ext cx="914400" cy="914400"/>
          </a:xfrm>
          <a:prstGeom prst="rect">
            <a:avLst/>
          </a:prstGeom>
        </p:spPr>
      </p:pic>
      <p:pic>
        <p:nvPicPr>
          <p:cNvPr id="18" name="Google Shape;373;p26">
            <a:extLst>
              <a:ext uri="{FF2B5EF4-FFF2-40B4-BE49-F238E27FC236}">
                <a16:creationId xmlns:a16="http://schemas.microsoft.com/office/drawing/2014/main" id="{9F5F1F6B-48F3-40DF-824E-9FF230F2BE7F}"/>
              </a:ext>
            </a:extLst>
          </p:cNvPr>
          <p:cNvPicPr preferRelativeResize="0"/>
          <p:nvPr/>
        </p:nvPicPr>
        <p:blipFill>
          <a:blip r:embed="rId4">
            <a:alphaModFix/>
          </a:blip>
          <a:stretch>
            <a:fillRect/>
          </a:stretch>
        </p:blipFill>
        <p:spPr>
          <a:xfrm>
            <a:off x="4536234" y="4527495"/>
            <a:ext cx="601320" cy="546300"/>
          </a:xfrm>
          <a:prstGeom prst="rect">
            <a:avLst/>
          </a:prstGeom>
          <a:noFill/>
          <a:ln>
            <a:noFill/>
          </a:ln>
        </p:spPr>
      </p:pic>
      <p:pic>
        <p:nvPicPr>
          <p:cNvPr id="19" name="Graphic 18" descr="Monitor with solid fill">
            <a:extLst>
              <a:ext uri="{FF2B5EF4-FFF2-40B4-BE49-F238E27FC236}">
                <a16:creationId xmlns:a16="http://schemas.microsoft.com/office/drawing/2014/main" id="{92DFCC88-08B7-41AD-9BD6-334C64C1CE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715" y="4857725"/>
            <a:ext cx="914400" cy="914400"/>
          </a:xfrm>
          <a:prstGeom prst="rect">
            <a:avLst/>
          </a:prstGeom>
        </p:spPr>
      </p:pic>
      <p:pic>
        <p:nvPicPr>
          <p:cNvPr id="20" name="Google Shape;726;p35">
            <a:extLst>
              <a:ext uri="{FF2B5EF4-FFF2-40B4-BE49-F238E27FC236}">
                <a16:creationId xmlns:a16="http://schemas.microsoft.com/office/drawing/2014/main" id="{0C814793-23EC-45C6-BFBB-770342449990}"/>
              </a:ext>
            </a:extLst>
          </p:cNvPr>
          <p:cNvPicPr preferRelativeResize="0"/>
          <p:nvPr/>
        </p:nvPicPr>
        <p:blipFill>
          <a:blip r:embed="rId7">
            <a:alphaModFix/>
          </a:blip>
          <a:stretch>
            <a:fillRect/>
          </a:stretch>
        </p:blipFill>
        <p:spPr>
          <a:xfrm>
            <a:off x="6785881" y="4674248"/>
            <a:ext cx="814687" cy="678900"/>
          </a:xfrm>
          <a:prstGeom prst="rect">
            <a:avLst/>
          </a:prstGeom>
          <a:noFill/>
          <a:ln>
            <a:noFill/>
          </a:ln>
        </p:spPr>
      </p:pic>
      <p:pic>
        <p:nvPicPr>
          <p:cNvPr id="25" name="Picture 24">
            <a:extLst>
              <a:ext uri="{FF2B5EF4-FFF2-40B4-BE49-F238E27FC236}">
                <a16:creationId xmlns:a16="http://schemas.microsoft.com/office/drawing/2014/main" id="{A2AC41B0-2B28-4D6B-8089-D543A188718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540198" y="1767319"/>
            <a:ext cx="5463567" cy="1126372"/>
          </a:xfrm>
          <a:prstGeom prst="rect">
            <a:avLst/>
          </a:prstGeom>
        </p:spPr>
      </p:pic>
      <p:cxnSp>
        <p:nvCxnSpPr>
          <p:cNvPr id="27" name="Straight Arrow Connector 26">
            <a:extLst>
              <a:ext uri="{FF2B5EF4-FFF2-40B4-BE49-F238E27FC236}">
                <a16:creationId xmlns:a16="http://schemas.microsoft.com/office/drawing/2014/main" id="{FCBA2AE6-B6AE-46D0-A6AC-B9168A316D3B}"/>
              </a:ext>
            </a:extLst>
          </p:cNvPr>
          <p:cNvCxnSpPr/>
          <p:nvPr/>
        </p:nvCxnSpPr>
        <p:spPr>
          <a:xfrm>
            <a:off x="4996947" y="3013788"/>
            <a:ext cx="1767067" cy="178685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9" name="Straight Arrow Connector 28">
            <a:extLst>
              <a:ext uri="{FF2B5EF4-FFF2-40B4-BE49-F238E27FC236}">
                <a16:creationId xmlns:a16="http://schemas.microsoft.com/office/drawing/2014/main" id="{F1CD1DD2-3D41-4953-91DF-F4CE053FB758}"/>
              </a:ext>
            </a:extLst>
          </p:cNvPr>
          <p:cNvCxnSpPr>
            <a:endCxn id="18" idx="3"/>
          </p:cNvCxnSpPr>
          <p:nvPr/>
        </p:nvCxnSpPr>
        <p:spPr>
          <a:xfrm flipH="1">
            <a:off x="5137554" y="2893691"/>
            <a:ext cx="1365883" cy="190695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0" name="TextBox 29">
            <a:extLst>
              <a:ext uri="{FF2B5EF4-FFF2-40B4-BE49-F238E27FC236}">
                <a16:creationId xmlns:a16="http://schemas.microsoft.com/office/drawing/2014/main" id="{442CF859-C08B-4BBD-808E-51B8BCF49B7E}"/>
              </a:ext>
            </a:extLst>
          </p:cNvPr>
          <p:cNvSpPr txBox="1"/>
          <p:nvPr/>
        </p:nvSpPr>
        <p:spPr>
          <a:xfrm>
            <a:off x="7600568" y="2893691"/>
            <a:ext cx="3051234" cy="461665"/>
          </a:xfrm>
          <a:prstGeom prst="rect">
            <a:avLst/>
          </a:prstGeom>
          <a:noFill/>
        </p:spPr>
        <p:txBody>
          <a:bodyPr wrap="square" rtlCol="0">
            <a:spAutoFit/>
          </a:bodyPr>
          <a:lstStyle/>
          <a:p>
            <a:r>
              <a:rPr lang="en-US" sz="2400" dirty="0">
                <a:ln w="0"/>
                <a:solidFill>
                  <a:schemeClr val="accent5"/>
                </a:solidFill>
                <a:effectLst>
                  <a:outerShdw blurRad="38100" dist="25400" dir="5400000" algn="ctr" rotWithShape="0">
                    <a:srgbClr val="6E747A">
                      <a:alpha val="43000"/>
                    </a:srgbClr>
                  </a:outerShdw>
                </a:effectLst>
                <a:latin typeface="+mj-lt"/>
              </a:rPr>
              <a:t>“Withholding Attack”</a:t>
            </a:r>
          </a:p>
        </p:txBody>
      </p:sp>
      <p:sp>
        <p:nvSpPr>
          <p:cNvPr id="14" name="TextBox 13">
            <a:extLst>
              <a:ext uri="{FF2B5EF4-FFF2-40B4-BE49-F238E27FC236}">
                <a16:creationId xmlns:a16="http://schemas.microsoft.com/office/drawing/2014/main" id="{AA82C50C-6FEB-AFFF-AEA1-198A6621C7ED}"/>
              </a:ext>
            </a:extLst>
          </p:cNvPr>
          <p:cNvSpPr txBox="1"/>
          <p:nvPr/>
        </p:nvSpPr>
        <p:spPr>
          <a:xfrm>
            <a:off x="6346406" y="2160128"/>
            <a:ext cx="455186" cy="461665"/>
          </a:xfrm>
          <a:prstGeom prst="rect">
            <a:avLst/>
          </a:prstGeom>
          <a:noFill/>
        </p:spPr>
        <p:txBody>
          <a:bodyPr wrap="square" rtlCol="0">
            <a:spAutoFit/>
          </a:bodyPr>
          <a:lstStyle/>
          <a:p>
            <a:r>
              <a:rPr lang="en-US" sz="2400" b="1" dirty="0">
                <a:solidFill>
                  <a:srgbClr val="FF0000"/>
                </a:solidFill>
              </a:rPr>
              <a:t>X</a:t>
            </a:r>
          </a:p>
        </p:txBody>
      </p:sp>
    </p:spTree>
    <p:extLst>
      <p:ext uri="{BB962C8B-B14F-4D97-AF65-F5344CB8AC3E}">
        <p14:creationId xmlns:p14="http://schemas.microsoft.com/office/powerpoint/2010/main" val="3709930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4C9A-086A-44AA-BCEF-4ACA80C4DD06}"/>
              </a:ext>
            </a:extLst>
          </p:cNvPr>
          <p:cNvSpPr>
            <a:spLocks noGrp="1"/>
          </p:cNvSpPr>
          <p:nvPr>
            <p:ph type="title"/>
          </p:nvPr>
        </p:nvSpPr>
        <p:spPr/>
        <p:txBody>
          <a:bodyPr/>
          <a:lstStyle/>
          <a:p>
            <a:r>
              <a:rPr lang="en-US" dirty="0"/>
              <a:t>Attacks Against Signature Chains</a:t>
            </a:r>
          </a:p>
        </p:txBody>
      </p:sp>
      <p:sp>
        <p:nvSpPr>
          <p:cNvPr id="3" name="Slide Number Placeholder 2">
            <a:extLst>
              <a:ext uri="{FF2B5EF4-FFF2-40B4-BE49-F238E27FC236}">
                <a16:creationId xmlns:a16="http://schemas.microsoft.com/office/drawing/2014/main" id="{C573105D-6188-4AFE-98B4-12A0982ED9AA}"/>
              </a:ext>
            </a:extLst>
          </p:cNvPr>
          <p:cNvSpPr>
            <a:spLocks noGrp="1"/>
          </p:cNvSpPr>
          <p:nvPr>
            <p:ph type="sldNum" sz="quarter" idx="12"/>
          </p:nvPr>
        </p:nvSpPr>
        <p:spPr/>
        <p:txBody>
          <a:bodyPr/>
          <a:lstStyle/>
          <a:p>
            <a:fld id="{F56C8676-1494-424A-9EE1-69F4EB666BA8}" type="slidenum">
              <a:rPr lang="en-US" smtClean="0"/>
              <a:pPr/>
              <a:t>37</a:t>
            </a:fld>
            <a:endParaRPr lang="en-US" dirty="0"/>
          </a:p>
        </p:txBody>
      </p:sp>
      <p:pic>
        <p:nvPicPr>
          <p:cNvPr id="19" name="Graphic 18" descr="Monitor with solid fill">
            <a:extLst>
              <a:ext uri="{FF2B5EF4-FFF2-40B4-BE49-F238E27FC236}">
                <a16:creationId xmlns:a16="http://schemas.microsoft.com/office/drawing/2014/main" id="{92DFCC88-08B7-41AD-9BD6-334C64C1CE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5715" y="4857725"/>
            <a:ext cx="914400" cy="914400"/>
          </a:xfrm>
          <a:prstGeom prst="rect">
            <a:avLst/>
          </a:prstGeom>
        </p:spPr>
      </p:pic>
      <p:sp>
        <p:nvSpPr>
          <p:cNvPr id="23" name="TextBox 22">
            <a:extLst>
              <a:ext uri="{FF2B5EF4-FFF2-40B4-BE49-F238E27FC236}">
                <a16:creationId xmlns:a16="http://schemas.microsoft.com/office/drawing/2014/main" id="{CC5F951C-0019-401F-988A-51798EBC0490}"/>
              </a:ext>
            </a:extLst>
          </p:cNvPr>
          <p:cNvSpPr txBox="1"/>
          <p:nvPr/>
        </p:nvSpPr>
        <p:spPr>
          <a:xfrm>
            <a:off x="7600568" y="2893691"/>
            <a:ext cx="3051234" cy="461665"/>
          </a:xfrm>
          <a:prstGeom prst="rect">
            <a:avLst/>
          </a:prstGeom>
          <a:noFill/>
        </p:spPr>
        <p:txBody>
          <a:bodyPr wrap="square" rtlCol="0">
            <a:spAutoFit/>
          </a:bodyPr>
          <a:lstStyle/>
          <a:p>
            <a:r>
              <a:rPr lang="en-US" sz="2400" dirty="0">
                <a:ln w="0"/>
                <a:solidFill>
                  <a:schemeClr val="accent5"/>
                </a:solidFill>
                <a:effectLst>
                  <a:outerShdw blurRad="38100" dist="25400" dir="5400000" algn="ctr" rotWithShape="0">
                    <a:srgbClr val="6E747A">
                      <a:alpha val="43000"/>
                    </a:srgbClr>
                  </a:outerShdw>
                </a:effectLst>
                <a:latin typeface="+mj-lt"/>
              </a:rPr>
              <a:t>“Forking Attack”</a:t>
            </a:r>
          </a:p>
        </p:txBody>
      </p:sp>
      <p:pic>
        <p:nvPicPr>
          <p:cNvPr id="25" name="Picture 24">
            <a:extLst>
              <a:ext uri="{FF2B5EF4-FFF2-40B4-BE49-F238E27FC236}">
                <a16:creationId xmlns:a16="http://schemas.microsoft.com/office/drawing/2014/main" id="{A2AC41B0-2B28-4D6B-8089-D543A188718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40198" y="1767319"/>
            <a:ext cx="5463567" cy="1126372"/>
          </a:xfrm>
          <a:prstGeom prst="rect">
            <a:avLst/>
          </a:prstGeom>
        </p:spPr>
      </p:pic>
      <p:cxnSp>
        <p:nvCxnSpPr>
          <p:cNvPr id="27" name="Straight Arrow Connector 26">
            <a:extLst>
              <a:ext uri="{FF2B5EF4-FFF2-40B4-BE49-F238E27FC236}">
                <a16:creationId xmlns:a16="http://schemas.microsoft.com/office/drawing/2014/main" id="{FCBA2AE6-B6AE-46D0-A6AC-B9168A316D3B}"/>
              </a:ext>
            </a:extLst>
          </p:cNvPr>
          <p:cNvCxnSpPr/>
          <p:nvPr/>
        </p:nvCxnSpPr>
        <p:spPr>
          <a:xfrm>
            <a:off x="4996947" y="3013788"/>
            <a:ext cx="1767067" cy="1786857"/>
          </a:xfrm>
          <a:prstGeom prst="straightConnector1">
            <a:avLst/>
          </a:prstGeom>
          <a:ln>
            <a:prstDash val="lgDashDotDot"/>
            <a:tailEnd type="triangle"/>
          </a:ln>
        </p:spPr>
        <p:style>
          <a:lnRef idx="2">
            <a:schemeClr val="accent5"/>
          </a:lnRef>
          <a:fillRef idx="0">
            <a:schemeClr val="accent5"/>
          </a:fillRef>
          <a:effectRef idx="1">
            <a:schemeClr val="accent5"/>
          </a:effectRef>
          <a:fontRef idx="minor">
            <a:schemeClr val="tx1"/>
          </a:fontRef>
        </p:style>
      </p:cxnSp>
      <p:pic>
        <p:nvPicPr>
          <p:cNvPr id="18" name="Google Shape;373;p26">
            <a:extLst>
              <a:ext uri="{FF2B5EF4-FFF2-40B4-BE49-F238E27FC236}">
                <a16:creationId xmlns:a16="http://schemas.microsoft.com/office/drawing/2014/main" id="{9F5F1F6B-48F3-40DF-824E-9FF230F2BE7F}"/>
              </a:ext>
            </a:extLst>
          </p:cNvPr>
          <p:cNvPicPr preferRelativeResize="0"/>
          <p:nvPr/>
        </p:nvPicPr>
        <p:blipFill>
          <a:blip r:embed="rId5">
            <a:alphaModFix/>
          </a:blip>
          <a:stretch>
            <a:fillRect/>
          </a:stretch>
        </p:blipFill>
        <p:spPr>
          <a:xfrm>
            <a:off x="6096000" y="4579247"/>
            <a:ext cx="814686" cy="740143"/>
          </a:xfrm>
          <a:prstGeom prst="rect">
            <a:avLst/>
          </a:prstGeom>
          <a:noFill/>
          <a:ln>
            <a:noFill/>
          </a:ln>
        </p:spPr>
      </p:pic>
      <p:pic>
        <p:nvPicPr>
          <p:cNvPr id="15" name="Graphic 14" descr="Monitor with solid fill">
            <a:extLst>
              <a:ext uri="{FF2B5EF4-FFF2-40B4-BE49-F238E27FC236}">
                <a16:creationId xmlns:a16="http://schemas.microsoft.com/office/drawing/2014/main" id="{AE699AA4-104C-4DC0-BC50-1BEC5E9D2A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0643" y="3392948"/>
            <a:ext cx="500789" cy="500789"/>
          </a:xfrm>
          <a:prstGeom prst="rect">
            <a:avLst/>
          </a:prstGeom>
        </p:spPr>
      </p:pic>
      <p:pic>
        <p:nvPicPr>
          <p:cNvPr id="21" name="Google Shape;373;p26">
            <a:extLst>
              <a:ext uri="{FF2B5EF4-FFF2-40B4-BE49-F238E27FC236}">
                <a16:creationId xmlns:a16="http://schemas.microsoft.com/office/drawing/2014/main" id="{AFCC9732-EA77-4D51-B82A-D688FB9215B3}"/>
              </a:ext>
            </a:extLst>
          </p:cNvPr>
          <p:cNvPicPr preferRelativeResize="0"/>
          <p:nvPr/>
        </p:nvPicPr>
        <p:blipFill>
          <a:blip r:embed="rId5">
            <a:alphaModFix/>
          </a:blip>
          <a:stretch>
            <a:fillRect/>
          </a:stretch>
        </p:blipFill>
        <p:spPr>
          <a:xfrm>
            <a:off x="6764014" y="3299045"/>
            <a:ext cx="292359" cy="265608"/>
          </a:xfrm>
          <a:prstGeom prst="rect">
            <a:avLst/>
          </a:prstGeom>
          <a:noFill/>
          <a:ln>
            <a:noFill/>
          </a:ln>
        </p:spPr>
      </p:pic>
      <p:cxnSp>
        <p:nvCxnSpPr>
          <p:cNvPr id="7" name="Straight Arrow Connector 6">
            <a:extLst>
              <a:ext uri="{FF2B5EF4-FFF2-40B4-BE49-F238E27FC236}">
                <a16:creationId xmlns:a16="http://schemas.microsoft.com/office/drawing/2014/main" id="{9ED5FF54-F719-4330-8D4A-78EE90804C67}"/>
              </a:ext>
            </a:extLst>
          </p:cNvPr>
          <p:cNvCxnSpPr>
            <a:cxnSpLocks/>
            <a:stCxn id="21" idx="1"/>
          </p:cNvCxnSpPr>
          <p:nvPr/>
        </p:nvCxnSpPr>
        <p:spPr>
          <a:xfrm flipH="1" flipV="1">
            <a:off x="5449080" y="2547257"/>
            <a:ext cx="1314934" cy="88459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2" name="TextBox 11">
            <a:extLst>
              <a:ext uri="{FF2B5EF4-FFF2-40B4-BE49-F238E27FC236}">
                <a16:creationId xmlns:a16="http://schemas.microsoft.com/office/drawing/2014/main" id="{85CA3BB6-EFAC-CB2B-935C-DA3425D87338}"/>
              </a:ext>
            </a:extLst>
          </p:cNvPr>
          <p:cNvSpPr txBox="1"/>
          <p:nvPr/>
        </p:nvSpPr>
        <p:spPr>
          <a:xfrm>
            <a:off x="6346406" y="2160128"/>
            <a:ext cx="455186" cy="461665"/>
          </a:xfrm>
          <a:prstGeom prst="rect">
            <a:avLst/>
          </a:prstGeom>
          <a:noFill/>
        </p:spPr>
        <p:txBody>
          <a:bodyPr wrap="square" rtlCol="0">
            <a:spAutoFit/>
          </a:bodyPr>
          <a:lstStyle/>
          <a:p>
            <a:r>
              <a:rPr lang="en-US" sz="2400" b="1" dirty="0">
                <a:solidFill>
                  <a:srgbClr val="FF0000"/>
                </a:solidFill>
              </a:rPr>
              <a:t>X</a:t>
            </a:r>
          </a:p>
        </p:txBody>
      </p:sp>
    </p:spTree>
    <p:extLst>
      <p:ext uri="{BB962C8B-B14F-4D97-AF65-F5344CB8AC3E}">
        <p14:creationId xmlns:p14="http://schemas.microsoft.com/office/powerpoint/2010/main" val="317821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4C9A-086A-44AA-BCEF-4ACA80C4DD06}"/>
              </a:ext>
            </a:extLst>
          </p:cNvPr>
          <p:cNvSpPr>
            <a:spLocks noGrp="1"/>
          </p:cNvSpPr>
          <p:nvPr>
            <p:ph type="title"/>
          </p:nvPr>
        </p:nvSpPr>
        <p:spPr/>
        <p:txBody>
          <a:bodyPr/>
          <a:lstStyle/>
          <a:p>
            <a:r>
              <a:rPr lang="en-US" dirty="0"/>
              <a:t>Attacks Against Signature Chains</a:t>
            </a:r>
          </a:p>
        </p:txBody>
      </p:sp>
      <p:sp>
        <p:nvSpPr>
          <p:cNvPr id="3" name="Slide Number Placeholder 2">
            <a:extLst>
              <a:ext uri="{FF2B5EF4-FFF2-40B4-BE49-F238E27FC236}">
                <a16:creationId xmlns:a16="http://schemas.microsoft.com/office/drawing/2014/main" id="{C573105D-6188-4AFE-98B4-12A0982ED9AA}"/>
              </a:ext>
            </a:extLst>
          </p:cNvPr>
          <p:cNvSpPr>
            <a:spLocks noGrp="1"/>
          </p:cNvSpPr>
          <p:nvPr>
            <p:ph type="sldNum" sz="quarter" idx="12"/>
          </p:nvPr>
        </p:nvSpPr>
        <p:spPr/>
        <p:txBody>
          <a:bodyPr/>
          <a:lstStyle/>
          <a:p>
            <a:fld id="{F56C8676-1494-424A-9EE1-69F4EB666BA8}" type="slidenum">
              <a:rPr lang="en-US" smtClean="0"/>
              <a:pPr/>
              <a:t>38</a:t>
            </a:fld>
            <a:endParaRPr lang="en-US" dirty="0"/>
          </a:p>
        </p:txBody>
      </p:sp>
      <p:pic>
        <p:nvPicPr>
          <p:cNvPr id="19" name="Graphic 18" descr="Monitor with solid fill">
            <a:extLst>
              <a:ext uri="{FF2B5EF4-FFF2-40B4-BE49-F238E27FC236}">
                <a16:creationId xmlns:a16="http://schemas.microsoft.com/office/drawing/2014/main" id="{92DFCC88-08B7-41AD-9BD6-334C64C1CE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5715" y="4857725"/>
            <a:ext cx="914400" cy="914400"/>
          </a:xfrm>
          <a:prstGeom prst="rect">
            <a:avLst/>
          </a:prstGeom>
        </p:spPr>
      </p:pic>
      <p:sp>
        <p:nvSpPr>
          <p:cNvPr id="23" name="TextBox 22">
            <a:extLst>
              <a:ext uri="{FF2B5EF4-FFF2-40B4-BE49-F238E27FC236}">
                <a16:creationId xmlns:a16="http://schemas.microsoft.com/office/drawing/2014/main" id="{CC5F951C-0019-401F-988A-51798EBC0490}"/>
              </a:ext>
            </a:extLst>
          </p:cNvPr>
          <p:cNvSpPr txBox="1"/>
          <p:nvPr/>
        </p:nvSpPr>
        <p:spPr>
          <a:xfrm>
            <a:off x="7600568" y="2893691"/>
            <a:ext cx="3051234" cy="461665"/>
          </a:xfrm>
          <a:prstGeom prst="rect">
            <a:avLst/>
          </a:prstGeom>
          <a:noFill/>
        </p:spPr>
        <p:txBody>
          <a:bodyPr wrap="square" rtlCol="0">
            <a:spAutoFit/>
          </a:bodyPr>
          <a:lstStyle/>
          <a:p>
            <a:r>
              <a:rPr lang="en-US" sz="2400" dirty="0">
                <a:ln w="0"/>
                <a:solidFill>
                  <a:schemeClr val="accent5"/>
                </a:solidFill>
                <a:effectLst>
                  <a:outerShdw blurRad="38100" dist="25400" dir="5400000" algn="ctr" rotWithShape="0">
                    <a:srgbClr val="6E747A">
                      <a:alpha val="43000"/>
                    </a:srgbClr>
                  </a:outerShdw>
                </a:effectLst>
                <a:latin typeface="+mj-lt"/>
              </a:rPr>
              <a:t>“Substitution Attack”</a:t>
            </a:r>
          </a:p>
        </p:txBody>
      </p:sp>
      <p:pic>
        <p:nvPicPr>
          <p:cNvPr id="25" name="Picture 24">
            <a:extLst>
              <a:ext uri="{FF2B5EF4-FFF2-40B4-BE49-F238E27FC236}">
                <a16:creationId xmlns:a16="http://schemas.microsoft.com/office/drawing/2014/main" id="{A2AC41B0-2B28-4D6B-8089-D543A188718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40198" y="1767319"/>
            <a:ext cx="5463567" cy="1126372"/>
          </a:xfrm>
          <a:prstGeom prst="rect">
            <a:avLst/>
          </a:prstGeom>
        </p:spPr>
      </p:pic>
      <p:pic>
        <p:nvPicPr>
          <p:cNvPr id="5" name="Picture 4">
            <a:extLst>
              <a:ext uri="{FF2B5EF4-FFF2-40B4-BE49-F238E27FC236}">
                <a16:creationId xmlns:a16="http://schemas.microsoft.com/office/drawing/2014/main" id="{359C625D-80EF-4456-9D73-433E91208B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2127"/>
          <a:stretch/>
        </p:blipFill>
        <p:spPr>
          <a:xfrm>
            <a:off x="1629961" y="2971800"/>
            <a:ext cx="5417565" cy="914400"/>
          </a:xfrm>
          <a:prstGeom prst="rect">
            <a:avLst/>
          </a:prstGeom>
        </p:spPr>
      </p:pic>
      <p:pic>
        <p:nvPicPr>
          <p:cNvPr id="14" name="Graphic 13" descr="Smart Phone with solid fill">
            <a:extLst>
              <a:ext uri="{FF2B5EF4-FFF2-40B4-BE49-F238E27FC236}">
                <a16:creationId xmlns:a16="http://schemas.microsoft.com/office/drawing/2014/main" id="{C2BC2CDF-5CAF-4D3D-BC82-A5A77BA740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66588" y="4857725"/>
            <a:ext cx="914400" cy="914400"/>
          </a:xfrm>
          <a:prstGeom prst="rect">
            <a:avLst/>
          </a:prstGeom>
        </p:spPr>
      </p:pic>
      <p:pic>
        <p:nvPicPr>
          <p:cNvPr id="16" name="Google Shape;373;p26">
            <a:extLst>
              <a:ext uri="{FF2B5EF4-FFF2-40B4-BE49-F238E27FC236}">
                <a16:creationId xmlns:a16="http://schemas.microsoft.com/office/drawing/2014/main" id="{F4D446D9-06B8-4F43-9A75-8308E0D4F35F}"/>
              </a:ext>
            </a:extLst>
          </p:cNvPr>
          <p:cNvPicPr preferRelativeResize="0"/>
          <p:nvPr/>
        </p:nvPicPr>
        <p:blipFill>
          <a:blip r:embed="rId8">
            <a:alphaModFix/>
          </a:blip>
          <a:stretch>
            <a:fillRect/>
          </a:stretch>
        </p:blipFill>
        <p:spPr>
          <a:xfrm>
            <a:off x="3603012" y="4601260"/>
            <a:ext cx="601320" cy="546300"/>
          </a:xfrm>
          <a:prstGeom prst="rect">
            <a:avLst/>
          </a:prstGeom>
          <a:noFill/>
          <a:ln>
            <a:noFill/>
          </a:ln>
        </p:spPr>
      </p:pic>
      <p:pic>
        <p:nvPicPr>
          <p:cNvPr id="17" name="Google Shape;726;p35">
            <a:extLst>
              <a:ext uri="{FF2B5EF4-FFF2-40B4-BE49-F238E27FC236}">
                <a16:creationId xmlns:a16="http://schemas.microsoft.com/office/drawing/2014/main" id="{CAFBB6AD-3335-4982-BCA8-905760A8E20E}"/>
              </a:ext>
            </a:extLst>
          </p:cNvPr>
          <p:cNvPicPr preferRelativeResize="0"/>
          <p:nvPr/>
        </p:nvPicPr>
        <p:blipFill>
          <a:blip r:embed="rId9">
            <a:alphaModFix/>
          </a:blip>
          <a:stretch>
            <a:fillRect/>
          </a:stretch>
        </p:blipFill>
        <p:spPr>
          <a:xfrm>
            <a:off x="6693101" y="4601260"/>
            <a:ext cx="814687" cy="678900"/>
          </a:xfrm>
          <a:prstGeom prst="rect">
            <a:avLst/>
          </a:prstGeom>
          <a:noFill/>
          <a:ln>
            <a:noFill/>
          </a:ln>
        </p:spPr>
      </p:pic>
      <p:cxnSp>
        <p:nvCxnSpPr>
          <p:cNvPr id="10" name="Straight Arrow Connector 9">
            <a:extLst>
              <a:ext uri="{FF2B5EF4-FFF2-40B4-BE49-F238E27FC236}">
                <a16:creationId xmlns:a16="http://schemas.microsoft.com/office/drawing/2014/main" id="{21673DF9-D76A-40BF-A641-72B06155C106}"/>
              </a:ext>
            </a:extLst>
          </p:cNvPr>
          <p:cNvCxnSpPr>
            <a:cxnSpLocks/>
          </p:cNvCxnSpPr>
          <p:nvPr/>
        </p:nvCxnSpPr>
        <p:spPr>
          <a:xfrm flipH="1">
            <a:off x="4511718" y="2893691"/>
            <a:ext cx="1584282" cy="204701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3F4AD63D-8B58-48F1-ACF6-B52B65968C1C}"/>
              </a:ext>
            </a:extLst>
          </p:cNvPr>
          <p:cNvCxnSpPr/>
          <p:nvPr/>
        </p:nvCxnSpPr>
        <p:spPr>
          <a:xfrm>
            <a:off x="6531429" y="3806890"/>
            <a:ext cx="232585" cy="105083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898652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1CB7-85D6-40B7-BC4D-C82C0BB26FDB}"/>
              </a:ext>
            </a:extLst>
          </p:cNvPr>
          <p:cNvSpPr>
            <a:spLocks noGrp="1"/>
          </p:cNvSpPr>
          <p:nvPr>
            <p:ph type="title"/>
          </p:nvPr>
        </p:nvSpPr>
        <p:spPr>
          <a:xfrm>
            <a:off x="628955" y="287159"/>
            <a:ext cx="10692193" cy="1131101"/>
          </a:xfrm>
        </p:spPr>
        <p:txBody>
          <a:bodyPr/>
          <a:lstStyle/>
          <a:p>
            <a:r>
              <a:rPr lang="en-US" dirty="0"/>
              <a:t>Solution: Transparency Tree</a:t>
            </a:r>
          </a:p>
        </p:txBody>
      </p:sp>
      <p:sp>
        <p:nvSpPr>
          <p:cNvPr id="3" name="Slide Number Placeholder 2">
            <a:extLst>
              <a:ext uri="{FF2B5EF4-FFF2-40B4-BE49-F238E27FC236}">
                <a16:creationId xmlns:a16="http://schemas.microsoft.com/office/drawing/2014/main" id="{844DA2DB-3E8C-4CD0-BDFE-C46F74674D24}"/>
              </a:ext>
            </a:extLst>
          </p:cNvPr>
          <p:cNvSpPr>
            <a:spLocks noGrp="1"/>
          </p:cNvSpPr>
          <p:nvPr>
            <p:ph type="sldNum" sz="quarter" idx="12"/>
          </p:nvPr>
        </p:nvSpPr>
        <p:spPr/>
        <p:txBody>
          <a:bodyPr/>
          <a:lstStyle/>
          <a:p>
            <a:fld id="{F56C8676-1494-424A-9EE1-69F4EB666BA8}" type="slidenum">
              <a:rPr lang="en-US" smtClean="0"/>
              <a:t>39</a:t>
            </a:fld>
            <a:endParaRPr lang="en-US" dirty="0"/>
          </a:p>
        </p:txBody>
      </p:sp>
      <p:sp>
        <p:nvSpPr>
          <p:cNvPr id="5" name="Content Placeholder 4">
            <a:extLst>
              <a:ext uri="{FF2B5EF4-FFF2-40B4-BE49-F238E27FC236}">
                <a16:creationId xmlns:a16="http://schemas.microsoft.com/office/drawing/2014/main" id="{04AEB6F0-ECB1-4747-9AF9-5B179687E0B9}"/>
              </a:ext>
            </a:extLst>
          </p:cNvPr>
          <p:cNvSpPr>
            <a:spLocks noGrp="1"/>
          </p:cNvSpPr>
          <p:nvPr>
            <p:ph sz="half" idx="2"/>
          </p:nvPr>
        </p:nvSpPr>
        <p:spPr>
          <a:xfrm>
            <a:off x="633082" y="1657930"/>
            <a:ext cx="5386917" cy="3961324"/>
          </a:xfrm>
        </p:spPr>
        <p:txBody>
          <a:bodyPr>
            <a:noAutofit/>
          </a:bodyPr>
          <a:lstStyle/>
          <a:p>
            <a:pPr marL="342900" indent="-342900"/>
            <a:r>
              <a:rPr lang="en-US" sz="2200" dirty="0"/>
              <a:t>Store all identities in an authenticated data structure (similar to </a:t>
            </a:r>
            <a:r>
              <a:rPr lang="en-US" sz="2200" dirty="0" err="1"/>
              <a:t>Keybase</a:t>
            </a:r>
            <a:r>
              <a:rPr lang="en-US" sz="2200" dirty="0"/>
              <a:t>, CONIKS, Key Transparency, </a:t>
            </a:r>
            <a:r>
              <a:rPr lang="en-US" sz="2200" dirty="0" err="1"/>
              <a:t>SEEMless</a:t>
            </a:r>
            <a:r>
              <a:rPr lang="en-US" sz="2200" dirty="0"/>
              <a:t>) which is:</a:t>
            </a:r>
          </a:p>
          <a:p>
            <a:pPr marL="723870" lvl="1" indent="-342900"/>
            <a:r>
              <a:rPr lang="en-US" sz="2066" dirty="0"/>
              <a:t>Append only</a:t>
            </a:r>
          </a:p>
          <a:p>
            <a:pPr marL="723870" lvl="1" indent="-342900"/>
            <a:r>
              <a:rPr lang="en-US" sz="2200" dirty="0"/>
              <a:t>Privacy preserving</a:t>
            </a:r>
          </a:p>
          <a:p>
            <a:pPr marL="723870" lvl="1" indent="-342900"/>
            <a:r>
              <a:rPr lang="en-US" sz="2200" dirty="0"/>
              <a:t>Auditable</a:t>
            </a:r>
          </a:p>
          <a:p>
            <a:pPr marL="342900" indent="-342900"/>
            <a:r>
              <a:rPr lang="en-US" sz="2468" dirty="0"/>
              <a:t>This ensures all users have a consistent view of any identity, and that any impersonation attacks can be detected</a:t>
            </a:r>
          </a:p>
        </p:txBody>
      </p:sp>
      <p:pic>
        <p:nvPicPr>
          <p:cNvPr id="8" name="Picture 7">
            <a:extLst>
              <a:ext uri="{FF2B5EF4-FFF2-40B4-BE49-F238E27FC236}">
                <a16:creationId xmlns:a16="http://schemas.microsoft.com/office/drawing/2014/main" id="{0BD34783-F027-4A98-9902-3AB03754643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87887" y="2092694"/>
            <a:ext cx="3495455" cy="720625"/>
          </a:xfrm>
          <a:prstGeom prst="rect">
            <a:avLst/>
          </a:prstGeom>
        </p:spPr>
      </p:pic>
      <p:sp>
        <p:nvSpPr>
          <p:cNvPr id="9" name="Rectangle: Rounded Corners 8">
            <a:extLst>
              <a:ext uri="{FF2B5EF4-FFF2-40B4-BE49-F238E27FC236}">
                <a16:creationId xmlns:a16="http://schemas.microsoft.com/office/drawing/2014/main" id="{F5BE2B9C-2C4D-4EB4-B8E7-ACAA0B201826}"/>
              </a:ext>
            </a:extLst>
          </p:cNvPr>
          <p:cNvSpPr/>
          <p:nvPr/>
        </p:nvSpPr>
        <p:spPr>
          <a:xfrm>
            <a:off x="7261515" y="3223724"/>
            <a:ext cx="420557" cy="4205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3F8A13F-4114-41C3-BA14-09A6833B9C1F}"/>
              </a:ext>
            </a:extLst>
          </p:cNvPr>
          <p:cNvSpPr/>
          <p:nvPr/>
        </p:nvSpPr>
        <p:spPr>
          <a:xfrm>
            <a:off x="8105727" y="3218721"/>
            <a:ext cx="420557" cy="4205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76FA118-3D78-4BDF-A87F-7A08EAB60D72}"/>
              </a:ext>
            </a:extLst>
          </p:cNvPr>
          <p:cNvSpPr/>
          <p:nvPr/>
        </p:nvSpPr>
        <p:spPr>
          <a:xfrm>
            <a:off x="8946841" y="3218035"/>
            <a:ext cx="420557" cy="4205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F6AA5B2-86A5-46B0-B6CC-852341AE4E93}"/>
              </a:ext>
            </a:extLst>
          </p:cNvPr>
          <p:cNvSpPr/>
          <p:nvPr/>
        </p:nvSpPr>
        <p:spPr>
          <a:xfrm>
            <a:off x="9787955" y="3223724"/>
            <a:ext cx="420557" cy="4205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02BEC8A-DAA3-4E3E-9C49-9D729B2D6B4E}"/>
              </a:ext>
            </a:extLst>
          </p:cNvPr>
          <p:cNvSpPr/>
          <p:nvPr/>
        </p:nvSpPr>
        <p:spPr>
          <a:xfrm>
            <a:off x="7685170" y="4019808"/>
            <a:ext cx="420557" cy="42055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C8AC01D-C266-4DBB-886A-F3D38F8E4C82}"/>
              </a:ext>
            </a:extLst>
          </p:cNvPr>
          <p:cNvSpPr/>
          <p:nvPr/>
        </p:nvSpPr>
        <p:spPr>
          <a:xfrm>
            <a:off x="8526284" y="4788583"/>
            <a:ext cx="420557" cy="42055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EAFE6C2-B376-4A18-B486-5531EA0BFAC7}"/>
              </a:ext>
            </a:extLst>
          </p:cNvPr>
          <p:cNvSpPr/>
          <p:nvPr/>
        </p:nvSpPr>
        <p:spPr>
          <a:xfrm>
            <a:off x="9367398" y="4043308"/>
            <a:ext cx="420557" cy="42055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61DC39A-2147-4107-8630-E54343C81033}"/>
              </a:ext>
            </a:extLst>
          </p:cNvPr>
          <p:cNvSpPr txBox="1"/>
          <p:nvPr/>
        </p:nvSpPr>
        <p:spPr>
          <a:xfrm>
            <a:off x="10662000" y="2223545"/>
            <a:ext cx="907877" cy="461665"/>
          </a:xfrm>
          <a:prstGeom prst="rect">
            <a:avLst/>
          </a:prstGeom>
          <a:noFill/>
        </p:spPr>
        <p:txBody>
          <a:bodyPr wrap="none" rtlCol="0">
            <a:spAutoFit/>
          </a:bodyPr>
          <a:lstStyle/>
          <a:p>
            <a:pPr algn="ctr"/>
            <a:r>
              <a:rPr lang="en-US" sz="1200" b="1" dirty="0">
                <a:solidFill>
                  <a:schemeClr val="accent2"/>
                </a:solidFill>
              </a:rPr>
              <a:t>Identity</a:t>
            </a:r>
          </a:p>
          <a:p>
            <a:pPr algn="ctr"/>
            <a:r>
              <a:rPr lang="en-US" sz="1200" b="1" dirty="0">
                <a:solidFill>
                  <a:schemeClr val="accent2"/>
                </a:solidFill>
              </a:rPr>
              <a:t>Statements</a:t>
            </a:r>
          </a:p>
        </p:txBody>
      </p:sp>
      <p:sp>
        <p:nvSpPr>
          <p:cNvPr id="17" name="TextBox 16">
            <a:extLst>
              <a:ext uri="{FF2B5EF4-FFF2-40B4-BE49-F238E27FC236}">
                <a16:creationId xmlns:a16="http://schemas.microsoft.com/office/drawing/2014/main" id="{D043D421-6575-4484-905B-8A4E4E98D0CA}"/>
              </a:ext>
            </a:extLst>
          </p:cNvPr>
          <p:cNvSpPr txBox="1"/>
          <p:nvPr/>
        </p:nvSpPr>
        <p:spPr>
          <a:xfrm>
            <a:off x="10820826" y="3197480"/>
            <a:ext cx="590226" cy="461665"/>
          </a:xfrm>
          <a:prstGeom prst="rect">
            <a:avLst/>
          </a:prstGeom>
          <a:noFill/>
        </p:spPr>
        <p:txBody>
          <a:bodyPr wrap="none" rtlCol="0">
            <a:spAutoFit/>
          </a:bodyPr>
          <a:lstStyle/>
          <a:p>
            <a:pPr algn="ctr"/>
            <a:r>
              <a:rPr lang="en-US" sz="1200" b="1" dirty="0">
                <a:solidFill>
                  <a:schemeClr val="accent4"/>
                </a:solidFill>
              </a:rPr>
              <a:t>Leaf</a:t>
            </a:r>
          </a:p>
          <a:p>
            <a:pPr algn="ctr"/>
            <a:r>
              <a:rPr lang="en-US" sz="1200" b="1" dirty="0">
                <a:solidFill>
                  <a:schemeClr val="accent4"/>
                </a:solidFill>
              </a:rPr>
              <a:t>Nodes</a:t>
            </a:r>
          </a:p>
        </p:txBody>
      </p:sp>
      <p:sp>
        <p:nvSpPr>
          <p:cNvPr id="18" name="TextBox 17">
            <a:extLst>
              <a:ext uri="{FF2B5EF4-FFF2-40B4-BE49-F238E27FC236}">
                <a16:creationId xmlns:a16="http://schemas.microsoft.com/office/drawing/2014/main" id="{CF03348B-6E53-4F82-B27B-A8BC02B6E982}"/>
              </a:ext>
            </a:extLst>
          </p:cNvPr>
          <p:cNvSpPr txBox="1"/>
          <p:nvPr/>
        </p:nvSpPr>
        <p:spPr>
          <a:xfrm>
            <a:off x="10820826" y="3999253"/>
            <a:ext cx="590226" cy="461665"/>
          </a:xfrm>
          <a:prstGeom prst="rect">
            <a:avLst/>
          </a:prstGeom>
          <a:noFill/>
        </p:spPr>
        <p:txBody>
          <a:bodyPr wrap="none" rtlCol="0">
            <a:spAutoFit/>
          </a:bodyPr>
          <a:lstStyle/>
          <a:p>
            <a:pPr algn="ctr"/>
            <a:r>
              <a:rPr lang="en-US" sz="1200" b="1" dirty="0">
                <a:solidFill>
                  <a:schemeClr val="accent3"/>
                </a:solidFill>
              </a:rPr>
              <a:t>Inner</a:t>
            </a:r>
          </a:p>
          <a:p>
            <a:pPr algn="ctr"/>
            <a:r>
              <a:rPr lang="en-US" sz="1200" b="1" dirty="0">
                <a:solidFill>
                  <a:schemeClr val="accent3"/>
                </a:solidFill>
              </a:rPr>
              <a:t>Nodes</a:t>
            </a:r>
          </a:p>
        </p:txBody>
      </p:sp>
      <p:sp>
        <p:nvSpPr>
          <p:cNvPr id="19" name="TextBox 18">
            <a:extLst>
              <a:ext uri="{FF2B5EF4-FFF2-40B4-BE49-F238E27FC236}">
                <a16:creationId xmlns:a16="http://schemas.microsoft.com/office/drawing/2014/main" id="{F76FD534-D6AC-496B-ADA3-F170CFEC4E24}"/>
              </a:ext>
            </a:extLst>
          </p:cNvPr>
          <p:cNvSpPr txBox="1"/>
          <p:nvPr/>
        </p:nvSpPr>
        <p:spPr>
          <a:xfrm>
            <a:off x="10795979" y="4768028"/>
            <a:ext cx="639919" cy="461665"/>
          </a:xfrm>
          <a:prstGeom prst="rect">
            <a:avLst/>
          </a:prstGeom>
          <a:noFill/>
        </p:spPr>
        <p:txBody>
          <a:bodyPr wrap="none" rtlCol="0">
            <a:spAutoFit/>
          </a:bodyPr>
          <a:lstStyle/>
          <a:p>
            <a:pPr algn="ctr"/>
            <a:r>
              <a:rPr lang="en-US" sz="1200" b="1" dirty="0">
                <a:solidFill>
                  <a:schemeClr val="accent5"/>
                </a:solidFill>
              </a:rPr>
              <a:t>Merkle</a:t>
            </a:r>
          </a:p>
          <a:p>
            <a:pPr algn="ctr"/>
            <a:r>
              <a:rPr lang="en-US" sz="1200" b="1" dirty="0">
                <a:solidFill>
                  <a:schemeClr val="accent5"/>
                </a:solidFill>
              </a:rPr>
              <a:t>Root</a:t>
            </a:r>
          </a:p>
        </p:txBody>
      </p:sp>
      <p:cxnSp>
        <p:nvCxnSpPr>
          <p:cNvPr id="21" name="Straight Arrow Connector 20">
            <a:extLst>
              <a:ext uri="{FF2B5EF4-FFF2-40B4-BE49-F238E27FC236}">
                <a16:creationId xmlns:a16="http://schemas.microsoft.com/office/drawing/2014/main" id="{80D56C3B-6656-43A5-9ABC-921ABC65B0F0}"/>
              </a:ext>
            </a:extLst>
          </p:cNvPr>
          <p:cNvCxnSpPr>
            <a:cxnSpLocks/>
          </p:cNvCxnSpPr>
          <p:nvPr/>
        </p:nvCxnSpPr>
        <p:spPr>
          <a:xfrm flipV="1">
            <a:off x="9998234" y="2768037"/>
            <a:ext cx="0" cy="3827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57BEB44C-42AE-4794-990D-F27900535602}"/>
              </a:ext>
            </a:extLst>
          </p:cNvPr>
          <p:cNvCxnSpPr>
            <a:cxnSpLocks/>
          </p:cNvCxnSpPr>
          <p:nvPr/>
        </p:nvCxnSpPr>
        <p:spPr>
          <a:xfrm flipV="1">
            <a:off x="9787955" y="3706850"/>
            <a:ext cx="187433" cy="292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39E3FC7D-1BF2-4B37-96B9-B9DE883B46B2}"/>
              </a:ext>
            </a:extLst>
          </p:cNvPr>
          <p:cNvCxnSpPr>
            <a:cxnSpLocks/>
          </p:cNvCxnSpPr>
          <p:nvPr/>
        </p:nvCxnSpPr>
        <p:spPr>
          <a:xfrm flipV="1">
            <a:off x="8113993" y="3702218"/>
            <a:ext cx="187433" cy="292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F5DB18FC-FBF9-46B3-8B6B-F8CC650F997A}"/>
              </a:ext>
            </a:extLst>
          </p:cNvPr>
          <p:cNvCxnSpPr>
            <a:cxnSpLocks/>
          </p:cNvCxnSpPr>
          <p:nvPr/>
        </p:nvCxnSpPr>
        <p:spPr>
          <a:xfrm flipV="1">
            <a:off x="9013371" y="4515960"/>
            <a:ext cx="324700" cy="2520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DD90E974-E80B-47A4-B028-D3A42C702A76}"/>
              </a:ext>
            </a:extLst>
          </p:cNvPr>
          <p:cNvCxnSpPr>
            <a:cxnSpLocks/>
          </p:cNvCxnSpPr>
          <p:nvPr/>
        </p:nvCxnSpPr>
        <p:spPr>
          <a:xfrm flipH="1" flipV="1">
            <a:off x="7505190" y="3726913"/>
            <a:ext cx="179980" cy="272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DD370DEC-A091-49C9-AD31-D4B9E814D662}"/>
              </a:ext>
            </a:extLst>
          </p:cNvPr>
          <p:cNvCxnSpPr>
            <a:cxnSpLocks/>
          </p:cNvCxnSpPr>
          <p:nvPr/>
        </p:nvCxnSpPr>
        <p:spPr>
          <a:xfrm flipH="1" flipV="1">
            <a:off x="9171699" y="3722281"/>
            <a:ext cx="179980" cy="272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62A07383-35CD-451F-8831-ED6E661C11F1}"/>
              </a:ext>
            </a:extLst>
          </p:cNvPr>
          <p:cNvCxnSpPr>
            <a:cxnSpLocks/>
          </p:cNvCxnSpPr>
          <p:nvPr/>
        </p:nvCxnSpPr>
        <p:spPr>
          <a:xfrm flipH="1" flipV="1">
            <a:off x="8159193" y="4515960"/>
            <a:ext cx="313624" cy="2622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4442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1512-94E7-4850-9DEC-B5D1D96B76B2}"/>
              </a:ext>
            </a:extLst>
          </p:cNvPr>
          <p:cNvSpPr>
            <a:spLocks noGrp="1"/>
          </p:cNvSpPr>
          <p:nvPr>
            <p:ph type="title"/>
          </p:nvPr>
        </p:nvSpPr>
        <p:spPr/>
        <p:txBody>
          <a:bodyPr/>
          <a:lstStyle/>
          <a:p>
            <a:r>
              <a:rPr lang="en-US" dirty="0"/>
              <a:t>What’s Out There?</a:t>
            </a:r>
          </a:p>
        </p:txBody>
      </p:sp>
      <p:sp>
        <p:nvSpPr>
          <p:cNvPr id="3" name="Slide Number Placeholder 2">
            <a:extLst>
              <a:ext uri="{FF2B5EF4-FFF2-40B4-BE49-F238E27FC236}">
                <a16:creationId xmlns:a16="http://schemas.microsoft.com/office/drawing/2014/main" id="{F0EE52C6-A332-4895-9CB8-91B6EED29C9D}"/>
              </a:ext>
            </a:extLst>
          </p:cNvPr>
          <p:cNvSpPr>
            <a:spLocks noGrp="1"/>
          </p:cNvSpPr>
          <p:nvPr>
            <p:ph type="sldNum" sz="quarter" idx="12"/>
          </p:nvPr>
        </p:nvSpPr>
        <p:spPr/>
        <p:txBody>
          <a:bodyPr/>
          <a:lstStyle/>
          <a:p>
            <a:fld id="{F56C8676-1494-424A-9EE1-69F4EB666BA8}" type="slidenum">
              <a:rPr lang="en-US" smtClean="0"/>
              <a:pPr/>
              <a:t>4</a:t>
            </a:fld>
            <a:endParaRPr lang="en-US" dirty="0"/>
          </a:p>
        </p:txBody>
      </p:sp>
      <p:pic>
        <p:nvPicPr>
          <p:cNvPr id="5" name="Google Shape;86;p19">
            <a:extLst>
              <a:ext uri="{FF2B5EF4-FFF2-40B4-BE49-F238E27FC236}">
                <a16:creationId xmlns:a16="http://schemas.microsoft.com/office/drawing/2014/main" id="{87C347A8-51C6-4CE3-9091-9681E10A98AB}"/>
              </a:ext>
            </a:extLst>
          </p:cNvPr>
          <p:cNvPicPr preferRelativeResize="0"/>
          <p:nvPr/>
        </p:nvPicPr>
        <p:blipFill>
          <a:blip r:embed="rId2">
            <a:alphaModFix/>
          </a:blip>
          <a:stretch>
            <a:fillRect/>
          </a:stretch>
        </p:blipFill>
        <p:spPr>
          <a:xfrm>
            <a:off x="2772212" y="3548595"/>
            <a:ext cx="601320" cy="546300"/>
          </a:xfrm>
          <a:prstGeom prst="rect">
            <a:avLst/>
          </a:prstGeom>
          <a:noFill/>
          <a:ln>
            <a:noFill/>
          </a:ln>
        </p:spPr>
      </p:pic>
      <p:pic>
        <p:nvPicPr>
          <p:cNvPr id="6" name="Google Shape;87;p19">
            <a:extLst>
              <a:ext uri="{FF2B5EF4-FFF2-40B4-BE49-F238E27FC236}">
                <a16:creationId xmlns:a16="http://schemas.microsoft.com/office/drawing/2014/main" id="{431C5ED3-7C0C-42A4-8016-F25FA5D8345D}"/>
              </a:ext>
            </a:extLst>
          </p:cNvPr>
          <p:cNvPicPr preferRelativeResize="0"/>
          <p:nvPr/>
        </p:nvPicPr>
        <p:blipFill>
          <a:blip r:embed="rId3">
            <a:alphaModFix/>
          </a:blip>
          <a:stretch>
            <a:fillRect/>
          </a:stretch>
        </p:blipFill>
        <p:spPr>
          <a:xfrm>
            <a:off x="9224756" y="3548611"/>
            <a:ext cx="601320" cy="546284"/>
          </a:xfrm>
          <a:prstGeom prst="rect">
            <a:avLst/>
          </a:prstGeom>
          <a:noFill/>
          <a:ln>
            <a:noFill/>
          </a:ln>
        </p:spPr>
      </p:pic>
      <p:pic>
        <p:nvPicPr>
          <p:cNvPr id="7" name="Google Shape;92;p19">
            <a:extLst>
              <a:ext uri="{FF2B5EF4-FFF2-40B4-BE49-F238E27FC236}">
                <a16:creationId xmlns:a16="http://schemas.microsoft.com/office/drawing/2014/main" id="{B013CF38-8721-4750-A7E6-71E612A2B130}"/>
              </a:ext>
            </a:extLst>
          </p:cNvPr>
          <p:cNvPicPr preferRelativeResize="0"/>
          <p:nvPr/>
        </p:nvPicPr>
        <p:blipFill>
          <a:blip r:embed="rId4">
            <a:alphaModFix/>
          </a:blip>
          <a:stretch>
            <a:fillRect/>
          </a:stretch>
        </p:blipFill>
        <p:spPr>
          <a:xfrm>
            <a:off x="5786936" y="3426306"/>
            <a:ext cx="781814" cy="790877"/>
          </a:xfrm>
          <a:prstGeom prst="rect">
            <a:avLst/>
          </a:prstGeom>
          <a:noFill/>
          <a:ln>
            <a:noFill/>
          </a:ln>
        </p:spPr>
      </p:pic>
      <p:cxnSp>
        <p:nvCxnSpPr>
          <p:cNvPr id="8" name="Straight Arrow Connector 7">
            <a:extLst>
              <a:ext uri="{FF2B5EF4-FFF2-40B4-BE49-F238E27FC236}">
                <a16:creationId xmlns:a16="http://schemas.microsoft.com/office/drawing/2014/main" id="{29DA9376-7961-4FFE-903F-CEFC1E7570EE}"/>
              </a:ext>
            </a:extLst>
          </p:cNvPr>
          <p:cNvCxnSpPr>
            <a:stCxn id="7" idx="1"/>
            <a:endCxn id="5" idx="3"/>
          </p:cNvCxnSpPr>
          <p:nvPr/>
        </p:nvCxnSpPr>
        <p:spPr>
          <a:xfrm flipH="1">
            <a:off x="3373532" y="3821745"/>
            <a:ext cx="2413404"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6ECDFF8-A07F-498B-8F23-BCFCE03C4DB6}"/>
              </a:ext>
            </a:extLst>
          </p:cNvPr>
          <p:cNvCxnSpPr>
            <a:stCxn id="7" idx="3"/>
            <a:endCxn id="6" idx="1"/>
          </p:cNvCxnSpPr>
          <p:nvPr/>
        </p:nvCxnSpPr>
        <p:spPr>
          <a:xfrm>
            <a:off x="6568750" y="3821745"/>
            <a:ext cx="2656006" cy="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D266-2D92-4316-92D1-CC70479B2894}"/>
              </a:ext>
            </a:extLst>
          </p:cNvPr>
          <p:cNvSpPr txBox="1"/>
          <p:nvPr/>
        </p:nvSpPr>
        <p:spPr>
          <a:xfrm>
            <a:off x="4331363" y="3371775"/>
            <a:ext cx="606256" cy="461665"/>
          </a:xfrm>
          <a:prstGeom prst="rect">
            <a:avLst/>
          </a:prstGeom>
          <a:noFill/>
        </p:spPr>
        <p:txBody>
          <a:bodyPr wrap="square" rtlCol="0">
            <a:spAutoFit/>
          </a:bodyPr>
          <a:lstStyle/>
          <a:p>
            <a:r>
              <a:rPr lang="en-US" dirty="0">
                <a:latin typeface="+mj-lt"/>
              </a:rPr>
              <a:t>TLS</a:t>
            </a:r>
          </a:p>
        </p:txBody>
      </p:sp>
      <p:sp>
        <p:nvSpPr>
          <p:cNvPr id="11" name="TextBox 10">
            <a:extLst>
              <a:ext uri="{FF2B5EF4-FFF2-40B4-BE49-F238E27FC236}">
                <a16:creationId xmlns:a16="http://schemas.microsoft.com/office/drawing/2014/main" id="{367F5F7F-EA15-44DB-A1C6-336F5A9361A8}"/>
              </a:ext>
            </a:extLst>
          </p:cNvPr>
          <p:cNvSpPr txBox="1"/>
          <p:nvPr/>
        </p:nvSpPr>
        <p:spPr>
          <a:xfrm>
            <a:off x="7782269" y="3403076"/>
            <a:ext cx="606256" cy="461665"/>
          </a:xfrm>
          <a:prstGeom prst="rect">
            <a:avLst/>
          </a:prstGeom>
          <a:noFill/>
        </p:spPr>
        <p:txBody>
          <a:bodyPr wrap="square" rtlCol="0">
            <a:spAutoFit/>
          </a:bodyPr>
          <a:lstStyle/>
          <a:p>
            <a:r>
              <a:rPr lang="en-US" dirty="0">
                <a:latin typeface="+mj-lt"/>
              </a:rPr>
              <a:t>TLS</a:t>
            </a:r>
          </a:p>
        </p:txBody>
      </p:sp>
      <p:sp>
        <p:nvSpPr>
          <p:cNvPr id="12" name="TextBox 11">
            <a:extLst>
              <a:ext uri="{FF2B5EF4-FFF2-40B4-BE49-F238E27FC236}">
                <a16:creationId xmlns:a16="http://schemas.microsoft.com/office/drawing/2014/main" id="{09A4E50B-A12A-4F8C-BA23-4334BF391975}"/>
              </a:ext>
            </a:extLst>
          </p:cNvPr>
          <p:cNvSpPr txBox="1"/>
          <p:nvPr/>
        </p:nvSpPr>
        <p:spPr>
          <a:xfrm>
            <a:off x="4665306" y="4388959"/>
            <a:ext cx="2883159" cy="830997"/>
          </a:xfrm>
          <a:prstGeom prst="rect">
            <a:avLst/>
          </a:prstGeom>
          <a:noFill/>
        </p:spPr>
        <p:txBody>
          <a:bodyPr wrap="square" rtlCol="0">
            <a:spAutoFit/>
          </a:bodyPr>
          <a:lstStyle/>
          <a:p>
            <a:pPr algn="ctr"/>
            <a:r>
              <a:rPr lang="en-US" dirty="0">
                <a:latin typeface="+mj-lt"/>
              </a:rPr>
              <a:t>Server down-samples video streams</a:t>
            </a:r>
          </a:p>
        </p:txBody>
      </p:sp>
      <p:pic>
        <p:nvPicPr>
          <p:cNvPr id="13" name="Graphic 12" descr="Smart Phone with solid fill">
            <a:extLst>
              <a:ext uri="{FF2B5EF4-FFF2-40B4-BE49-F238E27FC236}">
                <a16:creationId xmlns:a16="http://schemas.microsoft.com/office/drawing/2014/main" id="{2432CD18-302A-41C7-B865-F1C9CBCF92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2647" y="1683082"/>
            <a:ext cx="914400" cy="914400"/>
          </a:xfrm>
          <a:prstGeom prst="rect">
            <a:avLst/>
          </a:prstGeom>
        </p:spPr>
      </p:pic>
      <p:cxnSp>
        <p:nvCxnSpPr>
          <p:cNvPr id="14" name="Straight Arrow Connector 13">
            <a:extLst>
              <a:ext uri="{FF2B5EF4-FFF2-40B4-BE49-F238E27FC236}">
                <a16:creationId xmlns:a16="http://schemas.microsoft.com/office/drawing/2014/main" id="{63521001-33D3-4DF6-93B4-6DF6FD559A1E}"/>
              </a:ext>
            </a:extLst>
          </p:cNvPr>
          <p:cNvCxnSpPr>
            <a:cxnSpLocks/>
            <a:stCxn id="7" idx="0"/>
            <a:endCxn id="13" idx="1"/>
          </p:cNvCxnSpPr>
          <p:nvPr/>
        </p:nvCxnSpPr>
        <p:spPr>
          <a:xfrm flipV="1">
            <a:off x="6177843" y="2140282"/>
            <a:ext cx="2704804" cy="128602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Google Shape;88;p19">
            <a:extLst>
              <a:ext uri="{FF2B5EF4-FFF2-40B4-BE49-F238E27FC236}">
                <a16:creationId xmlns:a16="http://schemas.microsoft.com/office/drawing/2014/main" id="{B5BC0E7B-D992-466A-A738-3752D986F78E}"/>
              </a:ext>
            </a:extLst>
          </p:cNvPr>
          <p:cNvPicPr preferRelativeResize="0"/>
          <p:nvPr/>
        </p:nvPicPr>
        <p:blipFill>
          <a:blip r:embed="rId7">
            <a:alphaModFix/>
          </a:blip>
          <a:stretch>
            <a:fillRect/>
          </a:stretch>
        </p:blipFill>
        <p:spPr>
          <a:xfrm>
            <a:off x="9170363" y="1914611"/>
            <a:ext cx="608285" cy="546295"/>
          </a:xfrm>
          <a:prstGeom prst="rect">
            <a:avLst/>
          </a:prstGeom>
          <a:noFill/>
          <a:ln>
            <a:noFill/>
          </a:ln>
        </p:spPr>
      </p:pic>
      <p:sp>
        <p:nvSpPr>
          <p:cNvPr id="16" name="TextBox 15">
            <a:extLst>
              <a:ext uri="{FF2B5EF4-FFF2-40B4-BE49-F238E27FC236}">
                <a16:creationId xmlns:a16="http://schemas.microsoft.com/office/drawing/2014/main" id="{4C88A582-A92E-4BFB-B8B9-03E3DD105E85}"/>
              </a:ext>
            </a:extLst>
          </p:cNvPr>
          <p:cNvSpPr txBox="1"/>
          <p:nvPr/>
        </p:nvSpPr>
        <p:spPr>
          <a:xfrm rot="20221485">
            <a:off x="7092348" y="2434759"/>
            <a:ext cx="606256" cy="461665"/>
          </a:xfrm>
          <a:prstGeom prst="rect">
            <a:avLst/>
          </a:prstGeom>
          <a:noFill/>
        </p:spPr>
        <p:txBody>
          <a:bodyPr wrap="square" rtlCol="0">
            <a:spAutoFit/>
          </a:bodyPr>
          <a:lstStyle/>
          <a:p>
            <a:r>
              <a:rPr lang="en-US" dirty="0">
                <a:latin typeface="+mj-lt"/>
              </a:rPr>
              <a:t>TLS</a:t>
            </a:r>
          </a:p>
        </p:txBody>
      </p:sp>
    </p:spTree>
    <p:extLst>
      <p:ext uri="{BB962C8B-B14F-4D97-AF65-F5344CB8AC3E}">
        <p14:creationId xmlns:p14="http://schemas.microsoft.com/office/powerpoint/2010/main" val="35818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B75307B-7ADF-4573-84DA-9278C922A6A1}"/>
              </a:ext>
            </a:extLst>
          </p:cNvPr>
          <p:cNvSpPr/>
          <p:nvPr/>
        </p:nvSpPr>
        <p:spPr>
          <a:xfrm>
            <a:off x="6624735" y="1918176"/>
            <a:ext cx="3797552" cy="1053624"/>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25D480D-FEF3-4276-9403-828CA2F145F1}"/>
              </a:ext>
            </a:extLst>
          </p:cNvPr>
          <p:cNvSpPr/>
          <p:nvPr/>
        </p:nvSpPr>
        <p:spPr>
          <a:xfrm>
            <a:off x="9591869" y="2502137"/>
            <a:ext cx="830418" cy="1659316"/>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F241ED98-8B0F-44E2-86D9-09F7FA3DF06E}"/>
              </a:ext>
            </a:extLst>
          </p:cNvPr>
          <p:cNvSpPr/>
          <p:nvPr/>
        </p:nvSpPr>
        <p:spPr>
          <a:xfrm rot="19054040">
            <a:off x="8129007" y="4084488"/>
            <a:ext cx="2334182" cy="887110"/>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11CB7-85D6-40B7-BC4D-C82C0BB26FDB}"/>
              </a:ext>
            </a:extLst>
          </p:cNvPr>
          <p:cNvSpPr>
            <a:spLocks noGrp="1"/>
          </p:cNvSpPr>
          <p:nvPr>
            <p:ph type="title"/>
          </p:nvPr>
        </p:nvSpPr>
        <p:spPr/>
        <p:txBody>
          <a:bodyPr/>
          <a:lstStyle/>
          <a:p>
            <a:r>
              <a:rPr lang="en-US" dirty="0"/>
              <a:t>Solution: Transparency Tree</a:t>
            </a:r>
          </a:p>
        </p:txBody>
      </p:sp>
      <p:sp>
        <p:nvSpPr>
          <p:cNvPr id="3" name="Slide Number Placeholder 2">
            <a:extLst>
              <a:ext uri="{FF2B5EF4-FFF2-40B4-BE49-F238E27FC236}">
                <a16:creationId xmlns:a16="http://schemas.microsoft.com/office/drawing/2014/main" id="{844DA2DB-3E8C-4CD0-BDFE-C46F74674D24}"/>
              </a:ext>
            </a:extLst>
          </p:cNvPr>
          <p:cNvSpPr>
            <a:spLocks noGrp="1"/>
          </p:cNvSpPr>
          <p:nvPr>
            <p:ph type="sldNum" sz="quarter" idx="12"/>
          </p:nvPr>
        </p:nvSpPr>
        <p:spPr/>
        <p:txBody>
          <a:bodyPr/>
          <a:lstStyle/>
          <a:p>
            <a:fld id="{F56C8676-1494-424A-9EE1-69F4EB666BA8}" type="slidenum">
              <a:rPr lang="en-US" smtClean="0"/>
              <a:t>40</a:t>
            </a:fld>
            <a:endParaRPr lang="en-US" dirty="0"/>
          </a:p>
        </p:txBody>
      </p:sp>
      <p:sp>
        <p:nvSpPr>
          <p:cNvPr id="5" name="Content Placeholder 4">
            <a:extLst>
              <a:ext uri="{FF2B5EF4-FFF2-40B4-BE49-F238E27FC236}">
                <a16:creationId xmlns:a16="http://schemas.microsoft.com/office/drawing/2014/main" id="{04AEB6F0-ECB1-4747-9AF9-5B179687E0B9}"/>
              </a:ext>
            </a:extLst>
          </p:cNvPr>
          <p:cNvSpPr>
            <a:spLocks noGrp="1"/>
          </p:cNvSpPr>
          <p:nvPr>
            <p:ph sz="half" idx="2"/>
          </p:nvPr>
        </p:nvSpPr>
        <p:spPr/>
        <p:txBody>
          <a:bodyPr>
            <a:noAutofit/>
          </a:bodyPr>
          <a:lstStyle/>
          <a:p>
            <a:r>
              <a:rPr lang="en-US" sz="2200" dirty="0"/>
              <a:t>If Bob and Alice grab the same root, then they’ll grab the same sequence of signed statements.</a:t>
            </a:r>
          </a:p>
        </p:txBody>
      </p:sp>
      <p:pic>
        <p:nvPicPr>
          <p:cNvPr id="8" name="Picture 7">
            <a:extLst>
              <a:ext uri="{FF2B5EF4-FFF2-40B4-BE49-F238E27FC236}">
                <a16:creationId xmlns:a16="http://schemas.microsoft.com/office/drawing/2014/main" id="{0BD34783-F027-4A98-9902-3AB03754643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87887" y="2092694"/>
            <a:ext cx="3495455" cy="720625"/>
          </a:xfrm>
          <a:prstGeom prst="rect">
            <a:avLst/>
          </a:prstGeom>
        </p:spPr>
      </p:pic>
      <p:sp>
        <p:nvSpPr>
          <p:cNvPr id="9" name="Rectangle: Rounded Corners 8">
            <a:extLst>
              <a:ext uri="{FF2B5EF4-FFF2-40B4-BE49-F238E27FC236}">
                <a16:creationId xmlns:a16="http://schemas.microsoft.com/office/drawing/2014/main" id="{F5BE2B9C-2C4D-4EB4-B8E7-ACAA0B201826}"/>
              </a:ext>
            </a:extLst>
          </p:cNvPr>
          <p:cNvSpPr/>
          <p:nvPr/>
        </p:nvSpPr>
        <p:spPr>
          <a:xfrm>
            <a:off x="7261515" y="3223724"/>
            <a:ext cx="420557" cy="4205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3F8A13F-4114-41C3-BA14-09A6833B9C1F}"/>
              </a:ext>
            </a:extLst>
          </p:cNvPr>
          <p:cNvSpPr/>
          <p:nvPr/>
        </p:nvSpPr>
        <p:spPr>
          <a:xfrm>
            <a:off x="8105727" y="3218721"/>
            <a:ext cx="420557" cy="4205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76FA118-3D78-4BDF-A87F-7A08EAB60D72}"/>
              </a:ext>
            </a:extLst>
          </p:cNvPr>
          <p:cNvSpPr/>
          <p:nvPr/>
        </p:nvSpPr>
        <p:spPr>
          <a:xfrm>
            <a:off x="8946841" y="3218035"/>
            <a:ext cx="420557" cy="4205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F6AA5B2-86A5-46B0-B6CC-852341AE4E93}"/>
              </a:ext>
            </a:extLst>
          </p:cNvPr>
          <p:cNvSpPr/>
          <p:nvPr/>
        </p:nvSpPr>
        <p:spPr>
          <a:xfrm>
            <a:off x="9787955" y="3223724"/>
            <a:ext cx="420557" cy="4205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02BEC8A-DAA3-4E3E-9C49-9D729B2D6B4E}"/>
              </a:ext>
            </a:extLst>
          </p:cNvPr>
          <p:cNvSpPr/>
          <p:nvPr/>
        </p:nvSpPr>
        <p:spPr>
          <a:xfrm>
            <a:off x="7685170" y="4019808"/>
            <a:ext cx="420557" cy="42055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C8AC01D-C266-4DBB-886A-F3D38F8E4C82}"/>
              </a:ext>
            </a:extLst>
          </p:cNvPr>
          <p:cNvSpPr/>
          <p:nvPr/>
        </p:nvSpPr>
        <p:spPr>
          <a:xfrm>
            <a:off x="8526284" y="4788583"/>
            <a:ext cx="420557" cy="42055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solidFill>
                  <a:schemeClr val="tx1"/>
                </a:solidFill>
              </a:rPr>
              <a:t>R</a:t>
            </a:r>
          </a:p>
        </p:txBody>
      </p:sp>
      <p:sp>
        <p:nvSpPr>
          <p:cNvPr id="15" name="Rectangle: Rounded Corners 14">
            <a:extLst>
              <a:ext uri="{FF2B5EF4-FFF2-40B4-BE49-F238E27FC236}">
                <a16:creationId xmlns:a16="http://schemas.microsoft.com/office/drawing/2014/main" id="{DEAFE6C2-B376-4A18-B486-5531EA0BFAC7}"/>
              </a:ext>
            </a:extLst>
          </p:cNvPr>
          <p:cNvSpPr/>
          <p:nvPr/>
        </p:nvSpPr>
        <p:spPr>
          <a:xfrm>
            <a:off x="9367398" y="4043308"/>
            <a:ext cx="420557" cy="42055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61DC39A-2147-4107-8630-E54343C81033}"/>
              </a:ext>
            </a:extLst>
          </p:cNvPr>
          <p:cNvSpPr txBox="1"/>
          <p:nvPr/>
        </p:nvSpPr>
        <p:spPr>
          <a:xfrm>
            <a:off x="10662000" y="2223545"/>
            <a:ext cx="907877" cy="461665"/>
          </a:xfrm>
          <a:prstGeom prst="rect">
            <a:avLst/>
          </a:prstGeom>
          <a:noFill/>
        </p:spPr>
        <p:txBody>
          <a:bodyPr wrap="none" rtlCol="0">
            <a:spAutoFit/>
          </a:bodyPr>
          <a:lstStyle/>
          <a:p>
            <a:pPr algn="ctr"/>
            <a:r>
              <a:rPr lang="en-US" sz="1200" b="1" dirty="0">
                <a:solidFill>
                  <a:schemeClr val="accent2"/>
                </a:solidFill>
              </a:rPr>
              <a:t>Identity</a:t>
            </a:r>
          </a:p>
          <a:p>
            <a:pPr algn="ctr"/>
            <a:r>
              <a:rPr lang="en-US" sz="1200" b="1" dirty="0">
                <a:solidFill>
                  <a:schemeClr val="accent2"/>
                </a:solidFill>
              </a:rPr>
              <a:t>Statements</a:t>
            </a:r>
          </a:p>
        </p:txBody>
      </p:sp>
      <p:sp>
        <p:nvSpPr>
          <p:cNvPr id="17" name="TextBox 16">
            <a:extLst>
              <a:ext uri="{FF2B5EF4-FFF2-40B4-BE49-F238E27FC236}">
                <a16:creationId xmlns:a16="http://schemas.microsoft.com/office/drawing/2014/main" id="{D043D421-6575-4484-905B-8A4E4E98D0CA}"/>
              </a:ext>
            </a:extLst>
          </p:cNvPr>
          <p:cNvSpPr txBox="1"/>
          <p:nvPr/>
        </p:nvSpPr>
        <p:spPr>
          <a:xfrm>
            <a:off x="10820826" y="3197480"/>
            <a:ext cx="590226" cy="461665"/>
          </a:xfrm>
          <a:prstGeom prst="rect">
            <a:avLst/>
          </a:prstGeom>
          <a:noFill/>
        </p:spPr>
        <p:txBody>
          <a:bodyPr wrap="none" rtlCol="0">
            <a:spAutoFit/>
          </a:bodyPr>
          <a:lstStyle/>
          <a:p>
            <a:pPr algn="ctr"/>
            <a:r>
              <a:rPr lang="en-US" sz="1200" b="1" dirty="0">
                <a:solidFill>
                  <a:schemeClr val="accent4"/>
                </a:solidFill>
              </a:rPr>
              <a:t>Leaf</a:t>
            </a:r>
          </a:p>
          <a:p>
            <a:pPr algn="ctr"/>
            <a:r>
              <a:rPr lang="en-US" sz="1200" b="1" dirty="0">
                <a:solidFill>
                  <a:schemeClr val="accent4"/>
                </a:solidFill>
              </a:rPr>
              <a:t>Nodes</a:t>
            </a:r>
          </a:p>
        </p:txBody>
      </p:sp>
      <p:sp>
        <p:nvSpPr>
          <p:cNvPr id="18" name="TextBox 17">
            <a:extLst>
              <a:ext uri="{FF2B5EF4-FFF2-40B4-BE49-F238E27FC236}">
                <a16:creationId xmlns:a16="http://schemas.microsoft.com/office/drawing/2014/main" id="{CF03348B-6E53-4F82-B27B-A8BC02B6E982}"/>
              </a:ext>
            </a:extLst>
          </p:cNvPr>
          <p:cNvSpPr txBox="1"/>
          <p:nvPr/>
        </p:nvSpPr>
        <p:spPr>
          <a:xfrm>
            <a:off x="10820826" y="3999253"/>
            <a:ext cx="590226" cy="461665"/>
          </a:xfrm>
          <a:prstGeom prst="rect">
            <a:avLst/>
          </a:prstGeom>
          <a:noFill/>
        </p:spPr>
        <p:txBody>
          <a:bodyPr wrap="none" rtlCol="0">
            <a:spAutoFit/>
          </a:bodyPr>
          <a:lstStyle/>
          <a:p>
            <a:pPr algn="ctr"/>
            <a:r>
              <a:rPr lang="en-US" sz="1200" b="1" dirty="0">
                <a:solidFill>
                  <a:schemeClr val="accent3"/>
                </a:solidFill>
              </a:rPr>
              <a:t>Inner</a:t>
            </a:r>
          </a:p>
          <a:p>
            <a:pPr algn="ctr"/>
            <a:r>
              <a:rPr lang="en-US" sz="1200" b="1" dirty="0">
                <a:solidFill>
                  <a:schemeClr val="accent3"/>
                </a:solidFill>
              </a:rPr>
              <a:t>Nodes</a:t>
            </a:r>
          </a:p>
        </p:txBody>
      </p:sp>
      <p:sp>
        <p:nvSpPr>
          <p:cNvPr id="19" name="TextBox 18">
            <a:extLst>
              <a:ext uri="{FF2B5EF4-FFF2-40B4-BE49-F238E27FC236}">
                <a16:creationId xmlns:a16="http://schemas.microsoft.com/office/drawing/2014/main" id="{F76FD534-D6AC-496B-ADA3-F170CFEC4E24}"/>
              </a:ext>
            </a:extLst>
          </p:cNvPr>
          <p:cNvSpPr txBox="1"/>
          <p:nvPr/>
        </p:nvSpPr>
        <p:spPr>
          <a:xfrm>
            <a:off x="10795979" y="4768028"/>
            <a:ext cx="639919" cy="461665"/>
          </a:xfrm>
          <a:prstGeom prst="rect">
            <a:avLst/>
          </a:prstGeom>
          <a:noFill/>
        </p:spPr>
        <p:txBody>
          <a:bodyPr wrap="none" rtlCol="0">
            <a:spAutoFit/>
          </a:bodyPr>
          <a:lstStyle/>
          <a:p>
            <a:pPr algn="ctr"/>
            <a:r>
              <a:rPr lang="en-US" sz="1200" b="1" dirty="0">
                <a:solidFill>
                  <a:schemeClr val="accent5"/>
                </a:solidFill>
              </a:rPr>
              <a:t>Merkle</a:t>
            </a:r>
          </a:p>
          <a:p>
            <a:pPr algn="ctr"/>
            <a:r>
              <a:rPr lang="en-US" sz="1200" b="1" dirty="0">
                <a:solidFill>
                  <a:schemeClr val="accent5"/>
                </a:solidFill>
              </a:rPr>
              <a:t>Root</a:t>
            </a:r>
          </a:p>
        </p:txBody>
      </p:sp>
      <p:cxnSp>
        <p:nvCxnSpPr>
          <p:cNvPr id="21" name="Straight Arrow Connector 20">
            <a:extLst>
              <a:ext uri="{FF2B5EF4-FFF2-40B4-BE49-F238E27FC236}">
                <a16:creationId xmlns:a16="http://schemas.microsoft.com/office/drawing/2014/main" id="{80D56C3B-6656-43A5-9ABC-921ABC65B0F0}"/>
              </a:ext>
            </a:extLst>
          </p:cNvPr>
          <p:cNvCxnSpPr>
            <a:cxnSpLocks/>
          </p:cNvCxnSpPr>
          <p:nvPr/>
        </p:nvCxnSpPr>
        <p:spPr>
          <a:xfrm flipV="1">
            <a:off x="9998234" y="2768037"/>
            <a:ext cx="0" cy="3827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57BEB44C-42AE-4794-990D-F27900535602}"/>
              </a:ext>
            </a:extLst>
          </p:cNvPr>
          <p:cNvCxnSpPr>
            <a:cxnSpLocks/>
          </p:cNvCxnSpPr>
          <p:nvPr/>
        </p:nvCxnSpPr>
        <p:spPr>
          <a:xfrm flipV="1">
            <a:off x="9787955" y="3706850"/>
            <a:ext cx="187433" cy="292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39E3FC7D-1BF2-4B37-96B9-B9DE883B46B2}"/>
              </a:ext>
            </a:extLst>
          </p:cNvPr>
          <p:cNvCxnSpPr>
            <a:cxnSpLocks/>
          </p:cNvCxnSpPr>
          <p:nvPr/>
        </p:nvCxnSpPr>
        <p:spPr>
          <a:xfrm flipV="1">
            <a:off x="8113993" y="3702218"/>
            <a:ext cx="187433" cy="2924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F5DB18FC-FBF9-46B3-8B6B-F8CC650F997A}"/>
              </a:ext>
            </a:extLst>
          </p:cNvPr>
          <p:cNvCxnSpPr>
            <a:cxnSpLocks/>
          </p:cNvCxnSpPr>
          <p:nvPr/>
        </p:nvCxnSpPr>
        <p:spPr>
          <a:xfrm flipV="1">
            <a:off x="9013371" y="4515960"/>
            <a:ext cx="324700" cy="2520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DD90E974-E80B-47A4-B028-D3A42C702A76}"/>
              </a:ext>
            </a:extLst>
          </p:cNvPr>
          <p:cNvCxnSpPr>
            <a:cxnSpLocks/>
          </p:cNvCxnSpPr>
          <p:nvPr/>
        </p:nvCxnSpPr>
        <p:spPr>
          <a:xfrm flipH="1" flipV="1">
            <a:off x="7505190" y="3726913"/>
            <a:ext cx="179980" cy="272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DD370DEC-A091-49C9-AD31-D4B9E814D662}"/>
              </a:ext>
            </a:extLst>
          </p:cNvPr>
          <p:cNvCxnSpPr>
            <a:cxnSpLocks/>
          </p:cNvCxnSpPr>
          <p:nvPr/>
        </p:nvCxnSpPr>
        <p:spPr>
          <a:xfrm flipH="1" flipV="1">
            <a:off x="9171699" y="3722281"/>
            <a:ext cx="179980" cy="272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62A07383-35CD-451F-8831-ED6E661C11F1}"/>
              </a:ext>
            </a:extLst>
          </p:cNvPr>
          <p:cNvCxnSpPr>
            <a:cxnSpLocks/>
          </p:cNvCxnSpPr>
          <p:nvPr/>
        </p:nvCxnSpPr>
        <p:spPr>
          <a:xfrm flipH="1" flipV="1">
            <a:off x="8159193" y="4515960"/>
            <a:ext cx="313624" cy="2622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63900345-922E-480E-9837-668E82BE2537}"/>
              </a:ext>
            </a:extLst>
          </p:cNvPr>
          <p:cNvSpPr txBox="1"/>
          <p:nvPr/>
        </p:nvSpPr>
        <p:spPr>
          <a:xfrm>
            <a:off x="5640355" y="2971800"/>
            <a:ext cx="914400" cy="914400"/>
          </a:xfrm>
          <a:prstGeom prst="rect">
            <a:avLst/>
          </a:prstGeom>
          <a:noFill/>
        </p:spPr>
        <p:txBody>
          <a:bodyPr wrap="square" rtlCol="0">
            <a:spAutoFit/>
          </a:bodyPr>
          <a:lstStyle/>
          <a:p>
            <a:endParaRPr lang="en-US" dirty="0"/>
          </a:p>
        </p:txBody>
      </p:sp>
      <p:pic>
        <p:nvPicPr>
          <p:cNvPr id="36" name="Graphic 35" descr="Smart Phone with solid fill">
            <a:extLst>
              <a:ext uri="{FF2B5EF4-FFF2-40B4-BE49-F238E27FC236}">
                <a16:creationId xmlns:a16="http://schemas.microsoft.com/office/drawing/2014/main" id="{F3B7F03F-0F3F-4189-B2A0-5A8F9BA7FF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8732" y="4084857"/>
            <a:ext cx="914400" cy="914400"/>
          </a:xfrm>
          <a:prstGeom prst="rect">
            <a:avLst/>
          </a:prstGeom>
        </p:spPr>
      </p:pic>
      <p:pic>
        <p:nvPicPr>
          <p:cNvPr id="37" name="Graphic 36" descr="Monitor with solid fill">
            <a:extLst>
              <a:ext uri="{FF2B5EF4-FFF2-40B4-BE49-F238E27FC236}">
                <a16:creationId xmlns:a16="http://schemas.microsoft.com/office/drawing/2014/main" id="{EFED5426-021E-477F-B443-18D4EBA8E0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6895" y="5125831"/>
            <a:ext cx="914400" cy="914400"/>
          </a:xfrm>
          <a:prstGeom prst="rect">
            <a:avLst/>
          </a:prstGeom>
        </p:spPr>
      </p:pic>
      <p:pic>
        <p:nvPicPr>
          <p:cNvPr id="38" name="Google Shape;726;p35">
            <a:extLst>
              <a:ext uri="{FF2B5EF4-FFF2-40B4-BE49-F238E27FC236}">
                <a16:creationId xmlns:a16="http://schemas.microsoft.com/office/drawing/2014/main" id="{3788F69A-4D97-4ED3-9BB9-A0FBF1B0731F}"/>
              </a:ext>
            </a:extLst>
          </p:cNvPr>
          <p:cNvPicPr preferRelativeResize="0"/>
          <p:nvPr/>
        </p:nvPicPr>
        <p:blipFill>
          <a:blip r:embed="rId7">
            <a:alphaModFix/>
          </a:blip>
          <a:stretch>
            <a:fillRect/>
          </a:stretch>
        </p:blipFill>
        <p:spPr>
          <a:xfrm>
            <a:off x="4007061" y="4942354"/>
            <a:ext cx="814687" cy="678900"/>
          </a:xfrm>
          <a:prstGeom prst="rect">
            <a:avLst/>
          </a:prstGeom>
          <a:noFill/>
          <a:ln>
            <a:noFill/>
          </a:ln>
        </p:spPr>
      </p:pic>
      <p:pic>
        <p:nvPicPr>
          <p:cNvPr id="40" name="Google Shape;373;p26">
            <a:extLst>
              <a:ext uri="{FF2B5EF4-FFF2-40B4-BE49-F238E27FC236}">
                <a16:creationId xmlns:a16="http://schemas.microsoft.com/office/drawing/2014/main" id="{721EEF68-CF17-45CE-8AAB-B6A23DFBB49A}"/>
              </a:ext>
            </a:extLst>
          </p:cNvPr>
          <p:cNvPicPr preferRelativeResize="0"/>
          <p:nvPr/>
        </p:nvPicPr>
        <p:blipFill>
          <a:blip r:embed="rId8">
            <a:alphaModFix/>
          </a:blip>
          <a:stretch>
            <a:fillRect/>
          </a:stretch>
        </p:blipFill>
        <p:spPr>
          <a:xfrm>
            <a:off x="1705219" y="3754627"/>
            <a:ext cx="601320" cy="546300"/>
          </a:xfrm>
          <a:prstGeom prst="rect">
            <a:avLst/>
          </a:prstGeom>
          <a:noFill/>
          <a:ln>
            <a:noFill/>
          </a:ln>
        </p:spPr>
      </p:pic>
      <p:cxnSp>
        <p:nvCxnSpPr>
          <p:cNvPr id="34" name="Straight Arrow Connector 33">
            <a:extLst>
              <a:ext uri="{FF2B5EF4-FFF2-40B4-BE49-F238E27FC236}">
                <a16:creationId xmlns:a16="http://schemas.microsoft.com/office/drawing/2014/main" id="{20063DBB-3439-4154-B48D-7D0B4D18DCD9}"/>
              </a:ext>
            </a:extLst>
          </p:cNvPr>
          <p:cNvCxnSpPr>
            <a:stCxn id="14" idx="1"/>
            <a:endCxn id="38" idx="3"/>
          </p:cNvCxnSpPr>
          <p:nvPr/>
        </p:nvCxnSpPr>
        <p:spPr>
          <a:xfrm flipH="1">
            <a:off x="4821748" y="4998862"/>
            <a:ext cx="3704536" cy="2829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a:extLst>
              <a:ext uri="{FF2B5EF4-FFF2-40B4-BE49-F238E27FC236}">
                <a16:creationId xmlns:a16="http://schemas.microsoft.com/office/drawing/2014/main" id="{F4CFCFC9-AB60-403C-8F7C-C5609391BDC6}"/>
              </a:ext>
            </a:extLst>
          </p:cNvPr>
          <p:cNvCxnSpPr>
            <a:stCxn id="14" idx="1"/>
          </p:cNvCxnSpPr>
          <p:nvPr/>
        </p:nvCxnSpPr>
        <p:spPr>
          <a:xfrm flipH="1" flipV="1">
            <a:off x="2623132" y="4366727"/>
            <a:ext cx="5903152" cy="6321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82299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48"/>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a:t>Merkle Trees</a:t>
            </a:r>
            <a:endParaRPr/>
          </a:p>
        </p:txBody>
      </p:sp>
      <p:sp>
        <p:nvSpPr>
          <p:cNvPr id="1095" name="Google Shape;1095;p48"/>
          <p:cNvSpPr/>
          <p:nvPr/>
        </p:nvSpPr>
        <p:spPr>
          <a:xfrm>
            <a:off x="533400"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H(alice||1,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0x12</a:t>
            </a:r>
            <a:endParaRPr sz="1733" kern="0">
              <a:solidFill>
                <a:srgbClr val="000000"/>
              </a:solidFill>
              <a:latin typeface="Arial"/>
              <a:cs typeface="Arial"/>
              <a:sym typeface="Arial"/>
            </a:endParaRPr>
          </a:p>
        </p:txBody>
      </p:sp>
      <p:sp>
        <p:nvSpPr>
          <p:cNvPr id="1096" name="Google Shape;1096;p48"/>
          <p:cNvSpPr/>
          <p:nvPr/>
        </p:nvSpPr>
        <p:spPr>
          <a:xfrm>
            <a:off x="9209433"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H(alice||2, link</a:t>
            </a:r>
            <a:r>
              <a:rPr lang="en" sz="1733" kern="0" baseline="-25000">
                <a:solidFill>
                  <a:srgbClr val="000000"/>
                </a:solidFill>
                <a:latin typeface="Arial"/>
                <a:cs typeface="Arial"/>
                <a:sym typeface="Arial"/>
              </a:rPr>
              <a:t>2</a:t>
            </a:r>
            <a:r>
              <a:rPr lang="en" sz="1733" kern="0">
                <a:solidFill>
                  <a:srgbClr val="000000"/>
                </a:solidFill>
                <a:latin typeface="Arial"/>
                <a:cs typeface="Arial"/>
                <a:sym typeface="Arial"/>
              </a:rPr>
              <a:t>) = 0x9a</a:t>
            </a:r>
            <a:endParaRPr sz="1733" kern="0">
              <a:solidFill>
                <a:srgbClr val="000000"/>
              </a:solidFill>
              <a:latin typeface="Arial"/>
              <a:cs typeface="Arial"/>
              <a:sym typeface="Arial"/>
            </a:endParaRPr>
          </a:p>
        </p:txBody>
      </p:sp>
      <p:sp>
        <p:nvSpPr>
          <p:cNvPr id="1097" name="Google Shape;1097;p48"/>
          <p:cNvSpPr/>
          <p:nvPr/>
        </p:nvSpPr>
        <p:spPr>
          <a:xfrm>
            <a:off x="3519233" y="1670500"/>
            <a:ext cx="25160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H(bob||2, link</a:t>
            </a:r>
            <a:r>
              <a:rPr lang="en" sz="1733" kern="0" baseline="-25000">
                <a:solidFill>
                  <a:srgbClr val="000000"/>
                </a:solidFill>
                <a:latin typeface="Arial"/>
                <a:cs typeface="Arial"/>
                <a:sym typeface="Arial"/>
              </a:rPr>
              <a:t>2</a:t>
            </a:r>
            <a:r>
              <a:rPr lang="en" sz="1733" kern="0">
                <a:solidFill>
                  <a:srgbClr val="000000"/>
                </a:solidFill>
                <a:latin typeface="Arial"/>
                <a:cs typeface="Arial"/>
                <a:sym typeface="Arial"/>
              </a:rPr>
              <a:t>) = 0x34</a:t>
            </a:r>
            <a:endParaRPr sz="1733" kern="0">
              <a:solidFill>
                <a:srgbClr val="000000"/>
              </a:solidFill>
              <a:latin typeface="Arial"/>
              <a:cs typeface="Arial"/>
              <a:sym typeface="Arial"/>
            </a:endParaRPr>
          </a:p>
        </p:txBody>
      </p:sp>
      <p:sp>
        <p:nvSpPr>
          <p:cNvPr id="1098" name="Google Shape;1098;p48"/>
          <p:cNvSpPr/>
          <p:nvPr/>
        </p:nvSpPr>
        <p:spPr>
          <a:xfrm>
            <a:off x="6321651" y="1670500"/>
            <a:ext cx="24672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H(bob||1,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 0x78</a:t>
            </a:r>
            <a:endParaRPr sz="1733" kern="0">
              <a:solidFill>
                <a:srgbClr val="000000"/>
              </a:solidFill>
              <a:latin typeface="Arial"/>
              <a:cs typeface="Arial"/>
              <a:sym typeface="Arial"/>
            </a:endParaRPr>
          </a:p>
        </p:txBody>
      </p:sp>
      <p:sp>
        <p:nvSpPr>
          <p:cNvPr id="1099" name="Google Shape;1099;p48"/>
          <p:cNvSpPr txBox="1"/>
          <p:nvPr/>
        </p:nvSpPr>
        <p:spPr>
          <a:xfrm>
            <a:off x="4556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H(alice ||1) = </a:t>
            </a:r>
            <a:r>
              <a:rPr lang="en" sz="1600" i="1" kern="0">
                <a:solidFill>
                  <a:srgbClr val="000000"/>
                </a:solidFill>
                <a:latin typeface="Lato"/>
                <a:ea typeface="Lato"/>
                <a:cs typeface="Lato"/>
                <a:sym typeface="Lato"/>
              </a:rPr>
              <a:t>0x01</a:t>
            </a:r>
            <a:r>
              <a:rPr lang="en" sz="1600" kern="0">
                <a:solidFill>
                  <a:srgbClr val="000000"/>
                </a:solidFill>
                <a:latin typeface="Lato"/>
                <a:ea typeface="Lato"/>
                <a:cs typeface="Lato"/>
                <a:sym typeface="Lato"/>
              </a:rPr>
              <a:t> = 00…</a:t>
            </a:r>
            <a:endParaRPr sz="1600" kern="0">
              <a:solidFill>
                <a:srgbClr val="000000"/>
              </a:solidFill>
              <a:latin typeface="Lato"/>
              <a:ea typeface="Lato"/>
              <a:cs typeface="Lato"/>
              <a:sym typeface="Lato"/>
            </a:endParaRPr>
          </a:p>
        </p:txBody>
      </p:sp>
      <p:sp>
        <p:nvSpPr>
          <p:cNvPr id="1100" name="Google Shape;1100;p48"/>
          <p:cNvSpPr txBox="1"/>
          <p:nvPr/>
        </p:nvSpPr>
        <p:spPr>
          <a:xfrm>
            <a:off x="3596433" y="2143367"/>
            <a:ext cx="2384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H(bob||2) = </a:t>
            </a:r>
            <a:r>
              <a:rPr lang="en" sz="1600" i="1" kern="0">
                <a:solidFill>
                  <a:srgbClr val="000000"/>
                </a:solidFill>
                <a:latin typeface="Lato"/>
                <a:ea typeface="Lato"/>
                <a:cs typeface="Lato"/>
                <a:sym typeface="Lato"/>
              </a:rPr>
              <a:t>0x42</a:t>
            </a:r>
            <a:r>
              <a:rPr lang="en" sz="1600" kern="0">
                <a:solidFill>
                  <a:srgbClr val="000000"/>
                </a:solidFill>
                <a:latin typeface="Lato"/>
                <a:ea typeface="Lato"/>
                <a:cs typeface="Lato"/>
                <a:sym typeface="Lato"/>
              </a:rPr>
              <a:t> = 01…</a:t>
            </a:r>
            <a:endParaRPr sz="1600" kern="0">
              <a:solidFill>
                <a:srgbClr val="000000"/>
              </a:solidFill>
              <a:latin typeface="Lato"/>
              <a:ea typeface="Lato"/>
              <a:cs typeface="Lato"/>
              <a:sym typeface="Lato"/>
            </a:endParaRPr>
          </a:p>
        </p:txBody>
      </p:sp>
      <p:sp>
        <p:nvSpPr>
          <p:cNvPr id="1101" name="Google Shape;1101;p48"/>
          <p:cNvSpPr/>
          <p:nvPr/>
        </p:nvSpPr>
        <p:spPr>
          <a:xfrm>
            <a:off x="1695400" y="3084400"/>
            <a:ext cx="3802400" cy="4860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0x01</a:t>
            </a:r>
            <a:r>
              <a:rPr lang="en" sz="1867" kern="0">
                <a:solidFill>
                  <a:srgbClr val="000000"/>
                </a:solidFill>
                <a:latin typeface="Arial"/>
                <a:cs typeface="Arial"/>
                <a:sym typeface="Arial"/>
              </a:rPr>
              <a:t>,0x12,</a:t>
            </a:r>
            <a:r>
              <a:rPr lang="en" sz="1867" i="1" kern="0">
                <a:solidFill>
                  <a:srgbClr val="000000"/>
                </a:solidFill>
                <a:latin typeface="Arial"/>
                <a:cs typeface="Arial"/>
                <a:sym typeface="Arial"/>
              </a:rPr>
              <a:t>0x42</a:t>
            </a:r>
            <a:r>
              <a:rPr lang="en" sz="1867" kern="0">
                <a:solidFill>
                  <a:srgbClr val="000000"/>
                </a:solidFill>
                <a:latin typeface="Arial"/>
                <a:cs typeface="Arial"/>
                <a:sym typeface="Arial"/>
              </a:rPr>
              <a:t>,0x34) = 0x56</a:t>
            </a:r>
            <a:endParaRPr sz="1867" kern="0">
              <a:solidFill>
                <a:srgbClr val="000000"/>
              </a:solidFill>
              <a:latin typeface="Arial"/>
              <a:cs typeface="Arial"/>
              <a:sym typeface="Arial"/>
            </a:endParaRPr>
          </a:p>
        </p:txBody>
      </p:sp>
      <p:sp>
        <p:nvSpPr>
          <p:cNvPr id="1102" name="Google Shape;1102;p48"/>
          <p:cNvSpPr/>
          <p:nvPr/>
        </p:nvSpPr>
        <p:spPr>
          <a:xfrm>
            <a:off x="6831500" y="3084400"/>
            <a:ext cx="3665200" cy="4860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0xa3</a:t>
            </a:r>
            <a:r>
              <a:rPr lang="en" sz="1867" kern="0">
                <a:solidFill>
                  <a:srgbClr val="000000"/>
                </a:solidFill>
                <a:latin typeface="Arial"/>
                <a:cs typeface="Arial"/>
                <a:sym typeface="Arial"/>
              </a:rPr>
              <a:t>,0x78,</a:t>
            </a:r>
            <a:r>
              <a:rPr lang="en" sz="1867" i="1" kern="0">
                <a:solidFill>
                  <a:srgbClr val="000000"/>
                </a:solidFill>
                <a:latin typeface="Arial"/>
                <a:cs typeface="Arial"/>
                <a:sym typeface="Arial"/>
              </a:rPr>
              <a:t>0xc4</a:t>
            </a:r>
            <a:r>
              <a:rPr lang="en" sz="1867" kern="0">
                <a:solidFill>
                  <a:srgbClr val="000000"/>
                </a:solidFill>
                <a:latin typeface="Arial"/>
                <a:cs typeface="Arial"/>
                <a:sym typeface="Arial"/>
              </a:rPr>
              <a:t>,0x9a) = 0xbc</a:t>
            </a:r>
            <a:endParaRPr sz="1867" kern="0">
              <a:solidFill>
                <a:srgbClr val="000000"/>
              </a:solidFill>
              <a:latin typeface="Arial"/>
              <a:cs typeface="Arial"/>
              <a:sym typeface="Arial"/>
            </a:endParaRPr>
          </a:p>
        </p:txBody>
      </p:sp>
      <p:sp>
        <p:nvSpPr>
          <p:cNvPr id="1103" name="Google Shape;1103;p48"/>
          <p:cNvSpPr/>
          <p:nvPr/>
        </p:nvSpPr>
        <p:spPr>
          <a:xfrm>
            <a:off x="4502200" y="4091900"/>
            <a:ext cx="3187600" cy="48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a:t>
            </a:r>
            <a:r>
              <a:rPr lang="en" sz="1867" kern="0">
                <a:solidFill>
                  <a:srgbClr val="000000"/>
                </a:solidFill>
                <a:latin typeface="Arial"/>
                <a:cs typeface="Arial"/>
                <a:sym typeface="Arial"/>
              </a:rPr>
              <a:t>,0x56,</a:t>
            </a:r>
            <a:r>
              <a:rPr lang="en" sz="1867" i="1" kern="0">
                <a:solidFill>
                  <a:srgbClr val="000000"/>
                </a:solidFill>
                <a:latin typeface="Arial"/>
                <a:cs typeface="Arial"/>
                <a:sym typeface="Arial"/>
              </a:rPr>
              <a:t>1</a:t>
            </a:r>
            <a:r>
              <a:rPr lang="en" sz="1867" kern="0">
                <a:solidFill>
                  <a:srgbClr val="000000"/>
                </a:solidFill>
                <a:latin typeface="Arial"/>
                <a:cs typeface="Arial"/>
                <a:sym typeface="Arial"/>
              </a:rPr>
              <a:t>,0xbc) = 0xde</a:t>
            </a:r>
            <a:endParaRPr sz="1867" kern="0">
              <a:solidFill>
                <a:srgbClr val="000000"/>
              </a:solidFill>
              <a:latin typeface="Arial"/>
              <a:cs typeface="Arial"/>
              <a:sym typeface="Arial"/>
            </a:endParaRPr>
          </a:p>
        </p:txBody>
      </p:sp>
      <p:sp>
        <p:nvSpPr>
          <p:cNvPr id="1104" name="Google Shape;1104;p48"/>
          <p:cNvSpPr txBox="1"/>
          <p:nvPr/>
        </p:nvSpPr>
        <p:spPr>
          <a:xfrm>
            <a:off x="6126267"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H(bob ||1) = </a:t>
            </a:r>
            <a:r>
              <a:rPr lang="en" sz="1600" i="1" kern="0">
                <a:solidFill>
                  <a:srgbClr val="000000"/>
                </a:solidFill>
                <a:latin typeface="Lato"/>
                <a:ea typeface="Lato"/>
                <a:cs typeface="Lato"/>
                <a:sym typeface="Lato"/>
              </a:rPr>
              <a:t>0xa3</a:t>
            </a:r>
            <a:r>
              <a:rPr lang="en" sz="1600" kern="0">
                <a:solidFill>
                  <a:srgbClr val="000000"/>
                </a:solidFill>
                <a:latin typeface="Lato"/>
                <a:ea typeface="Lato"/>
                <a:cs typeface="Lato"/>
                <a:sym typeface="Lato"/>
              </a:rPr>
              <a:t> = 10…</a:t>
            </a:r>
            <a:endParaRPr sz="1600" kern="0">
              <a:solidFill>
                <a:srgbClr val="000000"/>
              </a:solidFill>
              <a:latin typeface="Lato"/>
              <a:ea typeface="Lato"/>
              <a:cs typeface="Lato"/>
              <a:sym typeface="Lato"/>
            </a:endParaRPr>
          </a:p>
        </p:txBody>
      </p:sp>
      <p:sp>
        <p:nvSpPr>
          <p:cNvPr id="1105" name="Google Shape;1105;p48"/>
          <p:cNvSpPr txBox="1"/>
          <p:nvPr/>
        </p:nvSpPr>
        <p:spPr>
          <a:xfrm>
            <a:off x="90644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H(alice ||2) = </a:t>
            </a:r>
            <a:r>
              <a:rPr lang="en" sz="1600" i="1" kern="0">
                <a:solidFill>
                  <a:srgbClr val="000000"/>
                </a:solidFill>
                <a:latin typeface="Lato"/>
                <a:ea typeface="Lato"/>
                <a:cs typeface="Lato"/>
                <a:sym typeface="Lato"/>
              </a:rPr>
              <a:t>0xc4</a:t>
            </a:r>
            <a:r>
              <a:rPr lang="en" sz="1600" kern="0">
                <a:solidFill>
                  <a:srgbClr val="000000"/>
                </a:solidFill>
                <a:latin typeface="Lato"/>
                <a:ea typeface="Lato"/>
                <a:cs typeface="Lato"/>
                <a:sym typeface="Lato"/>
              </a:rPr>
              <a:t> = 11…</a:t>
            </a:r>
            <a:endParaRPr sz="1600" kern="0">
              <a:solidFill>
                <a:srgbClr val="000000"/>
              </a:solidFill>
              <a:latin typeface="Lato"/>
              <a:ea typeface="Lato"/>
              <a:cs typeface="Lato"/>
              <a:sym typeface="Lato"/>
            </a:endParaRPr>
          </a:p>
        </p:txBody>
      </p:sp>
      <p:cxnSp>
        <p:nvCxnSpPr>
          <p:cNvPr id="1106" name="Google Shape;1106;p48"/>
          <p:cNvCxnSpPr>
            <a:stCxn id="1099" idx="2"/>
            <a:endCxn id="1101" idx="0"/>
          </p:cNvCxnSpPr>
          <p:nvPr/>
        </p:nvCxnSpPr>
        <p:spPr>
          <a:xfrm>
            <a:off x="1895633" y="2635769"/>
            <a:ext cx="1700967" cy="448631"/>
          </a:xfrm>
          <a:prstGeom prst="straightConnector1">
            <a:avLst/>
          </a:prstGeom>
          <a:noFill/>
          <a:ln w="9525" cap="flat" cmpd="sng">
            <a:solidFill>
              <a:schemeClr val="dk2"/>
            </a:solidFill>
            <a:prstDash val="solid"/>
            <a:round/>
            <a:headEnd type="none" w="med" len="med"/>
            <a:tailEnd type="triangle" w="med" len="med"/>
          </a:ln>
        </p:spPr>
      </p:cxnSp>
      <p:cxnSp>
        <p:nvCxnSpPr>
          <p:cNvPr id="1107" name="Google Shape;1107;p48"/>
          <p:cNvCxnSpPr>
            <a:stCxn id="1100" idx="2"/>
            <a:endCxn id="1101" idx="0"/>
          </p:cNvCxnSpPr>
          <p:nvPr/>
        </p:nvCxnSpPr>
        <p:spPr>
          <a:xfrm flipH="1">
            <a:off x="3596600" y="2635769"/>
            <a:ext cx="1191833" cy="448631"/>
          </a:xfrm>
          <a:prstGeom prst="straightConnector1">
            <a:avLst/>
          </a:prstGeom>
          <a:noFill/>
          <a:ln w="9525" cap="flat" cmpd="sng">
            <a:solidFill>
              <a:schemeClr val="dk2"/>
            </a:solidFill>
            <a:prstDash val="solid"/>
            <a:round/>
            <a:headEnd type="none" w="med" len="med"/>
            <a:tailEnd type="triangle" w="med" len="med"/>
          </a:ln>
        </p:spPr>
      </p:cxnSp>
      <p:cxnSp>
        <p:nvCxnSpPr>
          <p:cNvPr id="1108" name="Google Shape;1108;p48"/>
          <p:cNvCxnSpPr>
            <a:stCxn id="1102" idx="2"/>
            <a:endCxn id="1103" idx="0"/>
          </p:cNvCxnSpPr>
          <p:nvPr/>
        </p:nvCxnSpPr>
        <p:spPr>
          <a:xfrm flipH="1">
            <a:off x="6096100" y="3570400"/>
            <a:ext cx="2568000" cy="521600"/>
          </a:xfrm>
          <a:prstGeom prst="straightConnector1">
            <a:avLst/>
          </a:prstGeom>
          <a:noFill/>
          <a:ln w="9525" cap="flat" cmpd="sng">
            <a:solidFill>
              <a:schemeClr val="dk2"/>
            </a:solidFill>
            <a:prstDash val="solid"/>
            <a:round/>
            <a:headEnd type="none" w="med" len="med"/>
            <a:tailEnd type="triangle" w="med" len="med"/>
          </a:ln>
        </p:spPr>
      </p:cxnSp>
      <p:cxnSp>
        <p:nvCxnSpPr>
          <p:cNvPr id="1109" name="Google Shape;1109;p48"/>
          <p:cNvCxnSpPr>
            <a:stCxn id="1101" idx="2"/>
            <a:endCxn id="1103" idx="0"/>
          </p:cNvCxnSpPr>
          <p:nvPr/>
        </p:nvCxnSpPr>
        <p:spPr>
          <a:xfrm>
            <a:off x="3596600" y="3570400"/>
            <a:ext cx="2499600" cy="521600"/>
          </a:xfrm>
          <a:prstGeom prst="straightConnector1">
            <a:avLst/>
          </a:prstGeom>
          <a:noFill/>
          <a:ln w="9525" cap="flat" cmpd="sng">
            <a:solidFill>
              <a:schemeClr val="dk2"/>
            </a:solidFill>
            <a:prstDash val="solid"/>
            <a:round/>
            <a:headEnd type="none" w="med" len="med"/>
            <a:tailEnd type="triangle" w="med" len="med"/>
          </a:ln>
        </p:spPr>
      </p:cxnSp>
      <p:cxnSp>
        <p:nvCxnSpPr>
          <p:cNvPr id="1110" name="Google Shape;1110;p48"/>
          <p:cNvCxnSpPr>
            <a:stCxn id="1104" idx="2"/>
            <a:endCxn id="1102" idx="0"/>
          </p:cNvCxnSpPr>
          <p:nvPr/>
        </p:nvCxnSpPr>
        <p:spPr>
          <a:xfrm>
            <a:off x="7566267" y="2635769"/>
            <a:ext cx="1097833" cy="448631"/>
          </a:xfrm>
          <a:prstGeom prst="straightConnector1">
            <a:avLst/>
          </a:prstGeom>
          <a:noFill/>
          <a:ln w="9525" cap="flat" cmpd="sng">
            <a:solidFill>
              <a:schemeClr val="dk2"/>
            </a:solidFill>
            <a:prstDash val="solid"/>
            <a:round/>
            <a:headEnd type="none" w="med" len="med"/>
            <a:tailEnd type="triangle" w="med" len="med"/>
          </a:ln>
        </p:spPr>
      </p:cxnSp>
      <p:cxnSp>
        <p:nvCxnSpPr>
          <p:cNvPr id="1111" name="Google Shape;1111;p48"/>
          <p:cNvCxnSpPr>
            <a:stCxn id="1105" idx="2"/>
            <a:endCxn id="1102" idx="0"/>
          </p:cNvCxnSpPr>
          <p:nvPr/>
        </p:nvCxnSpPr>
        <p:spPr>
          <a:xfrm flipH="1">
            <a:off x="8664100" y="2635769"/>
            <a:ext cx="1840333" cy="448631"/>
          </a:xfrm>
          <a:prstGeom prst="straightConnector1">
            <a:avLst/>
          </a:prstGeom>
          <a:noFill/>
          <a:ln w="9525" cap="flat" cmpd="sng">
            <a:solidFill>
              <a:schemeClr val="dk2"/>
            </a:solidFill>
            <a:prstDash val="solid"/>
            <a:round/>
            <a:headEnd type="none" w="med" len="med"/>
            <a:tailEnd type="triangle" w="med" len="med"/>
          </a:ln>
        </p:spPr>
      </p:cxnSp>
      <p:sp>
        <p:nvSpPr>
          <p:cNvPr id="1112" name="Google Shape;1112;p48"/>
          <p:cNvSpPr txBox="1"/>
          <p:nvPr/>
        </p:nvSpPr>
        <p:spPr>
          <a:xfrm>
            <a:off x="917100" y="4598067"/>
            <a:ext cx="10681600" cy="197011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dirty="0" err="1">
                <a:solidFill>
                  <a:srgbClr val="000000"/>
                </a:solidFill>
                <a:latin typeface="Lato"/>
                <a:ea typeface="Lato"/>
                <a:cs typeface="Lato"/>
                <a:sym typeface="Lato"/>
              </a:rPr>
              <a:t>LookupLeaf</a:t>
            </a:r>
            <a:r>
              <a:rPr lang="en" sz="1867" kern="0" dirty="0">
                <a:solidFill>
                  <a:srgbClr val="000000"/>
                </a:solidFill>
                <a:latin typeface="Lato"/>
                <a:ea typeface="Lato"/>
                <a:cs typeface="Lato"/>
                <a:sym typeface="Lato"/>
              </a:rPr>
              <a:t>(bob, 2)</a:t>
            </a:r>
            <a:endParaRPr sz="1867" kern="0" dirty="0">
              <a:solidFill>
                <a:srgbClr val="000000"/>
              </a:solidFill>
              <a:latin typeface="Lato"/>
              <a:ea typeface="Lato"/>
              <a:cs typeface="Lato"/>
              <a:sym typeface="Lato"/>
            </a:endParaRPr>
          </a:p>
          <a:p>
            <a:pPr marL="609585" indent="-423323" defTabSz="1219170">
              <a:buClr>
                <a:srgbClr val="000000"/>
              </a:buClr>
              <a:buSzPts val="1400"/>
              <a:buFont typeface="Lato"/>
              <a:buAutoNum type="arabicPeriod"/>
            </a:pPr>
            <a:r>
              <a:rPr lang="en" sz="1867" kern="0" dirty="0">
                <a:solidFill>
                  <a:srgbClr val="000000"/>
                </a:solidFill>
                <a:latin typeface="Arial"/>
                <a:cs typeface="Arial"/>
                <a:sym typeface="Arial"/>
              </a:rPr>
              <a:t>Derive path from H(bob||2)</a:t>
            </a:r>
            <a:endParaRPr sz="1867" kern="0" dirty="0">
              <a:solidFill>
                <a:srgbClr val="000000"/>
              </a:solidFill>
              <a:latin typeface="Lato"/>
              <a:ea typeface="Lato"/>
              <a:cs typeface="Lato"/>
              <a:sym typeface="Lato"/>
            </a:endParaRPr>
          </a:p>
          <a:p>
            <a:pPr marL="609585" indent="-423323" defTabSz="1219170">
              <a:buClr>
                <a:srgbClr val="000000"/>
              </a:buClr>
              <a:buSzPts val="1400"/>
              <a:buFont typeface="Lato"/>
              <a:buAutoNum type="arabicPeriod"/>
            </a:pPr>
            <a:r>
              <a:rPr lang="en" sz="1867" kern="0" dirty="0">
                <a:solidFill>
                  <a:srgbClr val="000000"/>
                </a:solidFill>
                <a:latin typeface="Lato"/>
                <a:ea typeface="Lato"/>
                <a:cs typeface="Lato"/>
                <a:sym typeface="Lato"/>
              </a:rPr>
              <a:t>Query server for “bob,</a:t>
            </a:r>
            <a:r>
              <a:rPr lang="en" sz="1867" kern="0">
                <a:solidFill>
                  <a:srgbClr val="000000"/>
                </a:solidFill>
                <a:latin typeface="Lato"/>
                <a:ea typeface="Lato"/>
                <a:cs typeface="Lato"/>
                <a:sym typeface="Lato"/>
              </a:rPr>
              <a:t>2”</a:t>
            </a:r>
          </a:p>
          <a:p>
            <a:pPr marL="609585" indent="-423323" defTabSz="1219170">
              <a:buClr>
                <a:srgbClr val="000000"/>
              </a:buClr>
              <a:buSzPts val="1400"/>
              <a:buFont typeface="Lato"/>
              <a:buAutoNum type="arabicPeriod"/>
            </a:pPr>
            <a:r>
              <a:rPr lang="en" sz="1867" kern="0">
                <a:solidFill>
                  <a:srgbClr val="000000"/>
                </a:solidFill>
                <a:latin typeface="Lato"/>
                <a:ea typeface="Lato"/>
                <a:cs typeface="Lato"/>
                <a:sym typeface="Lato"/>
              </a:rPr>
              <a:t>Get </a:t>
            </a:r>
            <a:r>
              <a:rPr lang="en" sz="1867" kern="0" dirty="0">
                <a:solidFill>
                  <a:srgbClr val="000000"/>
                </a:solidFill>
                <a:latin typeface="Lato"/>
                <a:ea typeface="Lato"/>
                <a:cs typeface="Lato"/>
                <a:sym typeface="Lato"/>
              </a:rPr>
              <a:t>back (</a:t>
            </a:r>
            <a:r>
              <a:rPr lang="en" sz="1867" kern="0" dirty="0">
                <a:solidFill>
                  <a:srgbClr val="000000"/>
                </a:solidFill>
                <a:latin typeface="Arial"/>
                <a:cs typeface="Arial"/>
                <a:sym typeface="Arial"/>
              </a:rPr>
              <a:t>link</a:t>
            </a:r>
            <a:r>
              <a:rPr lang="en" sz="1867" kern="0" baseline="-25000" dirty="0">
                <a:solidFill>
                  <a:srgbClr val="000000"/>
                </a:solidFill>
                <a:latin typeface="Arial"/>
                <a:cs typeface="Arial"/>
                <a:sym typeface="Arial"/>
              </a:rPr>
              <a:t>2</a:t>
            </a:r>
            <a:r>
              <a:rPr lang="en" sz="1867" kern="0" dirty="0">
                <a:solidFill>
                  <a:srgbClr val="000000"/>
                </a:solidFill>
                <a:latin typeface="Arial"/>
                <a:cs typeface="Arial"/>
                <a:sym typeface="Arial"/>
              </a:rPr>
              <a:t>, 0x12, 0xbc) — note this is log(N) entries </a:t>
            </a:r>
            <a:endParaRPr sz="1867" kern="0" dirty="0">
              <a:solidFill>
                <a:srgbClr val="000000"/>
              </a:solidFill>
              <a:latin typeface="Arial"/>
              <a:cs typeface="Arial"/>
              <a:sym typeface="Arial"/>
            </a:endParaRPr>
          </a:p>
          <a:p>
            <a:pPr marL="609585" indent="-423323" defTabSz="1219170">
              <a:buClr>
                <a:srgbClr val="000000"/>
              </a:buClr>
              <a:buSzPts val="1400"/>
              <a:buFont typeface="Arial"/>
              <a:buAutoNum type="arabicPeriod"/>
            </a:pPr>
            <a:r>
              <a:rPr lang="en" sz="1867" kern="0" dirty="0">
                <a:solidFill>
                  <a:srgbClr val="000000"/>
                </a:solidFill>
                <a:latin typeface="Arial"/>
                <a:cs typeface="Arial"/>
                <a:sym typeface="Arial"/>
              </a:rPr>
              <a:t>Compute 0xde from path, leaf and sibling data</a:t>
            </a:r>
            <a:endParaRPr sz="1867" kern="0" dirty="0">
              <a:solidFill>
                <a:srgbClr val="000000"/>
              </a:solidFill>
              <a:latin typeface="Arial"/>
              <a:cs typeface="Arial"/>
              <a:sym typeface="Arial"/>
            </a:endParaRPr>
          </a:p>
          <a:p>
            <a:pPr marL="609585" indent="-423323" defTabSz="1219170">
              <a:buClr>
                <a:srgbClr val="000000"/>
              </a:buClr>
              <a:buSzPts val="1400"/>
              <a:buFont typeface="Arial"/>
              <a:buAutoNum type="arabicPeriod"/>
            </a:pPr>
            <a:r>
              <a:rPr lang="en" sz="1867" kern="0" dirty="0">
                <a:solidFill>
                  <a:srgbClr val="000000"/>
                </a:solidFill>
                <a:latin typeface="Arial"/>
                <a:cs typeface="Arial"/>
                <a:sym typeface="Arial"/>
              </a:rPr>
              <a:t>Check 0xde is correct out-of-band</a:t>
            </a:r>
            <a:endParaRPr sz="1867" kern="0" dirty="0">
              <a:solidFill>
                <a:srgbClr val="000000"/>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0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0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49"/>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a:t>Merkle Trees - LookupChain</a:t>
            </a:r>
            <a:endParaRPr/>
          </a:p>
        </p:txBody>
      </p:sp>
      <p:sp>
        <p:nvSpPr>
          <p:cNvPr id="1118" name="Google Shape;1118;p49"/>
          <p:cNvSpPr txBox="1"/>
          <p:nvPr/>
        </p:nvSpPr>
        <p:spPr>
          <a:xfrm>
            <a:off x="1031567" y="1432734"/>
            <a:ext cx="10268000" cy="3313046"/>
          </a:xfrm>
          <a:prstGeom prst="rect">
            <a:avLst/>
          </a:prstGeom>
          <a:noFill/>
          <a:ln>
            <a:noFill/>
          </a:ln>
        </p:spPr>
        <p:txBody>
          <a:bodyPr spcFirstLastPara="1" wrap="square" lIns="121900" tIns="121900" rIns="121900" bIns="121900" anchor="t" anchorCtr="0">
            <a:spAutoFit/>
          </a:bodyPr>
          <a:lstStyle/>
          <a:p>
            <a:pPr marL="609585"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Query server for “alice”</a:t>
            </a:r>
            <a:endParaRPr sz="1733" kern="0">
              <a:solidFill>
                <a:srgbClr val="000000"/>
              </a:solidFill>
              <a:latin typeface="Lato"/>
              <a:ea typeface="Lato"/>
              <a:cs typeface="Lato"/>
              <a:sym typeface="Lato"/>
            </a:endParaRPr>
          </a:p>
          <a:p>
            <a:pPr marL="609585"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Get back:</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R - root</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(H(“alice||1”), path</a:t>
            </a:r>
            <a:r>
              <a:rPr lang="en" sz="1733" kern="0" baseline="-25000">
                <a:solidFill>
                  <a:srgbClr val="000000"/>
                </a:solidFill>
                <a:latin typeface="Lato"/>
                <a:ea typeface="Lato"/>
                <a:cs typeface="Lato"/>
                <a:sym typeface="Lato"/>
              </a:rPr>
              <a:t>1</a:t>
            </a:r>
            <a:r>
              <a:rPr lang="en" sz="1733" kern="0">
                <a:solidFill>
                  <a:srgbClr val="000000"/>
                </a:solidFill>
                <a:latin typeface="Lato"/>
                <a:ea typeface="Lato"/>
                <a:cs typeface="Lato"/>
                <a:sym typeface="Lato"/>
              </a:rPr>
              <a:t>, neighbors</a:t>
            </a:r>
            <a:r>
              <a:rPr lang="en" sz="1733" kern="0" baseline="-25000">
                <a:solidFill>
                  <a:srgbClr val="000000"/>
                </a:solidFill>
                <a:latin typeface="Lato"/>
                <a:ea typeface="Lato"/>
                <a:cs typeface="Lato"/>
                <a:sym typeface="Lato"/>
              </a:rPr>
              <a:t>1</a:t>
            </a:r>
            <a:r>
              <a:rPr lang="en" sz="1733" kern="0">
                <a:solidFill>
                  <a:srgbClr val="000000"/>
                </a:solidFill>
                <a:latin typeface="Lato"/>
                <a:ea typeface="Lato"/>
                <a:cs typeface="Lato"/>
                <a:sym typeface="Lato"/>
              </a:rPr>
              <a:t>, link</a:t>
            </a:r>
            <a:r>
              <a:rPr lang="en" sz="1733" kern="0" baseline="-25000">
                <a:solidFill>
                  <a:srgbClr val="000000"/>
                </a:solidFill>
                <a:latin typeface="Lato"/>
                <a:ea typeface="Lato"/>
                <a:cs typeface="Lato"/>
                <a:sym typeface="Lato"/>
              </a:rPr>
              <a:t>1 </a:t>
            </a:r>
            <a:r>
              <a:rPr lang="en" sz="1733" kern="0">
                <a:solidFill>
                  <a:srgbClr val="000000"/>
                </a:solidFill>
                <a:latin typeface="Lato"/>
                <a:ea typeface="Lato"/>
                <a:cs typeface="Lato"/>
                <a:sym typeface="Lato"/>
              </a:rPr>
              <a:t>)</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(H(“alice||2”), path</a:t>
            </a:r>
            <a:r>
              <a:rPr lang="en" sz="1733" kern="0" baseline="-25000">
                <a:solidFill>
                  <a:srgbClr val="000000"/>
                </a:solidFill>
                <a:latin typeface="Lato"/>
                <a:ea typeface="Lato"/>
                <a:cs typeface="Lato"/>
                <a:sym typeface="Lato"/>
              </a:rPr>
              <a:t>2</a:t>
            </a:r>
            <a:r>
              <a:rPr lang="en" sz="1733" kern="0">
                <a:solidFill>
                  <a:srgbClr val="000000"/>
                </a:solidFill>
                <a:latin typeface="Lato"/>
                <a:ea typeface="Lato"/>
                <a:cs typeface="Lato"/>
                <a:sym typeface="Lato"/>
              </a:rPr>
              <a:t>, neighbors</a:t>
            </a:r>
            <a:r>
              <a:rPr lang="en" sz="1733" kern="0" baseline="-25000">
                <a:solidFill>
                  <a:srgbClr val="000000"/>
                </a:solidFill>
                <a:latin typeface="Lato"/>
                <a:ea typeface="Lato"/>
                <a:cs typeface="Lato"/>
                <a:sym typeface="Lato"/>
              </a:rPr>
              <a:t>2</a:t>
            </a:r>
            <a:r>
              <a:rPr lang="en" sz="1733" kern="0">
                <a:solidFill>
                  <a:srgbClr val="000000"/>
                </a:solidFill>
                <a:latin typeface="Lato"/>
                <a:ea typeface="Lato"/>
                <a:cs typeface="Lato"/>
                <a:sym typeface="Lato"/>
              </a:rPr>
              <a:t>, link</a:t>
            </a:r>
            <a:r>
              <a:rPr lang="en" sz="1733" kern="0" baseline="-25000">
                <a:solidFill>
                  <a:srgbClr val="000000"/>
                </a:solidFill>
                <a:latin typeface="Lato"/>
                <a:ea typeface="Lato"/>
                <a:cs typeface="Lato"/>
                <a:sym typeface="Lato"/>
              </a:rPr>
              <a:t>2 </a:t>
            </a:r>
            <a:r>
              <a:rPr lang="en" sz="1733" kern="0">
                <a:solidFill>
                  <a:srgbClr val="000000"/>
                </a:solidFill>
                <a:latin typeface="Lato"/>
                <a:ea typeface="Lato"/>
                <a:cs typeface="Lato"/>
                <a:sym typeface="Lato"/>
              </a:rPr>
              <a:t>)</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(H(“alice||3”), path</a:t>
            </a:r>
            <a:r>
              <a:rPr lang="en" sz="1733" kern="0" baseline="-25000">
                <a:solidFill>
                  <a:srgbClr val="000000"/>
                </a:solidFill>
                <a:latin typeface="Lato"/>
                <a:ea typeface="Lato"/>
                <a:cs typeface="Lato"/>
                <a:sym typeface="Lato"/>
              </a:rPr>
              <a:t>3</a:t>
            </a:r>
            <a:r>
              <a:rPr lang="en" sz="1733" kern="0">
                <a:solidFill>
                  <a:srgbClr val="000000"/>
                </a:solidFill>
                <a:latin typeface="Lato"/>
                <a:ea typeface="Lato"/>
                <a:cs typeface="Lato"/>
                <a:sym typeface="Lato"/>
              </a:rPr>
              <a:t>, neighbors</a:t>
            </a:r>
            <a:r>
              <a:rPr lang="en" sz="1733" kern="0" baseline="-25000">
                <a:solidFill>
                  <a:srgbClr val="000000"/>
                </a:solidFill>
                <a:latin typeface="Lato"/>
                <a:ea typeface="Lato"/>
                <a:cs typeface="Lato"/>
                <a:sym typeface="Lato"/>
              </a:rPr>
              <a:t>3</a:t>
            </a:r>
            <a:r>
              <a:rPr lang="en" sz="1733" kern="0">
                <a:solidFill>
                  <a:srgbClr val="000000"/>
                </a:solidFill>
                <a:latin typeface="Lato"/>
                <a:ea typeface="Lato"/>
                <a:cs typeface="Lato"/>
                <a:sym typeface="Lato"/>
              </a:rPr>
              <a:t>, NULL)</a:t>
            </a:r>
            <a:endParaRPr sz="1733" kern="0">
              <a:solidFill>
                <a:srgbClr val="000000"/>
              </a:solidFill>
              <a:latin typeface="Lato"/>
              <a:ea typeface="Lato"/>
              <a:cs typeface="Lato"/>
              <a:sym typeface="Lato"/>
            </a:endParaRPr>
          </a:p>
          <a:p>
            <a:pPr marL="609585"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Verify:</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Paths for links 1 and 2</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That link 3 is excluded from the tree</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R is the right root</a:t>
            </a:r>
            <a:endParaRPr sz="1733" kern="0">
              <a:solidFill>
                <a:srgbClr val="000000"/>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50"/>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a:t>Merkle Trees – Exclusion</a:t>
            </a:r>
            <a:endParaRPr/>
          </a:p>
        </p:txBody>
      </p:sp>
      <p:sp>
        <p:nvSpPr>
          <p:cNvPr id="1124" name="Google Shape;1124;p50"/>
          <p:cNvSpPr/>
          <p:nvPr/>
        </p:nvSpPr>
        <p:spPr>
          <a:xfrm>
            <a:off x="533400"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H(alice||1,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0x12</a:t>
            </a:r>
            <a:endParaRPr sz="1733" kern="0">
              <a:solidFill>
                <a:srgbClr val="000000"/>
              </a:solidFill>
              <a:latin typeface="Arial"/>
              <a:cs typeface="Arial"/>
              <a:sym typeface="Arial"/>
            </a:endParaRPr>
          </a:p>
        </p:txBody>
      </p:sp>
      <p:sp>
        <p:nvSpPr>
          <p:cNvPr id="1125" name="Google Shape;1125;p50"/>
          <p:cNvSpPr/>
          <p:nvPr/>
        </p:nvSpPr>
        <p:spPr>
          <a:xfrm>
            <a:off x="9209433"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H(alice||2, link</a:t>
            </a:r>
            <a:r>
              <a:rPr lang="en" sz="1733" kern="0" baseline="-25000">
                <a:solidFill>
                  <a:srgbClr val="000000"/>
                </a:solidFill>
                <a:latin typeface="Arial"/>
                <a:cs typeface="Arial"/>
                <a:sym typeface="Arial"/>
              </a:rPr>
              <a:t>2</a:t>
            </a:r>
            <a:r>
              <a:rPr lang="en" sz="1733" kern="0">
                <a:solidFill>
                  <a:srgbClr val="000000"/>
                </a:solidFill>
                <a:latin typeface="Arial"/>
                <a:cs typeface="Arial"/>
                <a:sym typeface="Arial"/>
              </a:rPr>
              <a:t>) = 0x9a</a:t>
            </a:r>
            <a:endParaRPr sz="1733" kern="0">
              <a:solidFill>
                <a:srgbClr val="000000"/>
              </a:solidFill>
              <a:latin typeface="Arial"/>
              <a:cs typeface="Arial"/>
              <a:sym typeface="Arial"/>
            </a:endParaRPr>
          </a:p>
        </p:txBody>
      </p:sp>
      <p:sp>
        <p:nvSpPr>
          <p:cNvPr id="1126" name="Google Shape;1126;p50"/>
          <p:cNvSpPr/>
          <p:nvPr/>
        </p:nvSpPr>
        <p:spPr>
          <a:xfrm>
            <a:off x="3519233" y="1670500"/>
            <a:ext cx="25160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H(bob||2, link</a:t>
            </a:r>
            <a:r>
              <a:rPr lang="en" sz="1733" kern="0" baseline="-25000">
                <a:solidFill>
                  <a:srgbClr val="000000"/>
                </a:solidFill>
                <a:latin typeface="Arial"/>
                <a:cs typeface="Arial"/>
                <a:sym typeface="Arial"/>
              </a:rPr>
              <a:t>2</a:t>
            </a:r>
            <a:r>
              <a:rPr lang="en" sz="1733" kern="0">
                <a:solidFill>
                  <a:srgbClr val="000000"/>
                </a:solidFill>
                <a:latin typeface="Arial"/>
                <a:cs typeface="Arial"/>
                <a:sym typeface="Arial"/>
              </a:rPr>
              <a:t>) = 0x34</a:t>
            </a:r>
            <a:endParaRPr sz="1733" kern="0">
              <a:solidFill>
                <a:srgbClr val="000000"/>
              </a:solidFill>
              <a:latin typeface="Arial"/>
              <a:cs typeface="Arial"/>
              <a:sym typeface="Arial"/>
            </a:endParaRPr>
          </a:p>
        </p:txBody>
      </p:sp>
      <p:sp>
        <p:nvSpPr>
          <p:cNvPr id="1127" name="Google Shape;1127;p50"/>
          <p:cNvSpPr/>
          <p:nvPr/>
        </p:nvSpPr>
        <p:spPr>
          <a:xfrm>
            <a:off x="6321651" y="1670500"/>
            <a:ext cx="24672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H(bob||1,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 0x78</a:t>
            </a:r>
            <a:endParaRPr sz="1733" kern="0">
              <a:solidFill>
                <a:srgbClr val="000000"/>
              </a:solidFill>
              <a:latin typeface="Arial"/>
              <a:cs typeface="Arial"/>
              <a:sym typeface="Arial"/>
            </a:endParaRPr>
          </a:p>
        </p:txBody>
      </p:sp>
      <p:sp>
        <p:nvSpPr>
          <p:cNvPr id="1128" name="Google Shape;1128;p50"/>
          <p:cNvSpPr/>
          <p:nvPr/>
        </p:nvSpPr>
        <p:spPr>
          <a:xfrm>
            <a:off x="1695400" y="3084400"/>
            <a:ext cx="3802400" cy="4860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0x01</a:t>
            </a:r>
            <a:r>
              <a:rPr lang="en" sz="1867" kern="0">
                <a:solidFill>
                  <a:srgbClr val="000000"/>
                </a:solidFill>
                <a:latin typeface="Arial"/>
                <a:cs typeface="Arial"/>
                <a:sym typeface="Arial"/>
              </a:rPr>
              <a:t>,0x12,</a:t>
            </a:r>
            <a:r>
              <a:rPr lang="en" sz="1867" i="1" kern="0">
                <a:solidFill>
                  <a:srgbClr val="000000"/>
                </a:solidFill>
                <a:latin typeface="Arial"/>
                <a:cs typeface="Arial"/>
                <a:sym typeface="Arial"/>
              </a:rPr>
              <a:t>0x42</a:t>
            </a:r>
            <a:r>
              <a:rPr lang="en" sz="1867" kern="0">
                <a:solidFill>
                  <a:srgbClr val="000000"/>
                </a:solidFill>
                <a:latin typeface="Arial"/>
                <a:cs typeface="Arial"/>
                <a:sym typeface="Arial"/>
              </a:rPr>
              <a:t>,0x34) = 0x56</a:t>
            </a:r>
            <a:endParaRPr sz="1867" kern="0">
              <a:solidFill>
                <a:srgbClr val="000000"/>
              </a:solidFill>
              <a:latin typeface="Arial"/>
              <a:cs typeface="Arial"/>
              <a:sym typeface="Arial"/>
            </a:endParaRPr>
          </a:p>
        </p:txBody>
      </p:sp>
      <p:sp>
        <p:nvSpPr>
          <p:cNvPr id="1129" name="Google Shape;1129;p50"/>
          <p:cNvSpPr/>
          <p:nvPr/>
        </p:nvSpPr>
        <p:spPr>
          <a:xfrm>
            <a:off x="6831500" y="3084400"/>
            <a:ext cx="3665200" cy="4860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0xa3</a:t>
            </a:r>
            <a:r>
              <a:rPr lang="en" sz="1867" kern="0">
                <a:solidFill>
                  <a:srgbClr val="000000"/>
                </a:solidFill>
                <a:latin typeface="Arial"/>
                <a:cs typeface="Arial"/>
                <a:sym typeface="Arial"/>
              </a:rPr>
              <a:t>,0x78,</a:t>
            </a:r>
            <a:r>
              <a:rPr lang="en" sz="1867" i="1" kern="0">
                <a:solidFill>
                  <a:srgbClr val="000000"/>
                </a:solidFill>
                <a:latin typeface="Arial"/>
                <a:cs typeface="Arial"/>
                <a:sym typeface="Arial"/>
              </a:rPr>
              <a:t>0xc4</a:t>
            </a:r>
            <a:r>
              <a:rPr lang="en" sz="1867" kern="0">
                <a:solidFill>
                  <a:srgbClr val="000000"/>
                </a:solidFill>
                <a:latin typeface="Arial"/>
                <a:cs typeface="Arial"/>
                <a:sym typeface="Arial"/>
              </a:rPr>
              <a:t>,0x9a) = 0xbc</a:t>
            </a:r>
            <a:endParaRPr sz="1867" kern="0">
              <a:solidFill>
                <a:srgbClr val="000000"/>
              </a:solidFill>
              <a:latin typeface="Arial"/>
              <a:cs typeface="Arial"/>
              <a:sym typeface="Arial"/>
            </a:endParaRPr>
          </a:p>
        </p:txBody>
      </p:sp>
      <p:sp>
        <p:nvSpPr>
          <p:cNvPr id="1130" name="Google Shape;1130;p50"/>
          <p:cNvSpPr/>
          <p:nvPr/>
        </p:nvSpPr>
        <p:spPr>
          <a:xfrm>
            <a:off x="4502200" y="4091900"/>
            <a:ext cx="3187600" cy="48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a:t>
            </a:r>
            <a:r>
              <a:rPr lang="en" sz="1867" kern="0">
                <a:solidFill>
                  <a:srgbClr val="000000"/>
                </a:solidFill>
                <a:latin typeface="Arial"/>
                <a:cs typeface="Arial"/>
                <a:sym typeface="Arial"/>
              </a:rPr>
              <a:t>,0x56,</a:t>
            </a:r>
            <a:r>
              <a:rPr lang="en" sz="1867" i="1" kern="0">
                <a:solidFill>
                  <a:srgbClr val="000000"/>
                </a:solidFill>
                <a:latin typeface="Arial"/>
                <a:cs typeface="Arial"/>
                <a:sym typeface="Arial"/>
              </a:rPr>
              <a:t>1</a:t>
            </a:r>
            <a:r>
              <a:rPr lang="en" sz="1867" kern="0">
                <a:solidFill>
                  <a:srgbClr val="000000"/>
                </a:solidFill>
                <a:latin typeface="Arial"/>
                <a:cs typeface="Arial"/>
                <a:sym typeface="Arial"/>
              </a:rPr>
              <a:t>,0xbc) = 0xde</a:t>
            </a:r>
            <a:endParaRPr sz="1867" kern="0">
              <a:solidFill>
                <a:srgbClr val="000000"/>
              </a:solidFill>
              <a:latin typeface="Arial"/>
              <a:cs typeface="Arial"/>
              <a:sym typeface="Arial"/>
            </a:endParaRPr>
          </a:p>
        </p:txBody>
      </p:sp>
      <p:cxnSp>
        <p:nvCxnSpPr>
          <p:cNvPr id="1131" name="Google Shape;1131;p50"/>
          <p:cNvCxnSpPr>
            <a:stCxn id="1132" idx="2"/>
            <a:endCxn id="1128" idx="0"/>
          </p:cNvCxnSpPr>
          <p:nvPr/>
        </p:nvCxnSpPr>
        <p:spPr>
          <a:xfrm>
            <a:off x="1895800" y="2676800"/>
            <a:ext cx="1700800" cy="407600"/>
          </a:xfrm>
          <a:prstGeom prst="straightConnector1">
            <a:avLst/>
          </a:prstGeom>
          <a:noFill/>
          <a:ln w="9525" cap="flat" cmpd="sng">
            <a:solidFill>
              <a:schemeClr val="dk2"/>
            </a:solidFill>
            <a:prstDash val="solid"/>
            <a:round/>
            <a:headEnd type="none" w="med" len="med"/>
            <a:tailEnd type="triangle" w="med" len="med"/>
          </a:ln>
        </p:spPr>
      </p:cxnSp>
      <p:cxnSp>
        <p:nvCxnSpPr>
          <p:cNvPr id="1133" name="Google Shape;1133;p50"/>
          <p:cNvCxnSpPr>
            <a:stCxn id="1134" idx="2"/>
            <a:endCxn id="1128" idx="0"/>
          </p:cNvCxnSpPr>
          <p:nvPr/>
        </p:nvCxnSpPr>
        <p:spPr>
          <a:xfrm flipH="1">
            <a:off x="3596600" y="2676800"/>
            <a:ext cx="1158800" cy="407600"/>
          </a:xfrm>
          <a:prstGeom prst="straightConnector1">
            <a:avLst/>
          </a:prstGeom>
          <a:noFill/>
          <a:ln w="9525" cap="flat" cmpd="sng">
            <a:solidFill>
              <a:schemeClr val="dk2"/>
            </a:solidFill>
            <a:prstDash val="solid"/>
            <a:round/>
            <a:headEnd type="none" w="med" len="med"/>
            <a:tailEnd type="triangle" w="med" len="med"/>
          </a:ln>
        </p:spPr>
      </p:cxnSp>
      <p:cxnSp>
        <p:nvCxnSpPr>
          <p:cNvPr id="1135" name="Google Shape;1135;p50"/>
          <p:cNvCxnSpPr>
            <a:stCxn id="1129" idx="2"/>
            <a:endCxn id="1130" idx="0"/>
          </p:cNvCxnSpPr>
          <p:nvPr/>
        </p:nvCxnSpPr>
        <p:spPr>
          <a:xfrm flipH="1">
            <a:off x="6096100" y="3570400"/>
            <a:ext cx="2568000" cy="521600"/>
          </a:xfrm>
          <a:prstGeom prst="straightConnector1">
            <a:avLst/>
          </a:prstGeom>
          <a:noFill/>
          <a:ln w="9525" cap="flat" cmpd="sng">
            <a:solidFill>
              <a:schemeClr val="dk2"/>
            </a:solidFill>
            <a:prstDash val="solid"/>
            <a:round/>
            <a:headEnd type="none" w="med" len="med"/>
            <a:tailEnd type="triangle" w="med" len="med"/>
          </a:ln>
        </p:spPr>
      </p:cxnSp>
      <p:cxnSp>
        <p:nvCxnSpPr>
          <p:cNvPr id="1136" name="Google Shape;1136;p50"/>
          <p:cNvCxnSpPr>
            <a:stCxn id="1128" idx="2"/>
            <a:endCxn id="1130" idx="0"/>
          </p:cNvCxnSpPr>
          <p:nvPr/>
        </p:nvCxnSpPr>
        <p:spPr>
          <a:xfrm>
            <a:off x="3596600" y="3570400"/>
            <a:ext cx="2499600" cy="521600"/>
          </a:xfrm>
          <a:prstGeom prst="straightConnector1">
            <a:avLst/>
          </a:prstGeom>
          <a:noFill/>
          <a:ln w="9525" cap="flat" cmpd="sng">
            <a:solidFill>
              <a:schemeClr val="dk2"/>
            </a:solidFill>
            <a:prstDash val="solid"/>
            <a:round/>
            <a:headEnd type="none" w="med" len="med"/>
            <a:tailEnd type="triangle" w="med" len="med"/>
          </a:ln>
        </p:spPr>
      </p:cxnSp>
      <p:cxnSp>
        <p:nvCxnSpPr>
          <p:cNvPr id="1137" name="Google Shape;1137;p50"/>
          <p:cNvCxnSpPr>
            <a:stCxn id="1138" idx="2"/>
            <a:endCxn id="1129" idx="0"/>
          </p:cNvCxnSpPr>
          <p:nvPr/>
        </p:nvCxnSpPr>
        <p:spPr>
          <a:xfrm>
            <a:off x="7566100" y="2676800"/>
            <a:ext cx="1098000" cy="407600"/>
          </a:xfrm>
          <a:prstGeom prst="straightConnector1">
            <a:avLst/>
          </a:prstGeom>
          <a:noFill/>
          <a:ln w="9525" cap="flat" cmpd="sng">
            <a:solidFill>
              <a:schemeClr val="dk2"/>
            </a:solidFill>
            <a:prstDash val="solid"/>
            <a:round/>
            <a:headEnd type="none" w="med" len="med"/>
            <a:tailEnd type="triangle" w="med" len="med"/>
          </a:ln>
        </p:spPr>
      </p:cxnSp>
      <p:cxnSp>
        <p:nvCxnSpPr>
          <p:cNvPr id="1139" name="Google Shape;1139;p50"/>
          <p:cNvCxnSpPr>
            <a:stCxn id="1140" idx="2"/>
            <a:endCxn id="1129" idx="0"/>
          </p:cNvCxnSpPr>
          <p:nvPr/>
        </p:nvCxnSpPr>
        <p:spPr>
          <a:xfrm flipH="1">
            <a:off x="8664100" y="2676800"/>
            <a:ext cx="1840400" cy="407600"/>
          </a:xfrm>
          <a:prstGeom prst="straightConnector1">
            <a:avLst/>
          </a:prstGeom>
          <a:noFill/>
          <a:ln w="9525" cap="flat" cmpd="sng">
            <a:solidFill>
              <a:schemeClr val="dk2"/>
            </a:solidFill>
            <a:prstDash val="solid"/>
            <a:round/>
            <a:headEnd type="none" w="med" len="med"/>
            <a:tailEnd type="triangle" w="med" len="med"/>
          </a:ln>
        </p:spPr>
      </p:cxnSp>
      <p:sp>
        <p:nvSpPr>
          <p:cNvPr id="1141" name="Google Shape;1141;p50"/>
          <p:cNvSpPr txBox="1"/>
          <p:nvPr/>
        </p:nvSpPr>
        <p:spPr>
          <a:xfrm>
            <a:off x="917100" y="4598067"/>
            <a:ext cx="10681600" cy="13954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Lato"/>
                <a:ea typeface="Lato"/>
                <a:cs typeface="Lato"/>
                <a:sym typeface="Lato"/>
              </a:rPr>
              <a:t>Say that:</a:t>
            </a:r>
            <a:endParaRPr sz="1867" kern="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kern="0">
                <a:solidFill>
                  <a:srgbClr val="000000"/>
                </a:solidFill>
                <a:latin typeface="Lato"/>
                <a:ea typeface="Lato"/>
                <a:cs typeface="Lato"/>
                <a:sym typeface="Lato"/>
              </a:rPr>
              <a:t>H(bob||1) = </a:t>
            </a:r>
            <a:r>
              <a:rPr lang="en" sz="1867" i="1" kern="0">
                <a:solidFill>
                  <a:srgbClr val="000000"/>
                </a:solidFill>
                <a:latin typeface="Lato"/>
                <a:ea typeface="Lato"/>
                <a:cs typeface="Lato"/>
                <a:sym typeface="Lato"/>
              </a:rPr>
              <a:t>0xa3</a:t>
            </a:r>
            <a:r>
              <a:rPr lang="en" sz="1867" kern="0">
                <a:solidFill>
                  <a:srgbClr val="000000"/>
                </a:solidFill>
                <a:latin typeface="Lato"/>
                <a:ea typeface="Lato"/>
                <a:cs typeface="Lato"/>
                <a:sym typeface="Lato"/>
              </a:rPr>
              <a:t> = 101…</a:t>
            </a:r>
            <a:endParaRPr sz="1867" kern="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kern="0">
                <a:solidFill>
                  <a:srgbClr val="000000"/>
                </a:solidFill>
                <a:latin typeface="Lato"/>
                <a:ea typeface="Lato"/>
                <a:cs typeface="Lato"/>
                <a:sym typeface="Lato"/>
              </a:rPr>
              <a:t>H(alice||2) = </a:t>
            </a:r>
            <a:r>
              <a:rPr lang="en" sz="1867" i="1" kern="0">
                <a:solidFill>
                  <a:srgbClr val="000000"/>
                </a:solidFill>
                <a:latin typeface="Lato"/>
                <a:ea typeface="Lato"/>
                <a:cs typeface="Lato"/>
                <a:sym typeface="Lato"/>
              </a:rPr>
              <a:t>0xc4</a:t>
            </a:r>
            <a:r>
              <a:rPr lang="en" sz="1867" kern="0">
                <a:solidFill>
                  <a:srgbClr val="000000"/>
                </a:solidFill>
                <a:latin typeface="Lato"/>
                <a:ea typeface="Lato"/>
                <a:cs typeface="Lato"/>
                <a:sym typeface="Lato"/>
              </a:rPr>
              <a:t> = 110…</a:t>
            </a:r>
            <a:endParaRPr sz="1867" kern="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kern="0">
                <a:solidFill>
                  <a:srgbClr val="000000"/>
                </a:solidFill>
                <a:latin typeface="Lato"/>
                <a:ea typeface="Lato"/>
                <a:cs typeface="Lato"/>
                <a:sym typeface="Lato"/>
              </a:rPr>
              <a:t>H(bob||3) = </a:t>
            </a:r>
            <a:r>
              <a:rPr lang="en" sz="1867" i="1" kern="0">
                <a:solidFill>
                  <a:srgbClr val="000000"/>
                </a:solidFill>
                <a:latin typeface="Lato"/>
                <a:ea typeface="Lato"/>
                <a:cs typeface="Lato"/>
                <a:sym typeface="Lato"/>
              </a:rPr>
              <a:t>0xff</a:t>
            </a:r>
            <a:r>
              <a:rPr lang="en" sz="1867" kern="0">
                <a:solidFill>
                  <a:srgbClr val="000000"/>
                </a:solidFill>
                <a:latin typeface="Lato"/>
                <a:ea typeface="Lato"/>
                <a:cs typeface="Lato"/>
                <a:sym typeface="Lato"/>
              </a:rPr>
              <a:t> = 111…</a:t>
            </a:r>
            <a:endParaRPr sz="1867" kern="0">
              <a:solidFill>
                <a:srgbClr val="000000"/>
              </a:solidFill>
              <a:latin typeface="Lato"/>
              <a:ea typeface="Lato"/>
              <a:cs typeface="Lato"/>
              <a:sym typeface="Lato"/>
            </a:endParaRPr>
          </a:p>
        </p:txBody>
      </p:sp>
      <p:sp>
        <p:nvSpPr>
          <p:cNvPr id="1142" name="Google Shape;1142;p50"/>
          <p:cNvSpPr txBox="1"/>
          <p:nvPr/>
        </p:nvSpPr>
        <p:spPr>
          <a:xfrm>
            <a:off x="4556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H(alice ||1) = </a:t>
            </a:r>
            <a:r>
              <a:rPr lang="en" sz="1600" i="1" kern="0">
                <a:solidFill>
                  <a:srgbClr val="000000"/>
                </a:solidFill>
                <a:latin typeface="Lato"/>
                <a:ea typeface="Lato"/>
                <a:cs typeface="Lato"/>
                <a:sym typeface="Lato"/>
              </a:rPr>
              <a:t>0x01</a:t>
            </a:r>
            <a:r>
              <a:rPr lang="en" sz="1600" kern="0">
                <a:solidFill>
                  <a:srgbClr val="000000"/>
                </a:solidFill>
                <a:latin typeface="Lato"/>
                <a:ea typeface="Lato"/>
                <a:cs typeface="Lato"/>
                <a:sym typeface="Lato"/>
              </a:rPr>
              <a:t> = 00…</a:t>
            </a:r>
            <a:endParaRPr sz="1600" kern="0">
              <a:solidFill>
                <a:srgbClr val="000000"/>
              </a:solidFill>
              <a:latin typeface="Lato"/>
              <a:ea typeface="Lato"/>
              <a:cs typeface="Lato"/>
              <a:sym typeface="Lato"/>
            </a:endParaRPr>
          </a:p>
        </p:txBody>
      </p:sp>
      <p:sp>
        <p:nvSpPr>
          <p:cNvPr id="1143" name="Google Shape;1143;p50"/>
          <p:cNvSpPr txBox="1"/>
          <p:nvPr/>
        </p:nvSpPr>
        <p:spPr>
          <a:xfrm>
            <a:off x="3596433" y="2143367"/>
            <a:ext cx="2384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H(bob||2) = </a:t>
            </a:r>
            <a:r>
              <a:rPr lang="en" sz="1600" i="1" kern="0">
                <a:solidFill>
                  <a:srgbClr val="000000"/>
                </a:solidFill>
                <a:latin typeface="Lato"/>
                <a:ea typeface="Lato"/>
                <a:cs typeface="Lato"/>
                <a:sym typeface="Lato"/>
              </a:rPr>
              <a:t>0x42</a:t>
            </a:r>
            <a:r>
              <a:rPr lang="en" sz="1600" kern="0">
                <a:solidFill>
                  <a:srgbClr val="000000"/>
                </a:solidFill>
                <a:latin typeface="Lato"/>
                <a:ea typeface="Lato"/>
                <a:cs typeface="Lato"/>
                <a:sym typeface="Lato"/>
              </a:rPr>
              <a:t> = 01…</a:t>
            </a:r>
            <a:endParaRPr sz="1600" kern="0">
              <a:solidFill>
                <a:srgbClr val="000000"/>
              </a:solidFill>
              <a:latin typeface="Lato"/>
              <a:ea typeface="Lato"/>
              <a:cs typeface="Lato"/>
              <a:sym typeface="Lato"/>
            </a:endParaRPr>
          </a:p>
        </p:txBody>
      </p:sp>
      <p:sp>
        <p:nvSpPr>
          <p:cNvPr id="1144" name="Google Shape;1144;p50"/>
          <p:cNvSpPr txBox="1"/>
          <p:nvPr/>
        </p:nvSpPr>
        <p:spPr>
          <a:xfrm>
            <a:off x="6126267"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H(bob ||1) = </a:t>
            </a:r>
            <a:r>
              <a:rPr lang="en" sz="1600" i="1" kern="0">
                <a:solidFill>
                  <a:srgbClr val="000000"/>
                </a:solidFill>
                <a:latin typeface="Lato"/>
                <a:ea typeface="Lato"/>
                <a:cs typeface="Lato"/>
                <a:sym typeface="Lato"/>
              </a:rPr>
              <a:t>0xa3</a:t>
            </a:r>
            <a:r>
              <a:rPr lang="en" sz="1600" kern="0">
                <a:solidFill>
                  <a:srgbClr val="000000"/>
                </a:solidFill>
                <a:latin typeface="Lato"/>
                <a:ea typeface="Lato"/>
                <a:cs typeface="Lato"/>
                <a:sym typeface="Lato"/>
              </a:rPr>
              <a:t> = 101…</a:t>
            </a:r>
            <a:endParaRPr sz="1600" kern="0">
              <a:solidFill>
                <a:srgbClr val="000000"/>
              </a:solidFill>
              <a:latin typeface="Lato"/>
              <a:ea typeface="Lato"/>
              <a:cs typeface="Lato"/>
              <a:sym typeface="Lato"/>
            </a:endParaRPr>
          </a:p>
        </p:txBody>
      </p:sp>
      <p:sp>
        <p:nvSpPr>
          <p:cNvPr id="1145" name="Google Shape;1145;p50"/>
          <p:cNvSpPr txBox="1"/>
          <p:nvPr/>
        </p:nvSpPr>
        <p:spPr>
          <a:xfrm>
            <a:off x="90644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H(alice ||2) = </a:t>
            </a:r>
            <a:r>
              <a:rPr lang="en" sz="1600" i="1" kern="0">
                <a:solidFill>
                  <a:srgbClr val="000000"/>
                </a:solidFill>
                <a:latin typeface="Lato"/>
                <a:ea typeface="Lato"/>
                <a:cs typeface="Lato"/>
                <a:sym typeface="Lato"/>
              </a:rPr>
              <a:t>0xc4</a:t>
            </a:r>
            <a:r>
              <a:rPr lang="en" sz="1600" kern="0">
                <a:solidFill>
                  <a:srgbClr val="000000"/>
                </a:solidFill>
                <a:latin typeface="Lato"/>
                <a:ea typeface="Lato"/>
                <a:cs typeface="Lato"/>
                <a:sym typeface="Lato"/>
              </a:rPr>
              <a:t> = 110…</a:t>
            </a:r>
            <a:endParaRPr sz="1600" kern="0">
              <a:solidFill>
                <a:srgbClr val="000000"/>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51"/>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dirty="0"/>
              <a:t>Merkle Trees</a:t>
            </a:r>
            <a:endParaRPr dirty="0"/>
          </a:p>
        </p:txBody>
      </p:sp>
      <p:sp>
        <p:nvSpPr>
          <p:cNvPr id="1151" name="Google Shape;1151;p51"/>
          <p:cNvSpPr/>
          <p:nvPr/>
        </p:nvSpPr>
        <p:spPr>
          <a:xfrm>
            <a:off x="5407251" y="349700"/>
            <a:ext cx="2467200" cy="486000"/>
          </a:xfrm>
          <a:prstGeom prst="rect">
            <a:avLst/>
          </a:prstGeom>
          <a:solidFill>
            <a:srgbClr val="C27BA0"/>
          </a:solidFill>
          <a:ln w="762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H(cleo||1,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 0xf1</a:t>
            </a:r>
            <a:endParaRPr sz="1733" kern="0">
              <a:solidFill>
                <a:srgbClr val="000000"/>
              </a:solidFill>
              <a:latin typeface="Arial"/>
              <a:cs typeface="Arial"/>
              <a:sym typeface="Arial"/>
            </a:endParaRPr>
          </a:p>
        </p:txBody>
      </p:sp>
      <p:sp>
        <p:nvSpPr>
          <p:cNvPr id="1152" name="Google Shape;1152;p51"/>
          <p:cNvSpPr txBox="1"/>
          <p:nvPr/>
        </p:nvSpPr>
        <p:spPr>
          <a:xfrm>
            <a:off x="5211867" y="8225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H(cleo||1) = </a:t>
            </a:r>
            <a:r>
              <a:rPr lang="en" sz="1600" i="1" kern="0">
                <a:solidFill>
                  <a:srgbClr val="000000"/>
                </a:solidFill>
                <a:latin typeface="Lato"/>
                <a:ea typeface="Lato"/>
                <a:cs typeface="Lato"/>
                <a:sym typeface="Lato"/>
              </a:rPr>
              <a:t>0x85</a:t>
            </a:r>
            <a:r>
              <a:rPr lang="en" sz="1600" kern="0">
                <a:solidFill>
                  <a:srgbClr val="000000"/>
                </a:solidFill>
                <a:latin typeface="Lato"/>
                <a:ea typeface="Lato"/>
                <a:cs typeface="Lato"/>
                <a:sym typeface="Lato"/>
              </a:rPr>
              <a:t> = 100…</a:t>
            </a:r>
            <a:endParaRPr sz="1600" kern="0">
              <a:solidFill>
                <a:srgbClr val="000000"/>
              </a:solidFill>
              <a:latin typeface="Lato"/>
              <a:ea typeface="Lato"/>
              <a:cs typeface="Lato"/>
              <a:sym typeface="Lato"/>
            </a:endParaRPr>
          </a:p>
        </p:txBody>
      </p:sp>
      <p:cxnSp>
        <p:nvCxnSpPr>
          <p:cNvPr id="1153" name="Google Shape;1153;p51"/>
          <p:cNvCxnSpPr>
            <a:endCxn id="1154" idx="0"/>
          </p:cNvCxnSpPr>
          <p:nvPr/>
        </p:nvCxnSpPr>
        <p:spPr>
          <a:xfrm>
            <a:off x="6686900" y="1369300"/>
            <a:ext cx="964000" cy="301200"/>
          </a:xfrm>
          <a:prstGeom prst="straightConnector1">
            <a:avLst/>
          </a:prstGeom>
          <a:noFill/>
          <a:ln w="9525" cap="flat" cmpd="sng">
            <a:solidFill>
              <a:schemeClr val="dk2"/>
            </a:solidFill>
            <a:prstDash val="solid"/>
            <a:round/>
            <a:headEnd type="none" w="med" len="med"/>
            <a:tailEnd type="triangle" w="med" len="med"/>
          </a:ln>
        </p:spPr>
      </p:cxnSp>
      <p:sp>
        <p:nvSpPr>
          <p:cNvPr id="1155" name="Google Shape;1155;p51"/>
          <p:cNvSpPr/>
          <p:nvPr/>
        </p:nvSpPr>
        <p:spPr>
          <a:xfrm>
            <a:off x="533400"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H(alice||1,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0x12</a:t>
            </a:r>
            <a:endParaRPr sz="1733" kern="0">
              <a:solidFill>
                <a:srgbClr val="000000"/>
              </a:solidFill>
              <a:latin typeface="Arial"/>
              <a:cs typeface="Arial"/>
              <a:sym typeface="Arial"/>
            </a:endParaRPr>
          </a:p>
        </p:txBody>
      </p:sp>
      <p:sp>
        <p:nvSpPr>
          <p:cNvPr id="1156" name="Google Shape;1156;p51"/>
          <p:cNvSpPr/>
          <p:nvPr/>
        </p:nvSpPr>
        <p:spPr>
          <a:xfrm>
            <a:off x="9209433"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H(alice||2, link</a:t>
            </a:r>
            <a:r>
              <a:rPr lang="en" sz="1733" kern="0" baseline="-25000">
                <a:solidFill>
                  <a:srgbClr val="000000"/>
                </a:solidFill>
                <a:latin typeface="Arial"/>
                <a:cs typeface="Arial"/>
                <a:sym typeface="Arial"/>
              </a:rPr>
              <a:t>2</a:t>
            </a:r>
            <a:r>
              <a:rPr lang="en" sz="1733" kern="0">
                <a:solidFill>
                  <a:srgbClr val="000000"/>
                </a:solidFill>
                <a:latin typeface="Arial"/>
                <a:cs typeface="Arial"/>
                <a:sym typeface="Arial"/>
              </a:rPr>
              <a:t>) = 0x9a</a:t>
            </a:r>
            <a:endParaRPr sz="1733" kern="0">
              <a:solidFill>
                <a:srgbClr val="000000"/>
              </a:solidFill>
              <a:latin typeface="Arial"/>
              <a:cs typeface="Arial"/>
              <a:sym typeface="Arial"/>
            </a:endParaRPr>
          </a:p>
        </p:txBody>
      </p:sp>
      <p:sp>
        <p:nvSpPr>
          <p:cNvPr id="1157" name="Google Shape;1157;p51"/>
          <p:cNvSpPr/>
          <p:nvPr/>
        </p:nvSpPr>
        <p:spPr>
          <a:xfrm>
            <a:off x="3519233" y="1670500"/>
            <a:ext cx="25160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H(bob||2, link</a:t>
            </a:r>
            <a:r>
              <a:rPr lang="en" sz="1733" kern="0" baseline="-25000">
                <a:solidFill>
                  <a:srgbClr val="000000"/>
                </a:solidFill>
                <a:latin typeface="Arial"/>
                <a:cs typeface="Arial"/>
                <a:sym typeface="Arial"/>
              </a:rPr>
              <a:t>2</a:t>
            </a:r>
            <a:r>
              <a:rPr lang="en" sz="1733" kern="0">
                <a:solidFill>
                  <a:srgbClr val="000000"/>
                </a:solidFill>
                <a:latin typeface="Arial"/>
                <a:cs typeface="Arial"/>
                <a:sym typeface="Arial"/>
              </a:rPr>
              <a:t>) = 0x34</a:t>
            </a:r>
            <a:endParaRPr sz="1733" kern="0">
              <a:solidFill>
                <a:srgbClr val="000000"/>
              </a:solidFill>
              <a:latin typeface="Arial"/>
              <a:cs typeface="Arial"/>
              <a:sym typeface="Arial"/>
            </a:endParaRPr>
          </a:p>
        </p:txBody>
      </p:sp>
      <p:sp>
        <p:nvSpPr>
          <p:cNvPr id="1158" name="Google Shape;1158;p51"/>
          <p:cNvSpPr/>
          <p:nvPr/>
        </p:nvSpPr>
        <p:spPr>
          <a:xfrm>
            <a:off x="8252051" y="349700"/>
            <a:ext cx="24672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H(bob||1,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 0x78</a:t>
            </a:r>
            <a:endParaRPr sz="1733" kern="0">
              <a:solidFill>
                <a:srgbClr val="000000"/>
              </a:solidFill>
              <a:latin typeface="Arial"/>
              <a:cs typeface="Arial"/>
              <a:sym typeface="Arial"/>
            </a:endParaRPr>
          </a:p>
        </p:txBody>
      </p:sp>
      <p:sp>
        <p:nvSpPr>
          <p:cNvPr id="1159" name="Google Shape;1159;p51"/>
          <p:cNvSpPr/>
          <p:nvPr/>
        </p:nvSpPr>
        <p:spPr>
          <a:xfrm>
            <a:off x="1695400" y="3084400"/>
            <a:ext cx="3802400" cy="4860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0x01</a:t>
            </a:r>
            <a:r>
              <a:rPr lang="en" sz="1867" kern="0">
                <a:solidFill>
                  <a:srgbClr val="000000"/>
                </a:solidFill>
                <a:latin typeface="Arial"/>
                <a:cs typeface="Arial"/>
                <a:sym typeface="Arial"/>
              </a:rPr>
              <a:t>,0x12,</a:t>
            </a:r>
            <a:r>
              <a:rPr lang="en" sz="1867" i="1" kern="0">
                <a:solidFill>
                  <a:srgbClr val="000000"/>
                </a:solidFill>
                <a:latin typeface="Arial"/>
                <a:cs typeface="Arial"/>
                <a:sym typeface="Arial"/>
              </a:rPr>
              <a:t>0x42</a:t>
            </a:r>
            <a:r>
              <a:rPr lang="en" sz="1867" kern="0">
                <a:solidFill>
                  <a:srgbClr val="000000"/>
                </a:solidFill>
                <a:latin typeface="Arial"/>
                <a:cs typeface="Arial"/>
                <a:sym typeface="Arial"/>
              </a:rPr>
              <a:t>,0x34) = 0x56</a:t>
            </a:r>
            <a:endParaRPr sz="1867" kern="0">
              <a:solidFill>
                <a:srgbClr val="000000"/>
              </a:solidFill>
              <a:latin typeface="Arial"/>
              <a:cs typeface="Arial"/>
              <a:sym typeface="Arial"/>
            </a:endParaRPr>
          </a:p>
        </p:txBody>
      </p:sp>
      <p:sp>
        <p:nvSpPr>
          <p:cNvPr id="1160" name="Google Shape;1160;p51"/>
          <p:cNvSpPr/>
          <p:nvPr/>
        </p:nvSpPr>
        <p:spPr>
          <a:xfrm>
            <a:off x="6831500" y="3084400"/>
            <a:ext cx="3665200" cy="486000"/>
          </a:xfrm>
          <a:prstGeom prst="rect">
            <a:avLst/>
          </a:prstGeom>
          <a:solidFill>
            <a:srgbClr val="2C8CFF"/>
          </a:solidFill>
          <a:ln w="762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10</a:t>
            </a:r>
            <a:r>
              <a:rPr lang="en" sz="1867" kern="0">
                <a:solidFill>
                  <a:srgbClr val="000000"/>
                </a:solidFill>
                <a:latin typeface="Arial"/>
                <a:cs typeface="Arial"/>
                <a:sym typeface="Arial"/>
              </a:rPr>
              <a:t>,0x7f,</a:t>
            </a:r>
            <a:r>
              <a:rPr lang="en" sz="1867" i="1" kern="0">
                <a:solidFill>
                  <a:srgbClr val="000000"/>
                </a:solidFill>
                <a:latin typeface="Arial"/>
                <a:cs typeface="Arial"/>
                <a:sym typeface="Arial"/>
              </a:rPr>
              <a:t>0xc4</a:t>
            </a:r>
            <a:r>
              <a:rPr lang="en" sz="1867" kern="0">
                <a:solidFill>
                  <a:srgbClr val="000000"/>
                </a:solidFill>
                <a:latin typeface="Arial"/>
                <a:cs typeface="Arial"/>
                <a:sym typeface="Arial"/>
              </a:rPr>
              <a:t>,0x9a) = 0x8b</a:t>
            </a:r>
            <a:endParaRPr sz="1867" kern="0">
              <a:solidFill>
                <a:srgbClr val="000000"/>
              </a:solidFill>
              <a:latin typeface="Arial"/>
              <a:cs typeface="Arial"/>
              <a:sym typeface="Arial"/>
            </a:endParaRPr>
          </a:p>
        </p:txBody>
      </p:sp>
      <p:sp>
        <p:nvSpPr>
          <p:cNvPr id="1161" name="Google Shape;1161;p51"/>
          <p:cNvSpPr/>
          <p:nvPr/>
        </p:nvSpPr>
        <p:spPr>
          <a:xfrm>
            <a:off x="4502200" y="4091900"/>
            <a:ext cx="3187600" cy="486000"/>
          </a:xfrm>
          <a:prstGeom prst="rect">
            <a:avLst/>
          </a:prstGeom>
          <a:solidFill>
            <a:srgbClr val="FF0000"/>
          </a:solidFill>
          <a:ln w="762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a:t>
            </a:r>
            <a:r>
              <a:rPr lang="en" sz="1867" kern="0">
                <a:solidFill>
                  <a:srgbClr val="000000"/>
                </a:solidFill>
                <a:latin typeface="Arial"/>
                <a:cs typeface="Arial"/>
                <a:sym typeface="Arial"/>
              </a:rPr>
              <a:t>,0x56,</a:t>
            </a:r>
            <a:r>
              <a:rPr lang="en" sz="1867" i="1" kern="0">
                <a:solidFill>
                  <a:srgbClr val="000000"/>
                </a:solidFill>
                <a:latin typeface="Arial"/>
                <a:cs typeface="Arial"/>
                <a:sym typeface="Arial"/>
              </a:rPr>
              <a:t>1</a:t>
            </a:r>
            <a:r>
              <a:rPr lang="en" sz="1867" kern="0">
                <a:solidFill>
                  <a:srgbClr val="000000"/>
                </a:solidFill>
                <a:latin typeface="Arial"/>
                <a:cs typeface="Arial"/>
                <a:sym typeface="Arial"/>
              </a:rPr>
              <a:t>,0x8b) = 0x97</a:t>
            </a:r>
            <a:endParaRPr sz="1867" kern="0">
              <a:solidFill>
                <a:srgbClr val="000000"/>
              </a:solidFill>
              <a:latin typeface="Arial"/>
              <a:cs typeface="Arial"/>
              <a:sym typeface="Arial"/>
            </a:endParaRPr>
          </a:p>
        </p:txBody>
      </p:sp>
      <p:sp>
        <p:nvSpPr>
          <p:cNvPr id="1162" name="Google Shape;1162;p51"/>
          <p:cNvSpPr txBox="1"/>
          <p:nvPr/>
        </p:nvSpPr>
        <p:spPr>
          <a:xfrm>
            <a:off x="8056667" y="8225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H(bob ||1) = </a:t>
            </a:r>
            <a:r>
              <a:rPr lang="en" sz="1600" i="1" kern="0">
                <a:solidFill>
                  <a:srgbClr val="000000"/>
                </a:solidFill>
                <a:latin typeface="Lato"/>
                <a:ea typeface="Lato"/>
                <a:cs typeface="Lato"/>
                <a:sym typeface="Lato"/>
              </a:rPr>
              <a:t>0xa3</a:t>
            </a:r>
            <a:r>
              <a:rPr lang="en" sz="1600" kern="0">
                <a:solidFill>
                  <a:srgbClr val="000000"/>
                </a:solidFill>
                <a:latin typeface="Lato"/>
                <a:ea typeface="Lato"/>
                <a:cs typeface="Lato"/>
                <a:sym typeface="Lato"/>
              </a:rPr>
              <a:t> = 101…</a:t>
            </a:r>
            <a:endParaRPr sz="1600" kern="0">
              <a:solidFill>
                <a:srgbClr val="000000"/>
              </a:solidFill>
              <a:latin typeface="Lato"/>
              <a:ea typeface="Lato"/>
              <a:cs typeface="Lato"/>
              <a:sym typeface="Lato"/>
            </a:endParaRPr>
          </a:p>
        </p:txBody>
      </p:sp>
      <p:cxnSp>
        <p:nvCxnSpPr>
          <p:cNvPr id="1163" name="Google Shape;1163;p51"/>
          <p:cNvCxnSpPr>
            <a:stCxn id="1164" idx="2"/>
            <a:endCxn id="1159" idx="0"/>
          </p:cNvCxnSpPr>
          <p:nvPr/>
        </p:nvCxnSpPr>
        <p:spPr>
          <a:xfrm>
            <a:off x="1895800" y="2676800"/>
            <a:ext cx="1700800" cy="407600"/>
          </a:xfrm>
          <a:prstGeom prst="straightConnector1">
            <a:avLst/>
          </a:prstGeom>
          <a:noFill/>
          <a:ln w="9525" cap="flat" cmpd="sng">
            <a:solidFill>
              <a:schemeClr val="dk2"/>
            </a:solidFill>
            <a:prstDash val="solid"/>
            <a:round/>
            <a:headEnd type="none" w="med" len="med"/>
            <a:tailEnd type="triangle" w="med" len="med"/>
          </a:ln>
        </p:spPr>
      </p:cxnSp>
      <p:cxnSp>
        <p:nvCxnSpPr>
          <p:cNvPr id="1165" name="Google Shape;1165;p51"/>
          <p:cNvCxnSpPr>
            <a:stCxn id="1166" idx="2"/>
            <a:endCxn id="1159" idx="0"/>
          </p:cNvCxnSpPr>
          <p:nvPr/>
        </p:nvCxnSpPr>
        <p:spPr>
          <a:xfrm flipH="1">
            <a:off x="3596600" y="2676800"/>
            <a:ext cx="1158800" cy="407600"/>
          </a:xfrm>
          <a:prstGeom prst="straightConnector1">
            <a:avLst/>
          </a:prstGeom>
          <a:noFill/>
          <a:ln w="9525" cap="flat" cmpd="sng">
            <a:solidFill>
              <a:schemeClr val="dk2"/>
            </a:solidFill>
            <a:prstDash val="solid"/>
            <a:round/>
            <a:headEnd type="none" w="med" len="med"/>
            <a:tailEnd type="triangle" w="med" len="med"/>
          </a:ln>
        </p:spPr>
      </p:cxnSp>
      <p:cxnSp>
        <p:nvCxnSpPr>
          <p:cNvPr id="1167" name="Google Shape;1167;p51"/>
          <p:cNvCxnSpPr>
            <a:stCxn id="1160" idx="2"/>
            <a:endCxn id="1161" idx="0"/>
          </p:cNvCxnSpPr>
          <p:nvPr/>
        </p:nvCxnSpPr>
        <p:spPr>
          <a:xfrm flipH="1">
            <a:off x="6096100" y="3570400"/>
            <a:ext cx="2568000" cy="521600"/>
          </a:xfrm>
          <a:prstGeom prst="straightConnector1">
            <a:avLst/>
          </a:prstGeom>
          <a:noFill/>
          <a:ln w="9525" cap="flat" cmpd="sng">
            <a:solidFill>
              <a:schemeClr val="dk2"/>
            </a:solidFill>
            <a:prstDash val="solid"/>
            <a:round/>
            <a:headEnd type="none" w="med" len="med"/>
            <a:tailEnd type="triangle" w="med" len="med"/>
          </a:ln>
        </p:spPr>
      </p:cxnSp>
      <p:cxnSp>
        <p:nvCxnSpPr>
          <p:cNvPr id="1168" name="Google Shape;1168;p51"/>
          <p:cNvCxnSpPr>
            <a:stCxn id="1159" idx="2"/>
            <a:endCxn id="1161" idx="0"/>
          </p:cNvCxnSpPr>
          <p:nvPr/>
        </p:nvCxnSpPr>
        <p:spPr>
          <a:xfrm>
            <a:off x="3596600" y="3570400"/>
            <a:ext cx="2499600" cy="521600"/>
          </a:xfrm>
          <a:prstGeom prst="straightConnector1">
            <a:avLst/>
          </a:prstGeom>
          <a:noFill/>
          <a:ln w="9525" cap="flat" cmpd="sng">
            <a:solidFill>
              <a:schemeClr val="dk2"/>
            </a:solidFill>
            <a:prstDash val="solid"/>
            <a:round/>
            <a:headEnd type="none" w="med" len="med"/>
            <a:tailEnd type="triangle" w="med" len="med"/>
          </a:ln>
        </p:spPr>
      </p:cxnSp>
      <p:cxnSp>
        <p:nvCxnSpPr>
          <p:cNvPr id="1169" name="Google Shape;1169;p51"/>
          <p:cNvCxnSpPr>
            <a:stCxn id="1170" idx="2"/>
            <a:endCxn id="1160" idx="0"/>
          </p:cNvCxnSpPr>
          <p:nvPr/>
        </p:nvCxnSpPr>
        <p:spPr>
          <a:xfrm flipH="1">
            <a:off x="8664100" y="2676800"/>
            <a:ext cx="1840400" cy="407600"/>
          </a:xfrm>
          <a:prstGeom prst="straightConnector1">
            <a:avLst/>
          </a:prstGeom>
          <a:noFill/>
          <a:ln w="9525" cap="flat" cmpd="sng">
            <a:solidFill>
              <a:schemeClr val="dk2"/>
            </a:solidFill>
            <a:prstDash val="solid"/>
            <a:round/>
            <a:headEnd type="none" w="med" len="med"/>
            <a:tailEnd type="triangle" w="med" len="med"/>
          </a:ln>
        </p:spPr>
      </p:cxnSp>
      <p:sp>
        <p:nvSpPr>
          <p:cNvPr id="1154" name="Google Shape;1154;p51"/>
          <p:cNvSpPr/>
          <p:nvPr/>
        </p:nvSpPr>
        <p:spPr>
          <a:xfrm>
            <a:off x="6355900" y="1670500"/>
            <a:ext cx="2590000" cy="677200"/>
          </a:xfrm>
          <a:prstGeom prst="rect">
            <a:avLst/>
          </a:prstGeom>
          <a:solidFill>
            <a:srgbClr val="2C8CFF"/>
          </a:solidFill>
          <a:ln w="762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467" kern="0">
                <a:solidFill>
                  <a:srgbClr val="000000"/>
                </a:solidFill>
                <a:latin typeface="Arial"/>
                <a:cs typeface="Arial"/>
                <a:sym typeface="Arial"/>
              </a:rPr>
              <a:t>H(</a:t>
            </a:r>
            <a:r>
              <a:rPr lang="en" sz="1467" i="1" kern="0">
                <a:solidFill>
                  <a:srgbClr val="000000"/>
                </a:solidFill>
                <a:latin typeface="Arial"/>
                <a:cs typeface="Arial"/>
                <a:sym typeface="Arial"/>
              </a:rPr>
              <a:t>0x85</a:t>
            </a:r>
            <a:r>
              <a:rPr lang="en" sz="1467" kern="0">
                <a:solidFill>
                  <a:srgbClr val="000000"/>
                </a:solidFill>
                <a:latin typeface="Arial"/>
                <a:cs typeface="Arial"/>
                <a:sym typeface="Arial"/>
              </a:rPr>
              <a:t>,0xf1,</a:t>
            </a:r>
            <a:r>
              <a:rPr lang="en" sz="1467" i="1" kern="0">
                <a:solidFill>
                  <a:srgbClr val="000000"/>
                </a:solidFill>
                <a:latin typeface="Arial"/>
                <a:cs typeface="Arial"/>
                <a:sym typeface="Arial"/>
              </a:rPr>
              <a:t>0xa3</a:t>
            </a:r>
            <a:r>
              <a:rPr lang="en" sz="1467" kern="0">
                <a:solidFill>
                  <a:srgbClr val="000000"/>
                </a:solidFill>
                <a:latin typeface="Arial"/>
                <a:cs typeface="Arial"/>
                <a:sym typeface="Arial"/>
              </a:rPr>
              <a:t>,0x78) = 0x7f</a:t>
            </a:r>
            <a:endParaRPr sz="1467" kern="0">
              <a:solidFill>
                <a:srgbClr val="000000"/>
              </a:solidFill>
              <a:latin typeface="Arial"/>
              <a:cs typeface="Arial"/>
              <a:sym typeface="Arial"/>
            </a:endParaRPr>
          </a:p>
        </p:txBody>
      </p:sp>
      <p:cxnSp>
        <p:nvCxnSpPr>
          <p:cNvPr id="1171" name="Google Shape;1171;p51"/>
          <p:cNvCxnSpPr>
            <a:stCxn id="1162" idx="2"/>
            <a:endCxn id="1154" idx="0"/>
          </p:cNvCxnSpPr>
          <p:nvPr/>
        </p:nvCxnSpPr>
        <p:spPr>
          <a:xfrm flipH="1">
            <a:off x="7650900" y="1314969"/>
            <a:ext cx="1845767" cy="355531"/>
          </a:xfrm>
          <a:prstGeom prst="straightConnector1">
            <a:avLst/>
          </a:prstGeom>
          <a:noFill/>
          <a:ln w="9525" cap="flat" cmpd="sng">
            <a:solidFill>
              <a:schemeClr val="dk2"/>
            </a:solidFill>
            <a:prstDash val="solid"/>
            <a:round/>
            <a:headEnd type="none" w="med" len="med"/>
            <a:tailEnd type="triangle" w="med" len="med"/>
          </a:ln>
        </p:spPr>
      </p:cxnSp>
      <p:cxnSp>
        <p:nvCxnSpPr>
          <p:cNvPr id="1172" name="Google Shape;1172;p51"/>
          <p:cNvCxnSpPr>
            <a:stCxn id="1154" idx="2"/>
            <a:endCxn id="1160" idx="0"/>
          </p:cNvCxnSpPr>
          <p:nvPr/>
        </p:nvCxnSpPr>
        <p:spPr>
          <a:xfrm>
            <a:off x="7650900" y="2347700"/>
            <a:ext cx="1013200" cy="736800"/>
          </a:xfrm>
          <a:prstGeom prst="straightConnector1">
            <a:avLst/>
          </a:prstGeom>
          <a:noFill/>
          <a:ln w="9525" cap="flat" cmpd="sng">
            <a:solidFill>
              <a:schemeClr val="dk2"/>
            </a:solidFill>
            <a:prstDash val="solid"/>
            <a:round/>
            <a:headEnd type="none" w="med" len="med"/>
            <a:tailEnd type="triangle" w="med" len="med"/>
          </a:ln>
        </p:spPr>
      </p:cxnSp>
      <p:sp>
        <p:nvSpPr>
          <p:cNvPr id="1173" name="Google Shape;1173;p51"/>
          <p:cNvSpPr txBox="1"/>
          <p:nvPr/>
        </p:nvSpPr>
        <p:spPr>
          <a:xfrm>
            <a:off x="917100" y="4598067"/>
            <a:ext cx="10681600" cy="110814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dirty="0">
                <a:solidFill>
                  <a:srgbClr val="000000"/>
                </a:solidFill>
                <a:latin typeface="Lato"/>
                <a:ea typeface="Lato"/>
                <a:cs typeface="Lato"/>
                <a:sym typeface="Lato"/>
              </a:rPr>
              <a:t>Update Protocol</a:t>
            </a:r>
            <a:endParaRPr sz="1867" kern="0" dirty="0">
              <a:solidFill>
                <a:srgbClr val="000000"/>
              </a:solidFill>
              <a:latin typeface="Lato"/>
              <a:ea typeface="Lato"/>
              <a:cs typeface="Lato"/>
              <a:sym typeface="Lato"/>
            </a:endParaRPr>
          </a:p>
          <a:p>
            <a:pPr marL="609585" indent="-423323" defTabSz="1219170">
              <a:buClr>
                <a:srgbClr val="000000"/>
              </a:buClr>
              <a:buSzPts val="1400"/>
              <a:buFont typeface="Arial"/>
              <a:buChar char="●"/>
            </a:pPr>
            <a:r>
              <a:rPr lang="en" sz="1867" kern="0" dirty="0">
                <a:solidFill>
                  <a:srgbClr val="000000"/>
                </a:solidFill>
                <a:latin typeface="Lato"/>
                <a:ea typeface="Lato"/>
                <a:cs typeface="Lato"/>
                <a:sym typeface="Lato"/>
              </a:rPr>
              <a:t>log(N) updates (bold boxes)</a:t>
            </a:r>
            <a:endParaRPr sz="1867" kern="0" dirty="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kern="0" dirty="0">
                <a:solidFill>
                  <a:srgbClr val="000000"/>
                </a:solidFill>
                <a:latin typeface="Lato"/>
                <a:ea typeface="Lato"/>
                <a:cs typeface="Lato"/>
                <a:sym typeface="Lato"/>
              </a:rPr>
              <a:t>Note how root hash changes</a:t>
            </a:r>
            <a:endParaRPr sz="1867" kern="0" dirty="0">
              <a:solidFill>
                <a:srgbClr val="000000"/>
              </a:solidFill>
              <a:latin typeface="Lato"/>
              <a:ea typeface="Lato"/>
              <a:cs typeface="Lato"/>
              <a:sym typeface="Lato"/>
            </a:endParaRPr>
          </a:p>
        </p:txBody>
      </p:sp>
      <p:sp>
        <p:nvSpPr>
          <p:cNvPr id="1174" name="Google Shape;1174;p51"/>
          <p:cNvSpPr txBox="1"/>
          <p:nvPr/>
        </p:nvSpPr>
        <p:spPr>
          <a:xfrm>
            <a:off x="4556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H(alice ||1) = </a:t>
            </a:r>
            <a:r>
              <a:rPr lang="en" sz="1600" i="1" kern="0">
                <a:solidFill>
                  <a:srgbClr val="000000"/>
                </a:solidFill>
                <a:latin typeface="Lato"/>
                <a:ea typeface="Lato"/>
                <a:cs typeface="Lato"/>
                <a:sym typeface="Lato"/>
              </a:rPr>
              <a:t>0x01</a:t>
            </a:r>
            <a:r>
              <a:rPr lang="en" sz="1600" kern="0">
                <a:solidFill>
                  <a:srgbClr val="000000"/>
                </a:solidFill>
                <a:latin typeface="Lato"/>
                <a:ea typeface="Lato"/>
                <a:cs typeface="Lato"/>
                <a:sym typeface="Lato"/>
              </a:rPr>
              <a:t> = 00…</a:t>
            </a:r>
            <a:endParaRPr sz="1600" kern="0">
              <a:solidFill>
                <a:srgbClr val="000000"/>
              </a:solidFill>
              <a:latin typeface="Lato"/>
              <a:ea typeface="Lato"/>
              <a:cs typeface="Lato"/>
              <a:sym typeface="Lato"/>
            </a:endParaRPr>
          </a:p>
        </p:txBody>
      </p:sp>
      <p:sp>
        <p:nvSpPr>
          <p:cNvPr id="1175" name="Google Shape;1175;p51"/>
          <p:cNvSpPr txBox="1"/>
          <p:nvPr/>
        </p:nvSpPr>
        <p:spPr>
          <a:xfrm>
            <a:off x="3596433" y="2143367"/>
            <a:ext cx="2384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H(bob||2) = </a:t>
            </a:r>
            <a:r>
              <a:rPr lang="en" sz="1600" i="1" kern="0">
                <a:solidFill>
                  <a:srgbClr val="000000"/>
                </a:solidFill>
                <a:latin typeface="Lato"/>
                <a:ea typeface="Lato"/>
                <a:cs typeface="Lato"/>
                <a:sym typeface="Lato"/>
              </a:rPr>
              <a:t>0x42</a:t>
            </a:r>
            <a:r>
              <a:rPr lang="en" sz="1600" kern="0">
                <a:solidFill>
                  <a:srgbClr val="000000"/>
                </a:solidFill>
                <a:latin typeface="Lato"/>
                <a:ea typeface="Lato"/>
                <a:cs typeface="Lato"/>
                <a:sym typeface="Lato"/>
              </a:rPr>
              <a:t> = 01…</a:t>
            </a:r>
            <a:endParaRPr sz="1600" kern="0">
              <a:solidFill>
                <a:srgbClr val="000000"/>
              </a:solidFill>
              <a:latin typeface="Lato"/>
              <a:ea typeface="Lato"/>
              <a:cs typeface="Lato"/>
              <a:sym typeface="Lato"/>
            </a:endParaRPr>
          </a:p>
        </p:txBody>
      </p:sp>
      <p:sp>
        <p:nvSpPr>
          <p:cNvPr id="1176" name="Google Shape;1176;p51"/>
          <p:cNvSpPr txBox="1"/>
          <p:nvPr/>
        </p:nvSpPr>
        <p:spPr>
          <a:xfrm>
            <a:off x="90644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H(alice ||2) = </a:t>
            </a:r>
            <a:r>
              <a:rPr lang="en" sz="1600" i="1" kern="0">
                <a:solidFill>
                  <a:srgbClr val="000000"/>
                </a:solidFill>
                <a:latin typeface="Lato"/>
                <a:ea typeface="Lato"/>
                <a:cs typeface="Lato"/>
                <a:sym typeface="Lato"/>
              </a:rPr>
              <a:t>0xc4</a:t>
            </a:r>
            <a:r>
              <a:rPr lang="en" sz="1600" kern="0">
                <a:solidFill>
                  <a:srgbClr val="000000"/>
                </a:solidFill>
                <a:latin typeface="Lato"/>
                <a:ea typeface="Lato"/>
                <a:cs typeface="Lato"/>
                <a:sym typeface="Lato"/>
              </a:rPr>
              <a:t> = 11…</a:t>
            </a:r>
            <a:endParaRPr sz="1600" kern="0">
              <a:solidFill>
                <a:srgbClr val="000000"/>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22D353-3689-1A40-F004-F3109BDE0659}"/>
              </a:ext>
            </a:extLst>
          </p:cNvPr>
          <p:cNvSpPr>
            <a:spLocks noGrp="1"/>
          </p:cNvSpPr>
          <p:nvPr>
            <p:ph type="title"/>
          </p:nvPr>
        </p:nvSpPr>
        <p:spPr/>
        <p:txBody>
          <a:bodyPr/>
          <a:lstStyle/>
          <a:p>
            <a:r>
              <a:rPr lang="en-US" dirty="0"/>
              <a:t>Merkle Trees - Audit</a:t>
            </a:r>
          </a:p>
        </p:txBody>
      </p:sp>
      <p:sp>
        <p:nvSpPr>
          <p:cNvPr id="10" name="Content Placeholder 9">
            <a:extLst>
              <a:ext uri="{FF2B5EF4-FFF2-40B4-BE49-F238E27FC236}">
                <a16:creationId xmlns:a16="http://schemas.microsoft.com/office/drawing/2014/main" id="{21B491FE-F781-136C-23E6-AAF57C77C9D3}"/>
              </a:ext>
            </a:extLst>
          </p:cNvPr>
          <p:cNvSpPr>
            <a:spLocks noGrp="1"/>
          </p:cNvSpPr>
          <p:nvPr>
            <p:ph idx="1"/>
          </p:nvPr>
        </p:nvSpPr>
        <p:spPr>
          <a:xfrm>
            <a:off x="838200" y="2272687"/>
            <a:ext cx="10515600" cy="3904276"/>
          </a:xfrm>
        </p:spPr>
        <p:txBody>
          <a:bodyPr/>
          <a:lstStyle/>
          <a:p>
            <a:r>
              <a:rPr lang="en-US" dirty="0"/>
              <a:t>Assume R</a:t>
            </a:r>
            <a:r>
              <a:rPr lang="en-US" baseline="-25000" dirty="0"/>
              <a:t>i</a:t>
            </a:r>
            <a:r>
              <a:rPr lang="en-US" dirty="0"/>
              <a:t> is valid</a:t>
            </a:r>
          </a:p>
          <a:p>
            <a:pPr lvl="1"/>
            <a:r>
              <a:rPr lang="en-US" dirty="0"/>
              <a:t>how can you prove R</a:t>
            </a:r>
            <a:r>
              <a:rPr lang="en-US" baseline="-25000" dirty="0"/>
              <a:t>i+1</a:t>
            </a:r>
            <a:r>
              <a:rPr lang="en-US" dirty="0"/>
              <a:t> obeys the “append-only property”?</a:t>
            </a:r>
          </a:p>
          <a:p>
            <a:r>
              <a:rPr lang="en-US" dirty="0"/>
              <a:t>Audit one transition in log(N)</a:t>
            </a:r>
          </a:p>
          <a:p>
            <a:r>
              <a:rPr lang="en-US" dirty="0"/>
              <a:t>Audit the whole tree in N*log(N)</a:t>
            </a:r>
          </a:p>
          <a:p>
            <a:endParaRPr lang="en-US" dirty="0"/>
          </a:p>
        </p:txBody>
      </p:sp>
      <p:cxnSp>
        <p:nvCxnSpPr>
          <p:cNvPr id="5" name="Google Shape;1024;p47">
            <a:extLst>
              <a:ext uri="{FF2B5EF4-FFF2-40B4-BE49-F238E27FC236}">
                <a16:creationId xmlns:a16="http://schemas.microsoft.com/office/drawing/2014/main" id="{5F22153B-54AF-A28B-560C-C86D23959139}"/>
              </a:ext>
            </a:extLst>
          </p:cNvPr>
          <p:cNvCxnSpPr>
            <a:cxnSpLocks/>
            <a:stCxn id="6" idx="3"/>
          </p:cNvCxnSpPr>
          <p:nvPr/>
        </p:nvCxnSpPr>
        <p:spPr>
          <a:xfrm rot="10800000" flipH="1">
            <a:off x="1984581" y="1784806"/>
            <a:ext cx="2874900" cy="18300"/>
          </a:xfrm>
          <a:prstGeom prst="straightConnector1">
            <a:avLst/>
          </a:prstGeom>
          <a:noFill/>
          <a:ln w="9525" cap="flat" cmpd="sng">
            <a:solidFill>
              <a:schemeClr val="dk2"/>
            </a:solidFill>
            <a:prstDash val="dot"/>
            <a:round/>
            <a:headEnd type="none" w="med" len="med"/>
            <a:tailEnd type="triangle" w="med" len="med"/>
          </a:ln>
        </p:spPr>
      </p:cxnSp>
      <p:sp>
        <p:nvSpPr>
          <p:cNvPr id="6" name="Google Shape;1025;p47">
            <a:extLst>
              <a:ext uri="{FF2B5EF4-FFF2-40B4-BE49-F238E27FC236}">
                <a16:creationId xmlns:a16="http://schemas.microsoft.com/office/drawing/2014/main" id="{8C24033E-487D-BCCD-68E5-607A93767B43}"/>
              </a:ext>
            </a:extLst>
          </p:cNvPr>
          <p:cNvSpPr/>
          <p:nvPr/>
        </p:nvSpPr>
        <p:spPr>
          <a:xfrm>
            <a:off x="1586781" y="1603006"/>
            <a:ext cx="397800" cy="4002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a:t>R</a:t>
            </a:r>
            <a:r>
              <a:rPr lang="en" baseline="-25000"/>
              <a:t>1</a:t>
            </a:r>
            <a:endParaRPr baseline="-25000"/>
          </a:p>
        </p:txBody>
      </p:sp>
      <p:sp>
        <p:nvSpPr>
          <p:cNvPr id="7" name="Google Shape;1037;p47">
            <a:extLst>
              <a:ext uri="{FF2B5EF4-FFF2-40B4-BE49-F238E27FC236}">
                <a16:creationId xmlns:a16="http://schemas.microsoft.com/office/drawing/2014/main" id="{1323E7AC-ACE9-C2F0-93B8-F8F8CC40B2DA}"/>
              </a:ext>
            </a:extLst>
          </p:cNvPr>
          <p:cNvSpPr/>
          <p:nvPr/>
        </p:nvSpPr>
        <p:spPr>
          <a:xfrm>
            <a:off x="2272581" y="1603006"/>
            <a:ext cx="397800" cy="4002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a:t>R</a:t>
            </a:r>
            <a:r>
              <a:rPr lang="en" baseline="-25000"/>
              <a:t>2</a:t>
            </a:r>
            <a:endParaRPr baseline="-25000"/>
          </a:p>
        </p:txBody>
      </p:sp>
      <p:sp>
        <p:nvSpPr>
          <p:cNvPr id="8" name="Google Shape;1038;p47">
            <a:extLst>
              <a:ext uri="{FF2B5EF4-FFF2-40B4-BE49-F238E27FC236}">
                <a16:creationId xmlns:a16="http://schemas.microsoft.com/office/drawing/2014/main" id="{430259F0-223E-CA78-A190-9CB10B8E08F8}"/>
              </a:ext>
            </a:extLst>
          </p:cNvPr>
          <p:cNvSpPr/>
          <p:nvPr/>
        </p:nvSpPr>
        <p:spPr>
          <a:xfrm>
            <a:off x="2958381" y="1603006"/>
            <a:ext cx="397800" cy="4002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a:t>R</a:t>
            </a:r>
            <a:r>
              <a:rPr lang="en" baseline="-25000"/>
              <a:t>3</a:t>
            </a:r>
            <a:endParaRPr baseline="-25000"/>
          </a:p>
        </p:txBody>
      </p:sp>
      <p:sp>
        <p:nvSpPr>
          <p:cNvPr id="9" name="Google Shape;1039;p47">
            <a:extLst>
              <a:ext uri="{FF2B5EF4-FFF2-40B4-BE49-F238E27FC236}">
                <a16:creationId xmlns:a16="http://schemas.microsoft.com/office/drawing/2014/main" id="{5C3EE633-3FE6-FDCE-F6AD-D3A72DBF3687}"/>
              </a:ext>
            </a:extLst>
          </p:cNvPr>
          <p:cNvSpPr/>
          <p:nvPr/>
        </p:nvSpPr>
        <p:spPr>
          <a:xfrm>
            <a:off x="3679756" y="1603006"/>
            <a:ext cx="397800" cy="4002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
              <a:t>R</a:t>
            </a:r>
            <a:r>
              <a:rPr lang="en" baseline="-25000"/>
              <a:t>4</a:t>
            </a:r>
            <a:endParaRPr baseline="-25000"/>
          </a:p>
        </p:txBody>
      </p:sp>
    </p:spTree>
    <p:extLst>
      <p:ext uri="{BB962C8B-B14F-4D97-AF65-F5344CB8AC3E}">
        <p14:creationId xmlns:p14="http://schemas.microsoft.com/office/powerpoint/2010/main" val="379206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52"/>
          <p:cNvSpPr txBox="1">
            <a:spLocks noGrp="1"/>
          </p:cNvSpPr>
          <p:nvPr>
            <p:ph type="title"/>
          </p:nvPr>
        </p:nvSpPr>
        <p:spPr>
          <a:xfrm>
            <a:off x="838200" y="575219"/>
            <a:ext cx="10515600" cy="905200"/>
          </a:xfrm>
          <a:prstGeom prst="rect">
            <a:avLst/>
          </a:prstGeom>
        </p:spPr>
        <p:txBody>
          <a:bodyPr spcFirstLastPara="1" vert="horz" wrap="square" lIns="91433" tIns="45700" rIns="91433" bIns="45700" rtlCol="0" anchor="ctr" anchorCtr="0">
            <a:noAutofit/>
          </a:bodyPr>
          <a:lstStyle/>
          <a:p>
            <a:pPr>
              <a:spcBef>
                <a:spcPts val="0"/>
              </a:spcBef>
            </a:pPr>
            <a:r>
              <a:rPr lang="en" dirty="0"/>
              <a:t>Merkle Trees  – Recap</a:t>
            </a:r>
            <a:endParaRPr dirty="0"/>
          </a:p>
        </p:txBody>
      </p:sp>
      <p:sp>
        <p:nvSpPr>
          <p:cNvPr id="1182" name="Google Shape;1182;p52"/>
          <p:cNvSpPr txBox="1"/>
          <p:nvPr/>
        </p:nvSpPr>
        <p:spPr>
          <a:xfrm>
            <a:off x="1031567" y="1432734"/>
            <a:ext cx="10268000" cy="1779614"/>
          </a:xfrm>
          <a:prstGeom prst="rect">
            <a:avLst/>
          </a:prstGeom>
          <a:noFill/>
          <a:ln>
            <a:noFill/>
          </a:ln>
        </p:spPr>
        <p:txBody>
          <a:bodyPr spcFirstLastPara="1" wrap="square" lIns="121900" tIns="121900" rIns="121900" bIns="121900" anchor="t" anchorCtr="0">
            <a:spAutoFit/>
          </a:bodyPr>
          <a:lstStyle/>
          <a:p>
            <a:pPr marL="609585" indent="-414856">
              <a:lnSpc>
                <a:spcPct val="115000"/>
              </a:lnSpc>
              <a:buSzPts val="1300"/>
              <a:buFont typeface="Lato"/>
              <a:buChar char="●"/>
            </a:pPr>
            <a:r>
              <a:rPr lang="en" sz="1733" dirty="0">
                <a:latin typeface="Lato"/>
                <a:ea typeface="Lato"/>
                <a:cs typeface="Lato"/>
                <a:sym typeface="Lato"/>
              </a:rPr>
              <a:t>The good:</a:t>
            </a:r>
            <a:endParaRPr sz="1733" dirty="0">
              <a:latin typeface="Lato"/>
              <a:ea typeface="Lato"/>
              <a:cs typeface="Lato"/>
              <a:sym typeface="Lato"/>
            </a:endParaRPr>
          </a:p>
          <a:p>
            <a:pPr marL="1219170" lvl="1" indent="-414856">
              <a:lnSpc>
                <a:spcPct val="115000"/>
              </a:lnSpc>
              <a:buSzPts val="1300"/>
              <a:buFont typeface="Lato"/>
              <a:buChar char="○"/>
            </a:pPr>
            <a:r>
              <a:rPr lang="en" sz="1733" dirty="0">
                <a:latin typeface="Lato"/>
                <a:ea typeface="Lato"/>
                <a:cs typeface="Lato"/>
                <a:sym typeface="Lato"/>
              </a:rPr>
              <a:t>Can prove inclusion/exclusion of any path in log(N)</a:t>
            </a:r>
            <a:endParaRPr sz="1733" dirty="0">
              <a:latin typeface="Lato"/>
              <a:ea typeface="Lato"/>
              <a:cs typeface="Lato"/>
              <a:sym typeface="Lato"/>
            </a:endParaRPr>
          </a:p>
          <a:p>
            <a:pPr marL="1219170" lvl="1" indent="-414856">
              <a:lnSpc>
                <a:spcPct val="115000"/>
              </a:lnSpc>
              <a:buSzPts val="1300"/>
              <a:buFont typeface="Lato"/>
              <a:buChar char="○"/>
            </a:pPr>
            <a:r>
              <a:rPr lang="en" sz="1733" dirty="0">
                <a:latin typeface="Lato"/>
                <a:ea typeface="Lato"/>
                <a:cs typeface="Lato"/>
                <a:sym typeface="Lato"/>
              </a:rPr>
              <a:t>Can update in log(N)</a:t>
            </a:r>
            <a:endParaRPr sz="1733" dirty="0">
              <a:latin typeface="Lato"/>
              <a:ea typeface="Lato"/>
              <a:cs typeface="Lato"/>
              <a:sym typeface="Lato"/>
            </a:endParaRPr>
          </a:p>
          <a:p>
            <a:pPr marL="1219170" lvl="1" indent="-414856">
              <a:lnSpc>
                <a:spcPct val="115000"/>
              </a:lnSpc>
              <a:buSzPts val="1300"/>
              <a:buFont typeface="Lato"/>
              <a:buChar char="○"/>
            </a:pPr>
            <a:r>
              <a:rPr lang="en" sz="1733" dirty="0">
                <a:latin typeface="Lato"/>
                <a:ea typeface="Lato"/>
                <a:cs typeface="Lato"/>
                <a:sym typeface="Lato"/>
              </a:rPr>
              <a:t>Can verify the last a updates in a*log(N)</a:t>
            </a:r>
            <a:endParaRPr sz="1733" dirty="0">
              <a:latin typeface="Lato"/>
              <a:ea typeface="Lato"/>
              <a:cs typeface="Lato"/>
              <a:sym typeface="Lato"/>
            </a:endParaRPr>
          </a:p>
          <a:p>
            <a:pPr marL="609585" indent="-414856">
              <a:lnSpc>
                <a:spcPct val="115000"/>
              </a:lnSpc>
              <a:buClr>
                <a:schemeClr val="dk1"/>
              </a:buClr>
              <a:buSzPts val="1300"/>
              <a:buFont typeface="Lato"/>
              <a:buChar char="●"/>
            </a:pPr>
            <a:r>
              <a:rPr lang="en" sz="1733" dirty="0">
                <a:solidFill>
                  <a:schemeClr val="dk1"/>
                </a:solidFill>
                <a:latin typeface="Lato"/>
                <a:ea typeface="Lato"/>
                <a:cs typeface="Lato"/>
                <a:sym typeface="Lato"/>
              </a:rPr>
              <a:t>What’s wrong?</a:t>
            </a:r>
            <a:endParaRPr sz="1733" dirty="0">
              <a:solidFill>
                <a:schemeClr val="dk1"/>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36FD3-F5A9-47EC-58D1-96925FDAF341}"/>
              </a:ext>
            </a:extLst>
          </p:cNvPr>
          <p:cNvSpPr>
            <a:spLocks noGrp="1"/>
          </p:cNvSpPr>
          <p:nvPr>
            <p:ph type="title"/>
          </p:nvPr>
        </p:nvSpPr>
        <p:spPr>
          <a:xfrm>
            <a:off x="630936" y="640080"/>
            <a:ext cx="4818888" cy="1481328"/>
          </a:xfrm>
        </p:spPr>
        <p:txBody>
          <a:bodyPr anchor="b">
            <a:normAutofit/>
          </a:bodyPr>
          <a:lstStyle/>
          <a:p>
            <a:r>
              <a:rPr lang="en-US" sz="4600" dirty="0"/>
              <a:t>What’s Wrong with Merkle Trees?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DBFAAE-4EA4-0222-3796-A8072E3B24A8}"/>
              </a:ext>
            </a:extLst>
          </p:cNvPr>
          <p:cNvSpPr>
            <a:spLocks noGrp="1"/>
          </p:cNvSpPr>
          <p:nvPr>
            <p:ph idx="1"/>
          </p:nvPr>
        </p:nvSpPr>
        <p:spPr>
          <a:xfrm>
            <a:off x="630936" y="2660904"/>
            <a:ext cx="4818888" cy="3547872"/>
          </a:xfrm>
        </p:spPr>
        <p:txBody>
          <a:bodyPr anchor="t">
            <a:normAutofit/>
          </a:bodyPr>
          <a:lstStyle/>
          <a:p>
            <a:r>
              <a:rPr lang="en-US" sz="2400" dirty="0"/>
              <a:t>Standard hash construction using H = sha256 leaks information about paths</a:t>
            </a:r>
          </a:p>
        </p:txBody>
      </p:sp>
      <p:pic>
        <p:nvPicPr>
          <p:cNvPr id="7" name="Graphic 6" descr="Fir tree">
            <a:extLst>
              <a:ext uri="{FF2B5EF4-FFF2-40B4-BE49-F238E27FC236}">
                <a16:creationId xmlns:a16="http://schemas.microsoft.com/office/drawing/2014/main" id="{182BADB5-E166-F85E-5B26-18AEE252D7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567304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53"/>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a:t>Verifiable Random Functions</a:t>
            </a:r>
            <a:endParaRPr/>
          </a:p>
        </p:txBody>
      </p:sp>
      <p:sp>
        <p:nvSpPr>
          <p:cNvPr id="1188" name="Google Shape;1188;p53"/>
          <p:cNvSpPr txBox="1"/>
          <p:nvPr/>
        </p:nvSpPr>
        <p:spPr>
          <a:xfrm>
            <a:off x="838200" y="1480433"/>
            <a:ext cx="5426400" cy="4836400"/>
          </a:xfrm>
          <a:prstGeom prst="rect">
            <a:avLst/>
          </a:prstGeom>
          <a:noFill/>
          <a:ln>
            <a:noFill/>
          </a:ln>
        </p:spPr>
        <p:txBody>
          <a:bodyPr spcFirstLastPara="1" wrap="square" lIns="121900" tIns="121900" rIns="121900" bIns="121900" anchor="t" anchorCtr="0">
            <a:noAutofit/>
          </a:bodyPr>
          <a:lstStyle/>
          <a:p>
            <a:pPr marL="609585" defTabSz="1219170">
              <a:buClr>
                <a:srgbClr val="000000"/>
              </a:buClr>
            </a:pPr>
            <a:endParaRPr sz="1867" kern="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b="1" kern="0">
                <a:solidFill>
                  <a:srgbClr val="000000"/>
                </a:solidFill>
                <a:latin typeface="Lato"/>
                <a:ea typeface="Lato"/>
                <a:cs typeface="Lato"/>
                <a:sym typeface="Lato"/>
              </a:rPr>
              <a:t>Gen</a:t>
            </a:r>
            <a:r>
              <a:rPr lang="en" sz="1867" kern="0">
                <a:solidFill>
                  <a:srgbClr val="000000"/>
                </a:solidFill>
                <a:latin typeface="Lato"/>
                <a:ea typeface="Lato"/>
                <a:cs typeface="Lato"/>
                <a:sym typeface="Lato"/>
              </a:rPr>
              <a:t>() → sk,pk</a:t>
            </a:r>
            <a:br>
              <a:rPr lang="en" sz="1867" kern="0">
                <a:solidFill>
                  <a:srgbClr val="000000"/>
                </a:solidFill>
                <a:latin typeface="Lato"/>
                <a:ea typeface="Lato"/>
                <a:cs typeface="Lato"/>
                <a:sym typeface="Lato"/>
              </a:rPr>
            </a:br>
            <a:endParaRPr sz="1867" kern="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b="1" kern="0">
                <a:solidFill>
                  <a:srgbClr val="000000"/>
                </a:solidFill>
                <a:latin typeface="Lato"/>
                <a:ea typeface="Lato"/>
                <a:cs typeface="Lato"/>
                <a:sym typeface="Lato"/>
              </a:rPr>
              <a:t>VRF</a:t>
            </a:r>
            <a:r>
              <a:rPr lang="en" sz="1867" kern="0">
                <a:solidFill>
                  <a:srgbClr val="000000"/>
                </a:solidFill>
                <a:latin typeface="Lato"/>
                <a:ea typeface="Lato"/>
                <a:cs typeface="Lato"/>
                <a:sym typeface="Lato"/>
              </a:rPr>
              <a:t>(sk, label) → out, proof</a:t>
            </a:r>
            <a:br>
              <a:rPr lang="en" sz="1867" kern="0">
                <a:solidFill>
                  <a:srgbClr val="000000"/>
                </a:solidFill>
                <a:latin typeface="Lato"/>
                <a:ea typeface="Lato"/>
                <a:cs typeface="Lato"/>
                <a:sym typeface="Lato"/>
              </a:rPr>
            </a:br>
            <a:endParaRPr sz="1867" kern="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b="1" kern="0">
                <a:solidFill>
                  <a:srgbClr val="000000"/>
                </a:solidFill>
                <a:latin typeface="Lato"/>
                <a:ea typeface="Lato"/>
                <a:cs typeface="Lato"/>
                <a:sym typeface="Lato"/>
              </a:rPr>
              <a:t>Verify</a:t>
            </a:r>
            <a:r>
              <a:rPr lang="en" sz="1867" kern="0">
                <a:solidFill>
                  <a:srgbClr val="000000"/>
                </a:solidFill>
                <a:latin typeface="Lato"/>
                <a:ea typeface="Lato"/>
                <a:cs typeface="Lato"/>
                <a:sym typeface="Lato"/>
              </a:rPr>
              <a:t>(pk,label,out,proof) →{0,1}</a:t>
            </a: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r>
              <a:rPr lang="en" sz="1867" kern="0">
                <a:solidFill>
                  <a:srgbClr val="000000"/>
                </a:solidFill>
                <a:latin typeface="Lato"/>
                <a:ea typeface="Lato"/>
                <a:cs typeface="Lato"/>
                <a:sym typeface="Lato"/>
              </a:rPr>
              <a:t>Security: </a:t>
            </a: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b="1" kern="0">
                <a:solidFill>
                  <a:srgbClr val="000000"/>
                </a:solidFill>
                <a:latin typeface="Lato"/>
                <a:ea typeface="Lato"/>
                <a:cs typeface="Lato"/>
                <a:sym typeface="Lato"/>
              </a:rPr>
              <a:t>Uniqueness</a:t>
            </a:r>
            <a:endParaRPr sz="1867" b="1" kern="0">
              <a:solidFill>
                <a:srgbClr val="000000"/>
              </a:solidFill>
              <a:latin typeface="Lato"/>
              <a:ea typeface="Lato"/>
              <a:cs typeface="Lato"/>
              <a:sym typeface="Lato"/>
            </a:endParaRPr>
          </a:p>
          <a:p>
            <a:pPr marL="1219170" lvl="1" indent="-414856" defTabSz="1219170">
              <a:buClr>
                <a:srgbClr val="000000"/>
              </a:buClr>
              <a:buSzPts val="1300"/>
              <a:buFont typeface="Lato"/>
              <a:buChar char="-"/>
            </a:pPr>
            <a:r>
              <a:rPr lang="en" sz="1733" kern="0">
                <a:solidFill>
                  <a:srgbClr val="000000"/>
                </a:solidFill>
                <a:latin typeface="Lato"/>
                <a:ea typeface="Lato"/>
                <a:cs typeface="Lato"/>
                <a:sym typeface="Lato"/>
              </a:rPr>
              <a:t>encompasses verifiability</a:t>
            </a:r>
            <a:endParaRPr sz="1733" kern="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b="1" kern="0">
                <a:solidFill>
                  <a:srgbClr val="000000"/>
                </a:solidFill>
                <a:latin typeface="Lato"/>
                <a:ea typeface="Lato"/>
                <a:cs typeface="Lato"/>
                <a:sym typeface="Lato"/>
              </a:rPr>
              <a:t>Pseudorandomness</a:t>
            </a:r>
            <a:endParaRPr sz="1867" b="1" kern="0">
              <a:solidFill>
                <a:srgbClr val="000000"/>
              </a:solidFill>
              <a:latin typeface="Lato"/>
              <a:ea typeface="Lato"/>
              <a:cs typeface="Lato"/>
              <a:sym typeface="Lato"/>
            </a:endParaRPr>
          </a:p>
          <a:p>
            <a:pPr marL="1219170" lvl="1" indent="-406390" defTabSz="1219170">
              <a:buClr>
                <a:srgbClr val="000000"/>
              </a:buClr>
              <a:buSzPts val="1200"/>
              <a:buFont typeface="Lato"/>
              <a:buChar char="-"/>
            </a:pPr>
            <a:r>
              <a:rPr lang="en" sz="1600" kern="0">
                <a:solidFill>
                  <a:srgbClr val="000000"/>
                </a:solidFill>
                <a:latin typeface="Lato"/>
                <a:ea typeface="Lato"/>
                <a:cs typeface="Lato"/>
                <a:sym typeface="Lato"/>
              </a:rPr>
              <a:t>encompasses secrecy of hash production</a:t>
            </a:r>
            <a:endParaRPr sz="1600" kern="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b="1" kern="0">
                <a:solidFill>
                  <a:srgbClr val="000000"/>
                </a:solidFill>
                <a:latin typeface="Lato"/>
                <a:ea typeface="Lato"/>
                <a:cs typeface="Lato"/>
                <a:sym typeface="Lato"/>
              </a:rPr>
              <a:t>Collision Resistance</a:t>
            </a:r>
            <a:endParaRPr sz="1867" b="1" kern="0">
              <a:solidFill>
                <a:srgbClr val="000000"/>
              </a:solidFill>
              <a:latin typeface="Lato"/>
              <a:ea typeface="Lato"/>
              <a:cs typeface="Lato"/>
              <a:sym typeface="Lato"/>
            </a:endParaRPr>
          </a:p>
          <a:p>
            <a:pPr marL="1219170" lvl="1" indent="-406390" defTabSz="1219170">
              <a:buClr>
                <a:srgbClr val="000000"/>
              </a:buClr>
              <a:buSzPts val="1200"/>
              <a:buFont typeface="Lato"/>
              <a:buChar char="-"/>
            </a:pPr>
            <a:r>
              <a:rPr lang="en" sz="1600" kern="0">
                <a:solidFill>
                  <a:srgbClr val="000000"/>
                </a:solidFill>
                <a:latin typeface="Lato"/>
                <a:ea typeface="Lato"/>
                <a:cs typeface="Lato"/>
                <a:sym typeface="Lato"/>
              </a:rPr>
              <a:t>Like regular hash functions</a:t>
            </a:r>
            <a:endParaRPr sz="1600" kern="0">
              <a:solidFill>
                <a:srgbClr val="000000"/>
              </a:solidFill>
              <a:latin typeface="Lato"/>
              <a:ea typeface="Lato"/>
              <a:cs typeface="Lato"/>
              <a:sym typeface="Lato"/>
            </a:endParaRPr>
          </a:p>
        </p:txBody>
      </p:sp>
      <p:sp>
        <p:nvSpPr>
          <p:cNvPr id="1189" name="Google Shape;1189;p53"/>
          <p:cNvSpPr txBox="1"/>
          <p:nvPr/>
        </p:nvSpPr>
        <p:spPr>
          <a:xfrm>
            <a:off x="6549167" y="1698433"/>
            <a:ext cx="5117200" cy="44004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r>
              <a:rPr lang="en" sz="1867" kern="0">
                <a:solidFill>
                  <a:srgbClr val="000000"/>
                </a:solidFill>
                <a:latin typeface="Lato"/>
                <a:ea typeface="Lato"/>
                <a:cs typeface="Lato"/>
                <a:sym typeface="Lato"/>
              </a:rPr>
              <a:t>Example (simplified): Let (G,g) be a DDH group</a:t>
            </a: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marL="609585" indent="-414856" defTabSz="1219170">
              <a:buClr>
                <a:srgbClr val="000000"/>
              </a:buClr>
              <a:buSzPts val="1300"/>
              <a:buFont typeface="Lato"/>
              <a:buChar char="-"/>
            </a:pPr>
            <a:r>
              <a:rPr lang="en" sz="1733" b="1" kern="0">
                <a:solidFill>
                  <a:srgbClr val="000000"/>
                </a:solidFill>
                <a:latin typeface="Lato"/>
                <a:ea typeface="Lato"/>
                <a:cs typeface="Lato"/>
                <a:sym typeface="Lato"/>
              </a:rPr>
              <a:t>Gen</a:t>
            </a:r>
            <a:r>
              <a:rPr lang="en" sz="1733" kern="0">
                <a:solidFill>
                  <a:srgbClr val="000000"/>
                </a:solidFill>
                <a:latin typeface="Lato"/>
                <a:ea typeface="Lato"/>
                <a:cs typeface="Lato"/>
                <a:sym typeface="Lato"/>
              </a:rPr>
              <a:t>() -&gt; sk = x, pk = g</a:t>
            </a:r>
            <a:r>
              <a:rPr lang="en" sz="1733" kern="0" baseline="30000">
                <a:solidFill>
                  <a:srgbClr val="000000"/>
                </a:solidFill>
                <a:latin typeface="Lato"/>
                <a:ea typeface="Lato"/>
                <a:cs typeface="Lato"/>
                <a:sym typeface="Lato"/>
              </a:rPr>
              <a:t>x </a:t>
            </a:r>
            <a:r>
              <a:rPr lang="en" sz="1733" kern="0">
                <a:solidFill>
                  <a:srgbClr val="000000"/>
                </a:solidFill>
                <a:latin typeface="Lato"/>
                <a:ea typeface="Lato"/>
                <a:cs typeface="Lato"/>
                <a:sym typeface="Lato"/>
              </a:rPr>
              <a:t>   </a:t>
            </a:r>
            <a:br>
              <a:rPr lang="en" sz="1733" kern="0">
                <a:solidFill>
                  <a:srgbClr val="000000"/>
                </a:solidFill>
                <a:latin typeface="Lato"/>
                <a:ea typeface="Lato"/>
                <a:cs typeface="Lato"/>
                <a:sym typeface="Lato"/>
              </a:rPr>
            </a:br>
            <a:endParaRPr sz="1733" kern="0">
              <a:solidFill>
                <a:srgbClr val="000000"/>
              </a:solidFill>
              <a:latin typeface="Lato"/>
              <a:ea typeface="Lato"/>
              <a:cs typeface="Lato"/>
              <a:sym typeface="Lato"/>
            </a:endParaRPr>
          </a:p>
          <a:p>
            <a:pPr marL="609585" indent="-414856" defTabSz="1219170">
              <a:buClr>
                <a:srgbClr val="000000"/>
              </a:buClr>
              <a:buSzPts val="1300"/>
              <a:buFont typeface="Lato"/>
              <a:buChar char="-"/>
            </a:pPr>
            <a:r>
              <a:rPr lang="en" sz="1733" b="1" kern="0">
                <a:solidFill>
                  <a:srgbClr val="000000"/>
                </a:solidFill>
                <a:latin typeface="Lato"/>
                <a:ea typeface="Lato"/>
                <a:cs typeface="Lato"/>
                <a:sym typeface="Lato"/>
              </a:rPr>
              <a:t>VRF</a:t>
            </a:r>
            <a:r>
              <a:rPr lang="en" sz="1733" kern="0">
                <a:solidFill>
                  <a:srgbClr val="000000"/>
                </a:solidFill>
                <a:latin typeface="Lato"/>
                <a:ea typeface="Lato"/>
                <a:cs typeface="Lato"/>
                <a:sym typeface="Lato"/>
              </a:rPr>
              <a:t>(x, label) → (H(label)</a:t>
            </a:r>
            <a:r>
              <a:rPr lang="en" sz="1733" kern="0" baseline="30000">
                <a:solidFill>
                  <a:srgbClr val="000000"/>
                </a:solidFill>
                <a:latin typeface="Lato"/>
                <a:ea typeface="Lato"/>
                <a:cs typeface="Lato"/>
                <a:sym typeface="Lato"/>
              </a:rPr>
              <a:t>x</a:t>
            </a:r>
            <a:r>
              <a:rPr lang="en" sz="1733" kern="0">
                <a:solidFill>
                  <a:srgbClr val="000000"/>
                </a:solidFill>
                <a:latin typeface="Lato"/>
                <a:ea typeface="Lato"/>
                <a:cs typeface="Lato"/>
                <a:sym typeface="Lato"/>
              </a:rPr>
              <a:t>,  DH proof)</a:t>
            </a:r>
            <a:br>
              <a:rPr lang="en" sz="1733" kern="0">
                <a:solidFill>
                  <a:srgbClr val="000000"/>
                </a:solidFill>
                <a:latin typeface="Lato"/>
                <a:ea typeface="Lato"/>
                <a:cs typeface="Lato"/>
                <a:sym typeface="Lato"/>
              </a:rPr>
            </a:br>
            <a:endParaRPr sz="1733" kern="0">
              <a:solidFill>
                <a:srgbClr val="000000"/>
              </a:solidFill>
              <a:latin typeface="Lato"/>
              <a:ea typeface="Lato"/>
              <a:cs typeface="Lato"/>
              <a:sym typeface="Lato"/>
            </a:endParaRPr>
          </a:p>
          <a:p>
            <a:pPr marL="609585" indent="-414856" defTabSz="1219170">
              <a:buClr>
                <a:srgbClr val="000000"/>
              </a:buClr>
              <a:buSzPts val="1300"/>
              <a:buFont typeface="Lato"/>
              <a:buChar char="-"/>
            </a:pPr>
            <a:r>
              <a:rPr lang="en" sz="1733" b="1" kern="0">
                <a:solidFill>
                  <a:srgbClr val="000000"/>
                </a:solidFill>
                <a:latin typeface="Lato"/>
                <a:ea typeface="Lato"/>
                <a:cs typeface="Lato"/>
                <a:sym typeface="Lato"/>
              </a:rPr>
              <a:t>Verify</a:t>
            </a:r>
            <a:r>
              <a:rPr lang="en" sz="1733" kern="0">
                <a:solidFill>
                  <a:srgbClr val="000000"/>
                </a:solidFill>
                <a:latin typeface="Lato"/>
                <a:ea typeface="Lato"/>
                <a:cs typeface="Lato"/>
                <a:sym typeface="Lato"/>
              </a:rPr>
              <a:t>(g</a:t>
            </a:r>
            <a:r>
              <a:rPr lang="en" sz="1733" kern="0" baseline="30000">
                <a:solidFill>
                  <a:srgbClr val="000000"/>
                </a:solidFill>
                <a:latin typeface="Lato"/>
                <a:ea typeface="Lato"/>
                <a:cs typeface="Lato"/>
                <a:sym typeface="Lato"/>
              </a:rPr>
              <a:t>x </a:t>
            </a:r>
            <a:r>
              <a:rPr lang="en" sz="1733" kern="0">
                <a:solidFill>
                  <a:srgbClr val="000000"/>
                </a:solidFill>
                <a:latin typeface="Lato"/>
                <a:ea typeface="Lato"/>
                <a:cs typeface="Lato"/>
                <a:sym typeface="Lato"/>
              </a:rPr>
              <a:t>, label, H(label)</a:t>
            </a:r>
            <a:r>
              <a:rPr lang="en" sz="1733" kern="0" baseline="30000">
                <a:solidFill>
                  <a:srgbClr val="000000"/>
                </a:solidFill>
                <a:latin typeface="Lato"/>
                <a:ea typeface="Lato"/>
                <a:cs typeface="Lato"/>
                <a:sym typeface="Lato"/>
              </a:rPr>
              <a:t>x</a:t>
            </a:r>
            <a:r>
              <a:rPr lang="en" sz="1733" kern="0">
                <a:solidFill>
                  <a:srgbClr val="000000"/>
                </a:solidFill>
                <a:latin typeface="Lato"/>
                <a:ea typeface="Lato"/>
                <a:cs typeface="Lato"/>
                <a:sym typeface="Lato"/>
              </a:rPr>
              <a:t>, DH proof) → {0,1}</a:t>
            </a:r>
            <a:endParaRPr sz="1733"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p:txBody>
      </p:sp>
      <p:sp>
        <p:nvSpPr>
          <p:cNvPr id="1190" name="Google Shape;1190;p53"/>
          <p:cNvSpPr txBox="1"/>
          <p:nvPr/>
        </p:nvSpPr>
        <p:spPr>
          <a:xfrm>
            <a:off x="6666967" y="5205600"/>
            <a:ext cx="39544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Lato"/>
                <a:ea typeface="Lato"/>
                <a:cs typeface="Lato"/>
                <a:sym typeface="Lato"/>
              </a:rPr>
              <a:t>Want to learn more? Google “IETF VRFs”</a:t>
            </a:r>
            <a:endParaRPr sz="1867" kern="0">
              <a:solidFill>
                <a:srgbClr val="00000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55"/>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a:t>Lookup Protocol</a:t>
            </a:r>
            <a:endParaRPr/>
          </a:p>
        </p:txBody>
      </p:sp>
      <p:sp>
        <p:nvSpPr>
          <p:cNvPr id="1223" name="Google Shape;1223;p55"/>
          <p:cNvSpPr txBox="1"/>
          <p:nvPr/>
        </p:nvSpPr>
        <p:spPr>
          <a:xfrm>
            <a:off x="1031567" y="1432733"/>
            <a:ext cx="10268000" cy="3619733"/>
          </a:xfrm>
          <a:prstGeom prst="rect">
            <a:avLst/>
          </a:prstGeom>
          <a:noFill/>
          <a:ln>
            <a:noFill/>
          </a:ln>
        </p:spPr>
        <p:txBody>
          <a:bodyPr spcFirstLastPara="1" wrap="square" lIns="121900" tIns="121900" rIns="121900" bIns="121900" anchor="t" anchorCtr="0">
            <a:spAutoFit/>
          </a:bodyPr>
          <a:lstStyle/>
          <a:p>
            <a:pPr marL="609585"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Query server for “alice”</a:t>
            </a:r>
            <a:endParaRPr sz="1733" kern="0">
              <a:solidFill>
                <a:srgbClr val="000000"/>
              </a:solidFill>
              <a:latin typeface="Lato"/>
              <a:ea typeface="Lato"/>
              <a:cs typeface="Lato"/>
              <a:sym typeface="Lato"/>
            </a:endParaRPr>
          </a:p>
          <a:p>
            <a:pPr marL="609585"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Get back:</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R - root</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(VRF(sk, “alice||1”), path</a:t>
            </a:r>
            <a:r>
              <a:rPr lang="en" sz="1733" kern="0" baseline="-25000">
                <a:solidFill>
                  <a:srgbClr val="000000"/>
                </a:solidFill>
                <a:latin typeface="Lato"/>
                <a:ea typeface="Lato"/>
                <a:cs typeface="Lato"/>
                <a:sym typeface="Lato"/>
              </a:rPr>
              <a:t>1</a:t>
            </a:r>
            <a:r>
              <a:rPr lang="en" sz="1733" kern="0">
                <a:solidFill>
                  <a:srgbClr val="000000"/>
                </a:solidFill>
                <a:latin typeface="Lato"/>
                <a:ea typeface="Lato"/>
                <a:cs typeface="Lato"/>
                <a:sym typeface="Lato"/>
              </a:rPr>
              <a:t>, neighbors</a:t>
            </a:r>
            <a:r>
              <a:rPr lang="en" sz="1733" kern="0" baseline="-25000">
                <a:solidFill>
                  <a:srgbClr val="000000"/>
                </a:solidFill>
                <a:latin typeface="Lato"/>
                <a:ea typeface="Lato"/>
                <a:cs typeface="Lato"/>
                <a:sym typeface="Lato"/>
              </a:rPr>
              <a:t>1</a:t>
            </a:r>
            <a:r>
              <a:rPr lang="en" sz="1733" kern="0">
                <a:solidFill>
                  <a:srgbClr val="000000"/>
                </a:solidFill>
                <a:latin typeface="Lato"/>
                <a:ea typeface="Lato"/>
                <a:cs typeface="Lato"/>
                <a:sym typeface="Lato"/>
              </a:rPr>
              <a:t>, link</a:t>
            </a:r>
            <a:r>
              <a:rPr lang="en" sz="1733" kern="0" baseline="-25000">
                <a:solidFill>
                  <a:srgbClr val="000000"/>
                </a:solidFill>
                <a:latin typeface="Lato"/>
                <a:ea typeface="Lato"/>
                <a:cs typeface="Lato"/>
                <a:sym typeface="Lato"/>
              </a:rPr>
              <a:t>1 </a:t>
            </a:r>
            <a:r>
              <a:rPr lang="en" sz="1733" kern="0">
                <a:solidFill>
                  <a:srgbClr val="000000"/>
                </a:solidFill>
                <a:latin typeface="Lato"/>
                <a:ea typeface="Lato"/>
                <a:cs typeface="Lato"/>
                <a:sym typeface="Lato"/>
              </a:rPr>
              <a:t>)</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(VRF(sk, “alice||2”), path</a:t>
            </a:r>
            <a:r>
              <a:rPr lang="en" sz="1733" kern="0" baseline="-25000">
                <a:solidFill>
                  <a:srgbClr val="000000"/>
                </a:solidFill>
                <a:latin typeface="Lato"/>
                <a:ea typeface="Lato"/>
                <a:cs typeface="Lato"/>
                <a:sym typeface="Lato"/>
              </a:rPr>
              <a:t>2</a:t>
            </a:r>
            <a:r>
              <a:rPr lang="en" sz="1733" kern="0">
                <a:solidFill>
                  <a:srgbClr val="000000"/>
                </a:solidFill>
                <a:latin typeface="Lato"/>
                <a:ea typeface="Lato"/>
                <a:cs typeface="Lato"/>
                <a:sym typeface="Lato"/>
              </a:rPr>
              <a:t>, neighbors</a:t>
            </a:r>
            <a:r>
              <a:rPr lang="en" sz="1733" kern="0" baseline="-25000">
                <a:solidFill>
                  <a:srgbClr val="000000"/>
                </a:solidFill>
                <a:latin typeface="Lato"/>
                <a:ea typeface="Lato"/>
                <a:cs typeface="Lato"/>
                <a:sym typeface="Lato"/>
              </a:rPr>
              <a:t>2</a:t>
            </a:r>
            <a:r>
              <a:rPr lang="en" sz="1733" kern="0">
                <a:solidFill>
                  <a:srgbClr val="000000"/>
                </a:solidFill>
                <a:latin typeface="Lato"/>
                <a:ea typeface="Lato"/>
                <a:cs typeface="Lato"/>
                <a:sym typeface="Lato"/>
              </a:rPr>
              <a:t>, link</a:t>
            </a:r>
            <a:r>
              <a:rPr lang="en" sz="1733" kern="0" baseline="-25000">
                <a:solidFill>
                  <a:srgbClr val="000000"/>
                </a:solidFill>
                <a:latin typeface="Lato"/>
                <a:ea typeface="Lato"/>
                <a:cs typeface="Lato"/>
                <a:sym typeface="Lato"/>
              </a:rPr>
              <a:t>2 </a:t>
            </a:r>
            <a:r>
              <a:rPr lang="en" sz="1733" kern="0">
                <a:solidFill>
                  <a:srgbClr val="000000"/>
                </a:solidFill>
                <a:latin typeface="Lato"/>
                <a:ea typeface="Lato"/>
                <a:cs typeface="Lato"/>
                <a:sym typeface="Lato"/>
              </a:rPr>
              <a:t>)</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(VRF(sk, “alice||3”), path</a:t>
            </a:r>
            <a:r>
              <a:rPr lang="en" sz="1733" kern="0" baseline="-25000">
                <a:solidFill>
                  <a:srgbClr val="000000"/>
                </a:solidFill>
                <a:latin typeface="Lato"/>
                <a:ea typeface="Lato"/>
                <a:cs typeface="Lato"/>
                <a:sym typeface="Lato"/>
              </a:rPr>
              <a:t>3</a:t>
            </a:r>
            <a:r>
              <a:rPr lang="en" sz="1733" kern="0">
                <a:solidFill>
                  <a:srgbClr val="000000"/>
                </a:solidFill>
                <a:latin typeface="Lato"/>
                <a:ea typeface="Lato"/>
                <a:cs typeface="Lato"/>
                <a:sym typeface="Lato"/>
              </a:rPr>
              <a:t>, neighbors</a:t>
            </a:r>
            <a:r>
              <a:rPr lang="en" sz="1733" kern="0" baseline="-25000">
                <a:solidFill>
                  <a:srgbClr val="000000"/>
                </a:solidFill>
                <a:latin typeface="Lato"/>
                <a:ea typeface="Lato"/>
                <a:cs typeface="Lato"/>
                <a:sym typeface="Lato"/>
              </a:rPr>
              <a:t>3</a:t>
            </a:r>
            <a:r>
              <a:rPr lang="en" sz="1733" kern="0">
                <a:solidFill>
                  <a:srgbClr val="000000"/>
                </a:solidFill>
                <a:latin typeface="Lato"/>
                <a:ea typeface="Lato"/>
                <a:cs typeface="Lato"/>
                <a:sym typeface="Lato"/>
              </a:rPr>
              <a:t>, NULL)</a:t>
            </a:r>
            <a:endParaRPr sz="1733" kern="0">
              <a:solidFill>
                <a:srgbClr val="000000"/>
              </a:solidFill>
              <a:latin typeface="Lato"/>
              <a:ea typeface="Lato"/>
              <a:cs typeface="Lato"/>
              <a:sym typeface="Lato"/>
            </a:endParaRPr>
          </a:p>
          <a:p>
            <a:pPr marL="609585"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Verify:</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VRF’s with pk for all 3 outputs</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Paths for links 1 and 2 (as in previous Merkle tree)</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That link 3 is excluded from the tree</a:t>
            </a:r>
            <a:endParaRPr sz="1733" kern="0">
              <a:solidFill>
                <a:srgbClr val="000000"/>
              </a:solidFill>
              <a:latin typeface="Lato"/>
              <a:ea typeface="Lato"/>
              <a:cs typeface="Lato"/>
              <a:sym typeface="Lato"/>
            </a:endParaRPr>
          </a:p>
          <a:p>
            <a:pPr marL="1219170" lvl="1" indent="-414856" defTabSz="1219170">
              <a:lnSpc>
                <a:spcPct val="115000"/>
              </a:lnSpc>
              <a:buClr>
                <a:srgbClr val="000000"/>
              </a:buClr>
              <a:buSzPts val="1300"/>
              <a:buFont typeface="Lato"/>
              <a:buChar char="○"/>
            </a:pPr>
            <a:r>
              <a:rPr lang="en" sz="1733" kern="0">
                <a:solidFill>
                  <a:srgbClr val="000000"/>
                </a:solidFill>
                <a:latin typeface="Lato"/>
                <a:ea typeface="Lato"/>
                <a:cs typeface="Lato"/>
                <a:sym typeface="Lato"/>
              </a:rPr>
              <a:t>R is the right root</a:t>
            </a:r>
            <a:endParaRPr sz="1733" kern="0">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1512-94E7-4850-9DEC-B5D1D96B76B2}"/>
              </a:ext>
            </a:extLst>
          </p:cNvPr>
          <p:cNvSpPr>
            <a:spLocks noGrp="1"/>
          </p:cNvSpPr>
          <p:nvPr>
            <p:ph type="title"/>
          </p:nvPr>
        </p:nvSpPr>
        <p:spPr/>
        <p:txBody>
          <a:bodyPr/>
          <a:lstStyle/>
          <a:p>
            <a:r>
              <a:rPr lang="en-US" dirty="0"/>
              <a:t>What’s wrong with Point-to-Point Encryption?</a:t>
            </a:r>
          </a:p>
        </p:txBody>
      </p:sp>
      <p:sp>
        <p:nvSpPr>
          <p:cNvPr id="3" name="Slide Number Placeholder 2">
            <a:extLst>
              <a:ext uri="{FF2B5EF4-FFF2-40B4-BE49-F238E27FC236}">
                <a16:creationId xmlns:a16="http://schemas.microsoft.com/office/drawing/2014/main" id="{F0EE52C6-A332-4895-9CB8-91B6EED29C9D}"/>
              </a:ext>
            </a:extLst>
          </p:cNvPr>
          <p:cNvSpPr>
            <a:spLocks noGrp="1"/>
          </p:cNvSpPr>
          <p:nvPr>
            <p:ph type="sldNum" sz="quarter" idx="12"/>
          </p:nvPr>
        </p:nvSpPr>
        <p:spPr/>
        <p:txBody>
          <a:bodyPr/>
          <a:lstStyle/>
          <a:p>
            <a:fld id="{F56C8676-1494-424A-9EE1-69F4EB666BA8}" type="slidenum">
              <a:rPr lang="en-US" smtClean="0"/>
              <a:pPr/>
              <a:t>5</a:t>
            </a:fld>
            <a:endParaRPr lang="en-US" dirty="0"/>
          </a:p>
        </p:txBody>
      </p:sp>
      <p:pic>
        <p:nvPicPr>
          <p:cNvPr id="5" name="Google Shape;86;p19">
            <a:extLst>
              <a:ext uri="{FF2B5EF4-FFF2-40B4-BE49-F238E27FC236}">
                <a16:creationId xmlns:a16="http://schemas.microsoft.com/office/drawing/2014/main" id="{87C347A8-51C6-4CE3-9091-9681E10A98AB}"/>
              </a:ext>
            </a:extLst>
          </p:cNvPr>
          <p:cNvPicPr preferRelativeResize="0"/>
          <p:nvPr/>
        </p:nvPicPr>
        <p:blipFill>
          <a:blip r:embed="rId2">
            <a:alphaModFix/>
          </a:blip>
          <a:stretch>
            <a:fillRect/>
          </a:stretch>
        </p:blipFill>
        <p:spPr>
          <a:xfrm>
            <a:off x="2772212" y="3548595"/>
            <a:ext cx="601320" cy="546300"/>
          </a:xfrm>
          <a:prstGeom prst="rect">
            <a:avLst/>
          </a:prstGeom>
          <a:noFill/>
          <a:ln>
            <a:noFill/>
          </a:ln>
        </p:spPr>
      </p:pic>
      <p:pic>
        <p:nvPicPr>
          <p:cNvPr id="6" name="Google Shape;87;p19">
            <a:extLst>
              <a:ext uri="{FF2B5EF4-FFF2-40B4-BE49-F238E27FC236}">
                <a16:creationId xmlns:a16="http://schemas.microsoft.com/office/drawing/2014/main" id="{431C5ED3-7C0C-42A4-8016-F25FA5D8345D}"/>
              </a:ext>
            </a:extLst>
          </p:cNvPr>
          <p:cNvPicPr preferRelativeResize="0"/>
          <p:nvPr/>
        </p:nvPicPr>
        <p:blipFill>
          <a:blip r:embed="rId3">
            <a:alphaModFix/>
          </a:blip>
          <a:stretch>
            <a:fillRect/>
          </a:stretch>
        </p:blipFill>
        <p:spPr>
          <a:xfrm>
            <a:off x="9224756" y="3548611"/>
            <a:ext cx="601320" cy="546284"/>
          </a:xfrm>
          <a:prstGeom prst="rect">
            <a:avLst/>
          </a:prstGeom>
          <a:noFill/>
          <a:ln>
            <a:noFill/>
          </a:ln>
        </p:spPr>
      </p:pic>
      <p:pic>
        <p:nvPicPr>
          <p:cNvPr id="7" name="Google Shape;92;p19">
            <a:extLst>
              <a:ext uri="{FF2B5EF4-FFF2-40B4-BE49-F238E27FC236}">
                <a16:creationId xmlns:a16="http://schemas.microsoft.com/office/drawing/2014/main" id="{B013CF38-8721-4750-A7E6-71E612A2B130}"/>
              </a:ext>
            </a:extLst>
          </p:cNvPr>
          <p:cNvPicPr preferRelativeResize="0"/>
          <p:nvPr/>
        </p:nvPicPr>
        <p:blipFill>
          <a:blip r:embed="rId4">
            <a:alphaModFix/>
          </a:blip>
          <a:stretch>
            <a:fillRect/>
          </a:stretch>
        </p:blipFill>
        <p:spPr>
          <a:xfrm>
            <a:off x="5786936" y="3426306"/>
            <a:ext cx="781814" cy="790877"/>
          </a:xfrm>
          <a:prstGeom prst="rect">
            <a:avLst/>
          </a:prstGeom>
          <a:noFill/>
          <a:ln>
            <a:noFill/>
          </a:ln>
        </p:spPr>
      </p:pic>
      <p:cxnSp>
        <p:nvCxnSpPr>
          <p:cNvPr id="8" name="Straight Arrow Connector 7">
            <a:extLst>
              <a:ext uri="{FF2B5EF4-FFF2-40B4-BE49-F238E27FC236}">
                <a16:creationId xmlns:a16="http://schemas.microsoft.com/office/drawing/2014/main" id="{29DA9376-7961-4FFE-903F-CEFC1E7570EE}"/>
              </a:ext>
            </a:extLst>
          </p:cNvPr>
          <p:cNvCxnSpPr>
            <a:stCxn id="7" idx="1"/>
            <a:endCxn id="5" idx="3"/>
          </p:cNvCxnSpPr>
          <p:nvPr/>
        </p:nvCxnSpPr>
        <p:spPr>
          <a:xfrm flipH="1">
            <a:off x="3373532" y="3821745"/>
            <a:ext cx="2413404"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6ECDFF8-A07F-498B-8F23-BCFCE03C4DB6}"/>
              </a:ext>
            </a:extLst>
          </p:cNvPr>
          <p:cNvCxnSpPr>
            <a:stCxn id="7" idx="3"/>
            <a:endCxn id="6" idx="1"/>
          </p:cNvCxnSpPr>
          <p:nvPr/>
        </p:nvCxnSpPr>
        <p:spPr>
          <a:xfrm>
            <a:off x="6568750" y="3821745"/>
            <a:ext cx="2656006" cy="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D266-2D92-4316-92D1-CC70479B2894}"/>
              </a:ext>
            </a:extLst>
          </p:cNvPr>
          <p:cNvSpPr txBox="1"/>
          <p:nvPr/>
        </p:nvSpPr>
        <p:spPr>
          <a:xfrm>
            <a:off x="4331363" y="3371775"/>
            <a:ext cx="606256" cy="461665"/>
          </a:xfrm>
          <a:prstGeom prst="rect">
            <a:avLst/>
          </a:prstGeom>
          <a:noFill/>
        </p:spPr>
        <p:txBody>
          <a:bodyPr wrap="square" rtlCol="0">
            <a:spAutoFit/>
          </a:bodyPr>
          <a:lstStyle/>
          <a:p>
            <a:r>
              <a:rPr lang="en-US" dirty="0">
                <a:latin typeface="+mj-lt"/>
              </a:rPr>
              <a:t>TLS</a:t>
            </a:r>
          </a:p>
        </p:txBody>
      </p:sp>
      <p:sp>
        <p:nvSpPr>
          <p:cNvPr id="11" name="TextBox 10">
            <a:extLst>
              <a:ext uri="{FF2B5EF4-FFF2-40B4-BE49-F238E27FC236}">
                <a16:creationId xmlns:a16="http://schemas.microsoft.com/office/drawing/2014/main" id="{367F5F7F-EA15-44DB-A1C6-336F5A9361A8}"/>
              </a:ext>
            </a:extLst>
          </p:cNvPr>
          <p:cNvSpPr txBox="1"/>
          <p:nvPr/>
        </p:nvSpPr>
        <p:spPr>
          <a:xfrm>
            <a:off x="7782269" y="3403076"/>
            <a:ext cx="606256" cy="461665"/>
          </a:xfrm>
          <a:prstGeom prst="rect">
            <a:avLst/>
          </a:prstGeom>
          <a:noFill/>
        </p:spPr>
        <p:txBody>
          <a:bodyPr wrap="square" rtlCol="0">
            <a:spAutoFit/>
          </a:bodyPr>
          <a:lstStyle/>
          <a:p>
            <a:r>
              <a:rPr lang="en-US" dirty="0">
                <a:latin typeface="+mj-lt"/>
              </a:rPr>
              <a:t>TLS</a:t>
            </a:r>
          </a:p>
        </p:txBody>
      </p:sp>
      <p:pic>
        <p:nvPicPr>
          <p:cNvPr id="13" name="Graphic 12" descr="Smart Phone with solid fill">
            <a:extLst>
              <a:ext uri="{FF2B5EF4-FFF2-40B4-BE49-F238E27FC236}">
                <a16:creationId xmlns:a16="http://schemas.microsoft.com/office/drawing/2014/main" id="{2432CD18-302A-41C7-B865-F1C9CBCF92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2647" y="1683082"/>
            <a:ext cx="914400" cy="914400"/>
          </a:xfrm>
          <a:prstGeom prst="rect">
            <a:avLst/>
          </a:prstGeom>
        </p:spPr>
      </p:pic>
      <p:cxnSp>
        <p:nvCxnSpPr>
          <p:cNvPr id="14" name="Straight Arrow Connector 13">
            <a:extLst>
              <a:ext uri="{FF2B5EF4-FFF2-40B4-BE49-F238E27FC236}">
                <a16:creationId xmlns:a16="http://schemas.microsoft.com/office/drawing/2014/main" id="{63521001-33D3-4DF6-93B4-6DF6FD559A1E}"/>
              </a:ext>
            </a:extLst>
          </p:cNvPr>
          <p:cNvCxnSpPr>
            <a:cxnSpLocks/>
            <a:stCxn id="7" idx="0"/>
            <a:endCxn id="13" idx="1"/>
          </p:cNvCxnSpPr>
          <p:nvPr/>
        </p:nvCxnSpPr>
        <p:spPr>
          <a:xfrm flipV="1">
            <a:off x="6177843" y="2140282"/>
            <a:ext cx="2704804" cy="128602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Google Shape;88;p19">
            <a:extLst>
              <a:ext uri="{FF2B5EF4-FFF2-40B4-BE49-F238E27FC236}">
                <a16:creationId xmlns:a16="http://schemas.microsoft.com/office/drawing/2014/main" id="{B5BC0E7B-D992-466A-A738-3752D986F78E}"/>
              </a:ext>
            </a:extLst>
          </p:cNvPr>
          <p:cNvPicPr preferRelativeResize="0"/>
          <p:nvPr/>
        </p:nvPicPr>
        <p:blipFill>
          <a:blip r:embed="rId7">
            <a:alphaModFix/>
          </a:blip>
          <a:stretch>
            <a:fillRect/>
          </a:stretch>
        </p:blipFill>
        <p:spPr>
          <a:xfrm>
            <a:off x="9170363" y="1914611"/>
            <a:ext cx="608285" cy="546295"/>
          </a:xfrm>
          <a:prstGeom prst="rect">
            <a:avLst/>
          </a:prstGeom>
          <a:noFill/>
          <a:ln>
            <a:noFill/>
          </a:ln>
        </p:spPr>
      </p:pic>
      <p:sp>
        <p:nvSpPr>
          <p:cNvPr id="16" name="TextBox 15">
            <a:extLst>
              <a:ext uri="{FF2B5EF4-FFF2-40B4-BE49-F238E27FC236}">
                <a16:creationId xmlns:a16="http://schemas.microsoft.com/office/drawing/2014/main" id="{4C88A582-A92E-4BFB-B8B9-03E3DD105E85}"/>
              </a:ext>
            </a:extLst>
          </p:cNvPr>
          <p:cNvSpPr txBox="1"/>
          <p:nvPr/>
        </p:nvSpPr>
        <p:spPr>
          <a:xfrm rot="20221485">
            <a:off x="7092348" y="2434759"/>
            <a:ext cx="606256" cy="461665"/>
          </a:xfrm>
          <a:prstGeom prst="rect">
            <a:avLst/>
          </a:prstGeom>
          <a:noFill/>
        </p:spPr>
        <p:txBody>
          <a:bodyPr wrap="square" rtlCol="0">
            <a:spAutoFit/>
          </a:bodyPr>
          <a:lstStyle/>
          <a:p>
            <a:r>
              <a:rPr lang="en-US" dirty="0">
                <a:latin typeface="+mj-lt"/>
              </a:rPr>
              <a:t>TLS</a:t>
            </a:r>
          </a:p>
        </p:txBody>
      </p:sp>
      <p:pic>
        <p:nvPicPr>
          <p:cNvPr id="17" name="Graphic 16" descr="Devil face outline with solid fill">
            <a:extLst>
              <a:ext uri="{FF2B5EF4-FFF2-40B4-BE49-F238E27FC236}">
                <a16:creationId xmlns:a16="http://schemas.microsoft.com/office/drawing/2014/main" id="{621771C7-9B10-0041-AFD9-142E59E013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59928" y="4193369"/>
            <a:ext cx="914400" cy="914400"/>
          </a:xfrm>
          <a:prstGeom prst="rect">
            <a:avLst/>
          </a:prstGeom>
        </p:spPr>
      </p:pic>
    </p:spTree>
    <p:extLst>
      <p:ext uri="{BB962C8B-B14F-4D97-AF65-F5344CB8AC3E}">
        <p14:creationId xmlns:p14="http://schemas.microsoft.com/office/powerpoint/2010/main" val="2341638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56"/>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US" sz="3600" dirty="0"/>
              <a:t>Transparency Trees</a:t>
            </a:r>
            <a:endParaRPr sz="3600" dirty="0"/>
          </a:p>
        </p:txBody>
      </p:sp>
      <p:sp>
        <p:nvSpPr>
          <p:cNvPr id="1229" name="Google Shape;1229;p56"/>
          <p:cNvSpPr/>
          <p:nvPr/>
        </p:nvSpPr>
        <p:spPr>
          <a:xfrm>
            <a:off x="5407251" y="349700"/>
            <a:ext cx="2467200" cy="486000"/>
          </a:xfrm>
          <a:prstGeom prst="rect">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H(cleo||1,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 0xf1</a:t>
            </a:r>
            <a:endParaRPr sz="1733" kern="0">
              <a:solidFill>
                <a:srgbClr val="000000"/>
              </a:solidFill>
              <a:latin typeface="Arial"/>
              <a:cs typeface="Arial"/>
              <a:sym typeface="Arial"/>
            </a:endParaRPr>
          </a:p>
        </p:txBody>
      </p:sp>
      <p:sp>
        <p:nvSpPr>
          <p:cNvPr id="1230" name="Google Shape;1230;p56"/>
          <p:cNvSpPr txBox="1"/>
          <p:nvPr/>
        </p:nvSpPr>
        <p:spPr>
          <a:xfrm>
            <a:off x="5211867" y="8225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cleo||1) = </a:t>
            </a:r>
            <a:r>
              <a:rPr lang="en" sz="1600" i="1" kern="0">
                <a:solidFill>
                  <a:srgbClr val="000000"/>
                </a:solidFill>
                <a:latin typeface="Lato"/>
                <a:ea typeface="Lato"/>
                <a:cs typeface="Lato"/>
                <a:sym typeface="Lato"/>
              </a:rPr>
              <a:t>0x85</a:t>
            </a:r>
            <a:endParaRPr sz="1867" i="1" kern="0">
              <a:solidFill>
                <a:srgbClr val="000000"/>
              </a:solidFill>
              <a:latin typeface="Lato"/>
              <a:ea typeface="Lato"/>
              <a:cs typeface="Lato"/>
              <a:sym typeface="Lato"/>
            </a:endParaRPr>
          </a:p>
        </p:txBody>
      </p:sp>
      <p:cxnSp>
        <p:nvCxnSpPr>
          <p:cNvPr id="1231" name="Google Shape;1231;p56"/>
          <p:cNvCxnSpPr>
            <a:endCxn id="1232" idx="0"/>
          </p:cNvCxnSpPr>
          <p:nvPr/>
        </p:nvCxnSpPr>
        <p:spPr>
          <a:xfrm>
            <a:off x="6686900" y="1369300"/>
            <a:ext cx="964000" cy="301200"/>
          </a:xfrm>
          <a:prstGeom prst="straightConnector1">
            <a:avLst/>
          </a:prstGeom>
          <a:noFill/>
          <a:ln w="9525" cap="flat" cmpd="sng">
            <a:solidFill>
              <a:schemeClr val="dk2"/>
            </a:solidFill>
            <a:prstDash val="solid"/>
            <a:round/>
            <a:headEnd type="none" w="med" len="med"/>
            <a:tailEnd type="triangle" w="med" len="med"/>
          </a:ln>
        </p:spPr>
      </p:cxnSp>
      <p:sp>
        <p:nvSpPr>
          <p:cNvPr id="1233" name="Google Shape;1233;p56"/>
          <p:cNvSpPr/>
          <p:nvPr/>
        </p:nvSpPr>
        <p:spPr>
          <a:xfrm>
            <a:off x="533400"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H(alice||1,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0x12</a:t>
            </a:r>
            <a:endParaRPr sz="1733" kern="0">
              <a:solidFill>
                <a:srgbClr val="000000"/>
              </a:solidFill>
              <a:latin typeface="Arial"/>
              <a:cs typeface="Arial"/>
              <a:sym typeface="Arial"/>
            </a:endParaRPr>
          </a:p>
        </p:txBody>
      </p:sp>
      <p:sp>
        <p:nvSpPr>
          <p:cNvPr id="1234" name="Google Shape;1234;p56"/>
          <p:cNvSpPr/>
          <p:nvPr/>
        </p:nvSpPr>
        <p:spPr>
          <a:xfrm>
            <a:off x="9209433"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H(alice||2, link</a:t>
            </a:r>
            <a:r>
              <a:rPr lang="en" sz="1733" kern="0" baseline="-25000">
                <a:solidFill>
                  <a:srgbClr val="000000"/>
                </a:solidFill>
                <a:latin typeface="Arial"/>
                <a:cs typeface="Arial"/>
                <a:sym typeface="Arial"/>
              </a:rPr>
              <a:t>2</a:t>
            </a:r>
            <a:r>
              <a:rPr lang="en" sz="1733" kern="0">
                <a:solidFill>
                  <a:srgbClr val="000000"/>
                </a:solidFill>
                <a:latin typeface="Arial"/>
                <a:cs typeface="Arial"/>
                <a:sym typeface="Arial"/>
              </a:rPr>
              <a:t>) = 0x9a</a:t>
            </a:r>
            <a:endParaRPr sz="1733" kern="0">
              <a:solidFill>
                <a:srgbClr val="000000"/>
              </a:solidFill>
              <a:latin typeface="Arial"/>
              <a:cs typeface="Arial"/>
              <a:sym typeface="Arial"/>
            </a:endParaRPr>
          </a:p>
        </p:txBody>
      </p:sp>
      <p:sp>
        <p:nvSpPr>
          <p:cNvPr id="1235" name="Google Shape;1235;p56"/>
          <p:cNvSpPr/>
          <p:nvPr/>
        </p:nvSpPr>
        <p:spPr>
          <a:xfrm>
            <a:off x="3519233" y="1670500"/>
            <a:ext cx="25160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H(bob||2, link</a:t>
            </a:r>
            <a:r>
              <a:rPr lang="en" sz="1733" kern="0" baseline="-25000">
                <a:solidFill>
                  <a:srgbClr val="000000"/>
                </a:solidFill>
                <a:latin typeface="Arial"/>
                <a:cs typeface="Arial"/>
                <a:sym typeface="Arial"/>
              </a:rPr>
              <a:t>2</a:t>
            </a:r>
            <a:r>
              <a:rPr lang="en" sz="1733" kern="0">
                <a:solidFill>
                  <a:srgbClr val="000000"/>
                </a:solidFill>
                <a:latin typeface="Arial"/>
                <a:cs typeface="Arial"/>
                <a:sym typeface="Arial"/>
              </a:rPr>
              <a:t>) = 0x34</a:t>
            </a:r>
            <a:endParaRPr sz="1733" kern="0">
              <a:solidFill>
                <a:srgbClr val="000000"/>
              </a:solidFill>
              <a:latin typeface="Arial"/>
              <a:cs typeface="Arial"/>
              <a:sym typeface="Arial"/>
            </a:endParaRPr>
          </a:p>
        </p:txBody>
      </p:sp>
      <p:sp>
        <p:nvSpPr>
          <p:cNvPr id="1236" name="Google Shape;1236;p56"/>
          <p:cNvSpPr/>
          <p:nvPr/>
        </p:nvSpPr>
        <p:spPr>
          <a:xfrm>
            <a:off x="8252051" y="349700"/>
            <a:ext cx="24672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H(bob||1, link</a:t>
            </a:r>
            <a:r>
              <a:rPr lang="en" sz="1733" kern="0" baseline="-25000">
                <a:solidFill>
                  <a:srgbClr val="000000"/>
                </a:solidFill>
                <a:latin typeface="Arial"/>
                <a:cs typeface="Arial"/>
                <a:sym typeface="Arial"/>
              </a:rPr>
              <a:t>1</a:t>
            </a:r>
            <a:r>
              <a:rPr lang="en" sz="1733" kern="0">
                <a:solidFill>
                  <a:srgbClr val="000000"/>
                </a:solidFill>
                <a:latin typeface="Arial"/>
                <a:cs typeface="Arial"/>
                <a:sym typeface="Arial"/>
              </a:rPr>
              <a:t>) = 0x78</a:t>
            </a:r>
            <a:endParaRPr sz="1733" kern="0">
              <a:solidFill>
                <a:srgbClr val="000000"/>
              </a:solidFill>
              <a:latin typeface="Arial"/>
              <a:cs typeface="Arial"/>
              <a:sym typeface="Arial"/>
            </a:endParaRPr>
          </a:p>
        </p:txBody>
      </p:sp>
      <p:sp>
        <p:nvSpPr>
          <p:cNvPr id="1237" name="Google Shape;1237;p56"/>
          <p:cNvSpPr txBox="1"/>
          <p:nvPr/>
        </p:nvSpPr>
        <p:spPr>
          <a:xfrm>
            <a:off x="4556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alice ||1) = </a:t>
            </a:r>
            <a:r>
              <a:rPr lang="en" sz="1600" i="1" kern="0">
                <a:solidFill>
                  <a:srgbClr val="000000"/>
                </a:solidFill>
                <a:latin typeface="Lato"/>
                <a:ea typeface="Lato"/>
                <a:cs typeface="Lato"/>
                <a:sym typeface="Lato"/>
              </a:rPr>
              <a:t>0x01</a:t>
            </a:r>
            <a:endParaRPr sz="1600" i="1" kern="0">
              <a:solidFill>
                <a:srgbClr val="000000"/>
              </a:solidFill>
              <a:latin typeface="Lato"/>
              <a:ea typeface="Lato"/>
              <a:cs typeface="Lato"/>
              <a:sym typeface="Lato"/>
            </a:endParaRPr>
          </a:p>
        </p:txBody>
      </p:sp>
      <p:sp>
        <p:nvSpPr>
          <p:cNvPr id="1238" name="Google Shape;1238;p56"/>
          <p:cNvSpPr txBox="1"/>
          <p:nvPr/>
        </p:nvSpPr>
        <p:spPr>
          <a:xfrm>
            <a:off x="3429000" y="2143367"/>
            <a:ext cx="26672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bob||2) = </a:t>
            </a:r>
            <a:r>
              <a:rPr lang="en" sz="1600" i="1" kern="0">
                <a:solidFill>
                  <a:srgbClr val="000000"/>
                </a:solidFill>
                <a:latin typeface="Lato"/>
                <a:ea typeface="Lato"/>
                <a:cs typeface="Lato"/>
                <a:sym typeface="Lato"/>
              </a:rPr>
              <a:t>0x42</a:t>
            </a:r>
            <a:endParaRPr sz="1867" i="1" kern="0">
              <a:solidFill>
                <a:srgbClr val="000000"/>
              </a:solidFill>
              <a:latin typeface="Lato"/>
              <a:ea typeface="Lato"/>
              <a:cs typeface="Lato"/>
              <a:sym typeface="Lato"/>
            </a:endParaRPr>
          </a:p>
        </p:txBody>
      </p:sp>
      <p:sp>
        <p:nvSpPr>
          <p:cNvPr id="1239" name="Google Shape;1239;p56"/>
          <p:cNvSpPr/>
          <p:nvPr/>
        </p:nvSpPr>
        <p:spPr>
          <a:xfrm>
            <a:off x="1695400" y="3084400"/>
            <a:ext cx="3802400" cy="4860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0x01</a:t>
            </a:r>
            <a:r>
              <a:rPr lang="en" sz="1867" kern="0">
                <a:solidFill>
                  <a:srgbClr val="000000"/>
                </a:solidFill>
                <a:latin typeface="Arial"/>
                <a:cs typeface="Arial"/>
                <a:sym typeface="Arial"/>
              </a:rPr>
              <a:t>,0x12,</a:t>
            </a:r>
            <a:r>
              <a:rPr lang="en" sz="1867" i="1" kern="0">
                <a:solidFill>
                  <a:srgbClr val="000000"/>
                </a:solidFill>
                <a:latin typeface="Arial"/>
                <a:cs typeface="Arial"/>
                <a:sym typeface="Arial"/>
              </a:rPr>
              <a:t>0x42</a:t>
            </a:r>
            <a:r>
              <a:rPr lang="en" sz="1867" kern="0">
                <a:solidFill>
                  <a:srgbClr val="000000"/>
                </a:solidFill>
                <a:latin typeface="Arial"/>
                <a:cs typeface="Arial"/>
                <a:sym typeface="Arial"/>
              </a:rPr>
              <a:t>,0x34) = 0x56</a:t>
            </a:r>
            <a:endParaRPr sz="1867" kern="0">
              <a:solidFill>
                <a:srgbClr val="000000"/>
              </a:solidFill>
              <a:latin typeface="Arial"/>
              <a:cs typeface="Arial"/>
              <a:sym typeface="Arial"/>
            </a:endParaRPr>
          </a:p>
        </p:txBody>
      </p:sp>
      <p:sp>
        <p:nvSpPr>
          <p:cNvPr id="1240" name="Google Shape;1240;p56"/>
          <p:cNvSpPr/>
          <p:nvPr/>
        </p:nvSpPr>
        <p:spPr>
          <a:xfrm>
            <a:off x="6831500" y="3084400"/>
            <a:ext cx="3665200" cy="4860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10</a:t>
            </a:r>
            <a:r>
              <a:rPr lang="en" sz="1867" kern="0">
                <a:solidFill>
                  <a:srgbClr val="000000"/>
                </a:solidFill>
                <a:latin typeface="Arial"/>
                <a:cs typeface="Arial"/>
                <a:sym typeface="Arial"/>
              </a:rPr>
              <a:t>,0x7f,</a:t>
            </a:r>
            <a:r>
              <a:rPr lang="en" sz="1867" i="1" kern="0">
                <a:solidFill>
                  <a:srgbClr val="000000"/>
                </a:solidFill>
                <a:latin typeface="Arial"/>
                <a:cs typeface="Arial"/>
                <a:sym typeface="Arial"/>
              </a:rPr>
              <a:t>0xc4</a:t>
            </a:r>
            <a:r>
              <a:rPr lang="en" sz="1867" kern="0">
                <a:solidFill>
                  <a:srgbClr val="000000"/>
                </a:solidFill>
                <a:latin typeface="Arial"/>
                <a:cs typeface="Arial"/>
                <a:sym typeface="Arial"/>
              </a:rPr>
              <a:t>,0x9a) = 0x8b</a:t>
            </a:r>
            <a:endParaRPr sz="1867" kern="0">
              <a:solidFill>
                <a:srgbClr val="000000"/>
              </a:solidFill>
              <a:latin typeface="Arial"/>
              <a:cs typeface="Arial"/>
              <a:sym typeface="Arial"/>
            </a:endParaRPr>
          </a:p>
        </p:txBody>
      </p:sp>
      <p:sp>
        <p:nvSpPr>
          <p:cNvPr id="1241" name="Google Shape;1241;p56"/>
          <p:cNvSpPr/>
          <p:nvPr/>
        </p:nvSpPr>
        <p:spPr>
          <a:xfrm>
            <a:off x="4502200" y="4091900"/>
            <a:ext cx="3187600" cy="48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a:t>
            </a:r>
            <a:r>
              <a:rPr lang="en" sz="1867" kern="0">
                <a:solidFill>
                  <a:srgbClr val="000000"/>
                </a:solidFill>
                <a:latin typeface="Arial"/>
                <a:cs typeface="Arial"/>
                <a:sym typeface="Arial"/>
              </a:rPr>
              <a:t>,0x56,</a:t>
            </a:r>
            <a:r>
              <a:rPr lang="en" sz="1867" i="1" kern="0">
                <a:solidFill>
                  <a:srgbClr val="000000"/>
                </a:solidFill>
                <a:latin typeface="Arial"/>
                <a:cs typeface="Arial"/>
                <a:sym typeface="Arial"/>
              </a:rPr>
              <a:t>1</a:t>
            </a:r>
            <a:r>
              <a:rPr lang="en" sz="1867" kern="0">
                <a:solidFill>
                  <a:srgbClr val="000000"/>
                </a:solidFill>
                <a:latin typeface="Arial"/>
                <a:cs typeface="Arial"/>
                <a:sym typeface="Arial"/>
              </a:rPr>
              <a:t>,0x8b) = 0x97</a:t>
            </a:r>
            <a:endParaRPr sz="1867" kern="0">
              <a:solidFill>
                <a:srgbClr val="000000"/>
              </a:solidFill>
              <a:latin typeface="Arial"/>
              <a:cs typeface="Arial"/>
              <a:sym typeface="Arial"/>
            </a:endParaRPr>
          </a:p>
        </p:txBody>
      </p:sp>
      <p:sp>
        <p:nvSpPr>
          <p:cNvPr id="1242" name="Google Shape;1242;p56"/>
          <p:cNvSpPr txBox="1"/>
          <p:nvPr/>
        </p:nvSpPr>
        <p:spPr>
          <a:xfrm>
            <a:off x="8056667" y="8225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bob ||1) = </a:t>
            </a:r>
            <a:r>
              <a:rPr lang="en" sz="1600" i="1" kern="0">
                <a:solidFill>
                  <a:srgbClr val="000000"/>
                </a:solidFill>
                <a:latin typeface="Lato"/>
                <a:ea typeface="Lato"/>
                <a:cs typeface="Lato"/>
                <a:sym typeface="Lato"/>
              </a:rPr>
              <a:t>0xa3</a:t>
            </a:r>
            <a:endParaRPr sz="1867" i="1" kern="0">
              <a:solidFill>
                <a:srgbClr val="000000"/>
              </a:solidFill>
              <a:latin typeface="Lato"/>
              <a:ea typeface="Lato"/>
              <a:cs typeface="Lato"/>
              <a:sym typeface="Lato"/>
            </a:endParaRPr>
          </a:p>
        </p:txBody>
      </p:sp>
      <p:sp>
        <p:nvSpPr>
          <p:cNvPr id="1243" name="Google Shape;1243;p56"/>
          <p:cNvSpPr txBox="1"/>
          <p:nvPr/>
        </p:nvSpPr>
        <p:spPr>
          <a:xfrm>
            <a:off x="90644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alice ||2) = </a:t>
            </a:r>
            <a:r>
              <a:rPr lang="en" sz="1600" i="1" kern="0">
                <a:solidFill>
                  <a:srgbClr val="000000"/>
                </a:solidFill>
                <a:latin typeface="Lato"/>
                <a:ea typeface="Lato"/>
                <a:cs typeface="Lato"/>
                <a:sym typeface="Lato"/>
              </a:rPr>
              <a:t>0xc4</a:t>
            </a:r>
            <a:endParaRPr sz="1867" i="1" kern="0">
              <a:solidFill>
                <a:srgbClr val="000000"/>
              </a:solidFill>
              <a:latin typeface="Lato"/>
              <a:ea typeface="Lato"/>
              <a:cs typeface="Lato"/>
              <a:sym typeface="Lato"/>
            </a:endParaRPr>
          </a:p>
        </p:txBody>
      </p:sp>
      <p:cxnSp>
        <p:nvCxnSpPr>
          <p:cNvPr id="1244" name="Google Shape;1244;p56"/>
          <p:cNvCxnSpPr>
            <a:stCxn id="1237" idx="2"/>
            <a:endCxn id="1239" idx="0"/>
          </p:cNvCxnSpPr>
          <p:nvPr/>
        </p:nvCxnSpPr>
        <p:spPr>
          <a:xfrm>
            <a:off x="1895633" y="2635769"/>
            <a:ext cx="1700967" cy="448631"/>
          </a:xfrm>
          <a:prstGeom prst="straightConnector1">
            <a:avLst/>
          </a:prstGeom>
          <a:noFill/>
          <a:ln w="9525" cap="flat" cmpd="sng">
            <a:solidFill>
              <a:schemeClr val="dk2"/>
            </a:solidFill>
            <a:prstDash val="solid"/>
            <a:round/>
            <a:headEnd type="none" w="med" len="med"/>
            <a:tailEnd type="triangle" w="med" len="med"/>
          </a:ln>
        </p:spPr>
      </p:cxnSp>
      <p:cxnSp>
        <p:nvCxnSpPr>
          <p:cNvPr id="1245" name="Google Shape;1245;p56"/>
          <p:cNvCxnSpPr>
            <a:stCxn id="1238" idx="2"/>
            <a:endCxn id="1239" idx="0"/>
          </p:cNvCxnSpPr>
          <p:nvPr/>
        </p:nvCxnSpPr>
        <p:spPr>
          <a:xfrm flipH="1">
            <a:off x="3596600" y="2635769"/>
            <a:ext cx="1166000" cy="448631"/>
          </a:xfrm>
          <a:prstGeom prst="straightConnector1">
            <a:avLst/>
          </a:prstGeom>
          <a:noFill/>
          <a:ln w="9525" cap="flat" cmpd="sng">
            <a:solidFill>
              <a:schemeClr val="dk2"/>
            </a:solidFill>
            <a:prstDash val="solid"/>
            <a:round/>
            <a:headEnd type="none" w="med" len="med"/>
            <a:tailEnd type="triangle" w="med" len="med"/>
          </a:ln>
        </p:spPr>
      </p:cxnSp>
      <p:cxnSp>
        <p:nvCxnSpPr>
          <p:cNvPr id="1246" name="Google Shape;1246;p56"/>
          <p:cNvCxnSpPr>
            <a:stCxn id="1240" idx="2"/>
            <a:endCxn id="1241" idx="0"/>
          </p:cNvCxnSpPr>
          <p:nvPr/>
        </p:nvCxnSpPr>
        <p:spPr>
          <a:xfrm flipH="1">
            <a:off x="6096100" y="3570400"/>
            <a:ext cx="2568000" cy="521600"/>
          </a:xfrm>
          <a:prstGeom prst="straightConnector1">
            <a:avLst/>
          </a:prstGeom>
          <a:noFill/>
          <a:ln w="9525" cap="flat" cmpd="sng">
            <a:solidFill>
              <a:schemeClr val="dk2"/>
            </a:solidFill>
            <a:prstDash val="solid"/>
            <a:round/>
            <a:headEnd type="none" w="med" len="med"/>
            <a:tailEnd type="triangle" w="med" len="med"/>
          </a:ln>
        </p:spPr>
      </p:cxnSp>
      <p:cxnSp>
        <p:nvCxnSpPr>
          <p:cNvPr id="1247" name="Google Shape;1247;p56"/>
          <p:cNvCxnSpPr>
            <a:stCxn id="1239" idx="2"/>
            <a:endCxn id="1241" idx="0"/>
          </p:cNvCxnSpPr>
          <p:nvPr/>
        </p:nvCxnSpPr>
        <p:spPr>
          <a:xfrm>
            <a:off x="3596600" y="3570400"/>
            <a:ext cx="2499600" cy="521600"/>
          </a:xfrm>
          <a:prstGeom prst="straightConnector1">
            <a:avLst/>
          </a:prstGeom>
          <a:noFill/>
          <a:ln w="9525" cap="flat" cmpd="sng">
            <a:solidFill>
              <a:schemeClr val="dk2"/>
            </a:solidFill>
            <a:prstDash val="solid"/>
            <a:round/>
            <a:headEnd type="none" w="med" len="med"/>
            <a:tailEnd type="triangle" w="med" len="med"/>
          </a:ln>
        </p:spPr>
      </p:cxnSp>
      <p:cxnSp>
        <p:nvCxnSpPr>
          <p:cNvPr id="1248" name="Google Shape;1248;p56"/>
          <p:cNvCxnSpPr>
            <a:stCxn id="1243" idx="2"/>
            <a:endCxn id="1240" idx="0"/>
          </p:cNvCxnSpPr>
          <p:nvPr/>
        </p:nvCxnSpPr>
        <p:spPr>
          <a:xfrm flipH="1">
            <a:off x="8664100" y="2635769"/>
            <a:ext cx="1840333" cy="448631"/>
          </a:xfrm>
          <a:prstGeom prst="straightConnector1">
            <a:avLst/>
          </a:prstGeom>
          <a:noFill/>
          <a:ln w="9525" cap="flat" cmpd="sng">
            <a:solidFill>
              <a:schemeClr val="dk2"/>
            </a:solidFill>
            <a:prstDash val="solid"/>
            <a:round/>
            <a:headEnd type="none" w="med" len="med"/>
            <a:tailEnd type="triangle" w="med" len="med"/>
          </a:ln>
        </p:spPr>
      </p:cxnSp>
      <p:sp>
        <p:nvSpPr>
          <p:cNvPr id="1232" name="Google Shape;1232;p56"/>
          <p:cNvSpPr/>
          <p:nvPr/>
        </p:nvSpPr>
        <p:spPr>
          <a:xfrm>
            <a:off x="6355900" y="1670500"/>
            <a:ext cx="2590000" cy="6772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t>
            </a:r>
            <a:r>
              <a:rPr lang="en" sz="1733" i="1" kern="0">
                <a:solidFill>
                  <a:srgbClr val="000000"/>
                </a:solidFill>
                <a:latin typeface="Arial"/>
                <a:cs typeface="Arial"/>
                <a:sym typeface="Arial"/>
              </a:rPr>
              <a:t>0x85</a:t>
            </a:r>
            <a:r>
              <a:rPr lang="en" sz="1733" kern="0">
                <a:solidFill>
                  <a:srgbClr val="000000"/>
                </a:solidFill>
                <a:latin typeface="Arial"/>
                <a:cs typeface="Arial"/>
                <a:sym typeface="Arial"/>
              </a:rPr>
              <a:t>,0xf1,</a:t>
            </a:r>
            <a:r>
              <a:rPr lang="en" sz="1733" i="1" kern="0">
                <a:solidFill>
                  <a:srgbClr val="000000"/>
                </a:solidFill>
                <a:latin typeface="Arial"/>
                <a:cs typeface="Arial"/>
                <a:sym typeface="Arial"/>
              </a:rPr>
              <a:t>0xa3</a:t>
            </a:r>
            <a:r>
              <a:rPr lang="en" sz="1733" kern="0">
                <a:solidFill>
                  <a:srgbClr val="000000"/>
                </a:solidFill>
                <a:latin typeface="Arial"/>
                <a:cs typeface="Arial"/>
                <a:sym typeface="Arial"/>
              </a:rPr>
              <a:t>,0x78) </a:t>
            </a:r>
            <a:endParaRPr sz="1733" kern="0">
              <a:solidFill>
                <a:srgbClr val="000000"/>
              </a:solidFill>
              <a:latin typeface="Arial"/>
              <a:cs typeface="Arial"/>
              <a:sym typeface="Arial"/>
            </a:endParaRPr>
          </a:p>
          <a:p>
            <a:pPr algn="ctr" defTabSz="1219170">
              <a:buClr>
                <a:srgbClr val="000000"/>
              </a:buClr>
            </a:pPr>
            <a:r>
              <a:rPr lang="en" sz="1733" kern="0">
                <a:solidFill>
                  <a:srgbClr val="000000"/>
                </a:solidFill>
                <a:latin typeface="Arial"/>
                <a:cs typeface="Arial"/>
                <a:sym typeface="Arial"/>
              </a:rPr>
              <a:t>= 0x7f</a:t>
            </a:r>
            <a:endParaRPr sz="1733" kern="0">
              <a:solidFill>
                <a:srgbClr val="000000"/>
              </a:solidFill>
              <a:latin typeface="Arial"/>
              <a:cs typeface="Arial"/>
              <a:sym typeface="Arial"/>
            </a:endParaRPr>
          </a:p>
        </p:txBody>
      </p:sp>
      <p:cxnSp>
        <p:nvCxnSpPr>
          <p:cNvPr id="1249" name="Google Shape;1249;p56"/>
          <p:cNvCxnSpPr>
            <a:stCxn id="1242" idx="2"/>
            <a:endCxn id="1232" idx="0"/>
          </p:cNvCxnSpPr>
          <p:nvPr/>
        </p:nvCxnSpPr>
        <p:spPr>
          <a:xfrm flipH="1">
            <a:off x="7650900" y="1314969"/>
            <a:ext cx="1845767" cy="355531"/>
          </a:xfrm>
          <a:prstGeom prst="straightConnector1">
            <a:avLst/>
          </a:prstGeom>
          <a:noFill/>
          <a:ln w="9525" cap="flat" cmpd="sng">
            <a:solidFill>
              <a:schemeClr val="dk2"/>
            </a:solidFill>
            <a:prstDash val="solid"/>
            <a:round/>
            <a:headEnd type="none" w="med" len="med"/>
            <a:tailEnd type="triangle" w="med" len="med"/>
          </a:ln>
        </p:spPr>
      </p:cxnSp>
      <p:cxnSp>
        <p:nvCxnSpPr>
          <p:cNvPr id="1250" name="Google Shape;1250;p56"/>
          <p:cNvCxnSpPr>
            <a:stCxn id="1232" idx="2"/>
            <a:endCxn id="1240" idx="0"/>
          </p:cNvCxnSpPr>
          <p:nvPr/>
        </p:nvCxnSpPr>
        <p:spPr>
          <a:xfrm>
            <a:off x="7650900" y="2347700"/>
            <a:ext cx="1013200" cy="736800"/>
          </a:xfrm>
          <a:prstGeom prst="straightConnector1">
            <a:avLst/>
          </a:prstGeom>
          <a:noFill/>
          <a:ln w="9525" cap="flat" cmpd="sng">
            <a:solidFill>
              <a:schemeClr val="dk2"/>
            </a:solidFill>
            <a:prstDash val="solid"/>
            <a:round/>
            <a:headEnd type="none" w="med" len="med"/>
            <a:tailEnd type="triangle" w="med" len="med"/>
          </a:ln>
        </p:spPr>
      </p:cxnSp>
      <p:sp>
        <p:nvSpPr>
          <p:cNvPr id="1251" name="Google Shape;1251;p56"/>
          <p:cNvSpPr txBox="1"/>
          <p:nvPr/>
        </p:nvSpPr>
        <p:spPr>
          <a:xfrm>
            <a:off x="1292233" y="5453733"/>
            <a:ext cx="6970000" cy="7386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200" b="1" kern="0">
                <a:solidFill>
                  <a:srgbClr val="000000"/>
                </a:solidFill>
                <a:latin typeface="Lato"/>
                <a:ea typeface="Lato"/>
                <a:cs typeface="Lato"/>
                <a:sym typeface="Lato"/>
              </a:rPr>
              <a:t>There’s still an issue!</a:t>
            </a:r>
            <a:endParaRPr sz="3200" b="1" kern="0">
              <a:solidFill>
                <a:srgbClr val="00000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57"/>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a:t>Commitments</a:t>
            </a:r>
            <a:endParaRPr/>
          </a:p>
        </p:txBody>
      </p:sp>
      <p:sp>
        <p:nvSpPr>
          <p:cNvPr id="1257" name="Google Shape;1257;p57"/>
          <p:cNvSpPr/>
          <p:nvPr/>
        </p:nvSpPr>
        <p:spPr>
          <a:xfrm>
            <a:off x="5407251" y="349700"/>
            <a:ext cx="2467200" cy="486000"/>
          </a:xfrm>
          <a:prstGeom prst="rect">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467" kern="0">
                <a:solidFill>
                  <a:srgbClr val="000000"/>
                </a:solidFill>
                <a:latin typeface="Arial"/>
                <a:cs typeface="Arial"/>
                <a:sym typeface="Arial"/>
              </a:rPr>
              <a:t>H(cleo||1, </a:t>
            </a:r>
            <a:r>
              <a:rPr lang="en" sz="1467" b="1" kern="0">
                <a:solidFill>
                  <a:srgbClr val="000000"/>
                </a:solidFill>
                <a:latin typeface="Arial"/>
                <a:cs typeface="Arial"/>
                <a:sym typeface="Arial"/>
              </a:rPr>
              <a:t>C</a:t>
            </a:r>
            <a:r>
              <a:rPr lang="en" sz="1467" kern="0">
                <a:solidFill>
                  <a:srgbClr val="000000"/>
                </a:solidFill>
                <a:latin typeface="Arial"/>
                <a:cs typeface="Arial"/>
                <a:sym typeface="Arial"/>
              </a:rPr>
              <a:t>(link</a:t>
            </a:r>
            <a:r>
              <a:rPr lang="en" sz="1467" kern="0" baseline="-25000">
                <a:solidFill>
                  <a:srgbClr val="000000"/>
                </a:solidFill>
                <a:latin typeface="Arial"/>
                <a:cs typeface="Arial"/>
                <a:sym typeface="Arial"/>
              </a:rPr>
              <a:t>1</a:t>
            </a:r>
            <a:r>
              <a:rPr lang="en" sz="1467" kern="0">
                <a:solidFill>
                  <a:srgbClr val="000000"/>
                </a:solidFill>
                <a:latin typeface="Arial"/>
                <a:cs typeface="Arial"/>
                <a:sym typeface="Arial"/>
              </a:rPr>
              <a:t>)) = 0xf1</a:t>
            </a:r>
            <a:endParaRPr sz="1467" kern="0">
              <a:solidFill>
                <a:srgbClr val="000000"/>
              </a:solidFill>
              <a:latin typeface="Arial"/>
              <a:cs typeface="Arial"/>
              <a:sym typeface="Arial"/>
            </a:endParaRPr>
          </a:p>
        </p:txBody>
      </p:sp>
      <p:sp>
        <p:nvSpPr>
          <p:cNvPr id="1258" name="Google Shape;1258;p57"/>
          <p:cNvSpPr txBox="1"/>
          <p:nvPr/>
        </p:nvSpPr>
        <p:spPr>
          <a:xfrm>
            <a:off x="5211867" y="8225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cleo||1) = </a:t>
            </a:r>
            <a:r>
              <a:rPr lang="en" sz="1600" i="1" kern="0">
                <a:solidFill>
                  <a:srgbClr val="000000"/>
                </a:solidFill>
                <a:latin typeface="Lato"/>
                <a:ea typeface="Lato"/>
                <a:cs typeface="Lato"/>
                <a:sym typeface="Lato"/>
              </a:rPr>
              <a:t>0x85</a:t>
            </a:r>
            <a:endParaRPr sz="1867" i="1" kern="0">
              <a:solidFill>
                <a:srgbClr val="000000"/>
              </a:solidFill>
              <a:latin typeface="Lato"/>
              <a:ea typeface="Lato"/>
              <a:cs typeface="Lato"/>
              <a:sym typeface="Lato"/>
            </a:endParaRPr>
          </a:p>
        </p:txBody>
      </p:sp>
      <p:cxnSp>
        <p:nvCxnSpPr>
          <p:cNvPr id="1259" name="Google Shape;1259;p57"/>
          <p:cNvCxnSpPr>
            <a:endCxn id="1260" idx="0"/>
          </p:cNvCxnSpPr>
          <p:nvPr/>
        </p:nvCxnSpPr>
        <p:spPr>
          <a:xfrm>
            <a:off x="6686900" y="1369300"/>
            <a:ext cx="964000" cy="301200"/>
          </a:xfrm>
          <a:prstGeom prst="straightConnector1">
            <a:avLst/>
          </a:prstGeom>
          <a:noFill/>
          <a:ln w="9525" cap="flat" cmpd="sng">
            <a:solidFill>
              <a:schemeClr val="dk2"/>
            </a:solidFill>
            <a:prstDash val="solid"/>
            <a:round/>
            <a:headEnd type="none" w="med" len="med"/>
            <a:tailEnd type="triangle" w="med" len="med"/>
          </a:ln>
        </p:spPr>
      </p:cxnSp>
      <p:sp>
        <p:nvSpPr>
          <p:cNvPr id="1261" name="Google Shape;1261;p57"/>
          <p:cNvSpPr/>
          <p:nvPr/>
        </p:nvSpPr>
        <p:spPr>
          <a:xfrm>
            <a:off x="533400"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467" kern="0">
                <a:solidFill>
                  <a:srgbClr val="000000"/>
                </a:solidFill>
                <a:latin typeface="Arial"/>
                <a:cs typeface="Arial"/>
                <a:sym typeface="Arial"/>
              </a:rPr>
              <a:t>H(alice||1, </a:t>
            </a:r>
            <a:r>
              <a:rPr lang="en" sz="1467" b="1" kern="0">
                <a:solidFill>
                  <a:srgbClr val="000000"/>
                </a:solidFill>
                <a:latin typeface="Arial"/>
                <a:cs typeface="Arial"/>
                <a:sym typeface="Arial"/>
              </a:rPr>
              <a:t>C</a:t>
            </a:r>
            <a:r>
              <a:rPr lang="en" sz="1467" kern="0">
                <a:solidFill>
                  <a:srgbClr val="000000"/>
                </a:solidFill>
                <a:latin typeface="Arial"/>
                <a:cs typeface="Arial"/>
                <a:sym typeface="Arial"/>
              </a:rPr>
              <a:t>(link</a:t>
            </a:r>
            <a:r>
              <a:rPr lang="en" sz="1467" kern="0" baseline="-25000">
                <a:solidFill>
                  <a:srgbClr val="000000"/>
                </a:solidFill>
                <a:latin typeface="Arial"/>
                <a:cs typeface="Arial"/>
                <a:sym typeface="Arial"/>
              </a:rPr>
              <a:t>1</a:t>
            </a:r>
            <a:r>
              <a:rPr lang="en" sz="1467" kern="0">
                <a:solidFill>
                  <a:srgbClr val="000000"/>
                </a:solidFill>
                <a:latin typeface="Arial"/>
                <a:cs typeface="Arial"/>
                <a:sym typeface="Arial"/>
              </a:rPr>
              <a:t>))= 0x12</a:t>
            </a:r>
            <a:endParaRPr sz="1467" kern="0">
              <a:solidFill>
                <a:srgbClr val="000000"/>
              </a:solidFill>
              <a:latin typeface="Arial"/>
              <a:cs typeface="Arial"/>
              <a:sym typeface="Arial"/>
            </a:endParaRPr>
          </a:p>
        </p:txBody>
      </p:sp>
      <p:sp>
        <p:nvSpPr>
          <p:cNvPr id="1262" name="Google Shape;1262;p57"/>
          <p:cNvSpPr/>
          <p:nvPr/>
        </p:nvSpPr>
        <p:spPr>
          <a:xfrm>
            <a:off x="9209433" y="1670500"/>
            <a:ext cx="2590000" cy="48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467" kern="0">
                <a:solidFill>
                  <a:srgbClr val="000000"/>
                </a:solidFill>
                <a:latin typeface="Arial"/>
                <a:cs typeface="Arial"/>
                <a:sym typeface="Arial"/>
              </a:rPr>
              <a:t>H(alice||2, </a:t>
            </a:r>
            <a:r>
              <a:rPr lang="en" sz="1467" b="1" kern="0">
                <a:solidFill>
                  <a:srgbClr val="000000"/>
                </a:solidFill>
                <a:latin typeface="Arial"/>
                <a:cs typeface="Arial"/>
                <a:sym typeface="Arial"/>
              </a:rPr>
              <a:t>C</a:t>
            </a:r>
            <a:r>
              <a:rPr lang="en" sz="1467" kern="0">
                <a:solidFill>
                  <a:srgbClr val="000000"/>
                </a:solidFill>
                <a:latin typeface="Arial"/>
                <a:cs typeface="Arial"/>
                <a:sym typeface="Arial"/>
              </a:rPr>
              <a:t>(link</a:t>
            </a:r>
            <a:r>
              <a:rPr lang="en" sz="1467" kern="0" baseline="-25000">
                <a:solidFill>
                  <a:srgbClr val="000000"/>
                </a:solidFill>
                <a:latin typeface="Arial"/>
                <a:cs typeface="Arial"/>
                <a:sym typeface="Arial"/>
              </a:rPr>
              <a:t>2</a:t>
            </a:r>
            <a:r>
              <a:rPr lang="en" sz="1467" kern="0">
                <a:solidFill>
                  <a:srgbClr val="000000"/>
                </a:solidFill>
                <a:latin typeface="Arial"/>
                <a:cs typeface="Arial"/>
                <a:sym typeface="Arial"/>
              </a:rPr>
              <a:t>)) = 0x9a</a:t>
            </a:r>
            <a:endParaRPr sz="1467" kern="0">
              <a:solidFill>
                <a:srgbClr val="000000"/>
              </a:solidFill>
              <a:latin typeface="Arial"/>
              <a:cs typeface="Arial"/>
              <a:sym typeface="Arial"/>
            </a:endParaRPr>
          </a:p>
        </p:txBody>
      </p:sp>
      <p:sp>
        <p:nvSpPr>
          <p:cNvPr id="1263" name="Google Shape;1263;p57"/>
          <p:cNvSpPr/>
          <p:nvPr/>
        </p:nvSpPr>
        <p:spPr>
          <a:xfrm>
            <a:off x="3519233" y="1670500"/>
            <a:ext cx="25160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467" kern="0">
                <a:solidFill>
                  <a:srgbClr val="000000"/>
                </a:solidFill>
                <a:latin typeface="Arial"/>
                <a:cs typeface="Arial"/>
                <a:sym typeface="Arial"/>
              </a:rPr>
              <a:t>H(bob||2, </a:t>
            </a:r>
            <a:r>
              <a:rPr lang="en" sz="1467" b="1" kern="0">
                <a:solidFill>
                  <a:srgbClr val="000000"/>
                </a:solidFill>
                <a:latin typeface="Arial"/>
                <a:cs typeface="Arial"/>
                <a:sym typeface="Arial"/>
              </a:rPr>
              <a:t>C</a:t>
            </a:r>
            <a:r>
              <a:rPr lang="en" sz="1467" kern="0">
                <a:solidFill>
                  <a:srgbClr val="000000"/>
                </a:solidFill>
                <a:latin typeface="Arial"/>
                <a:cs typeface="Arial"/>
                <a:sym typeface="Arial"/>
              </a:rPr>
              <a:t>(link</a:t>
            </a:r>
            <a:r>
              <a:rPr lang="en" sz="1467" kern="0" baseline="-25000">
                <a:solidFill>
                  <a:srgbClr val="000000"/>
                </a:solidFill>
                <a:latin typeface="Arial"/>
                <a:cs typeface="Arial"/>
                <a:sym typeface="Arial"/>
              </a:rPr>
              <a:t>2</a:t>
            </a:r>
            <a:r>
              <a:rPr lang="en" sz="1467" kern="0">
                <a:solidFill>
                  <a:srgbClr val="000000"/>
                </a:solidFill>
                <a:latin typeface="Arial"/>
                <a:cs typeface="Arial"/>
                <a:sym typeface="Arial"/>
              </a:rPr>
              <a:t>)) = 0x34</a:t>
            </a:r>
            <a:endParaRPr sz="1467" kern="0">
              <a:solidFill>
                <a:srgbClr val="000000"/>
              </a:solidFill>
              <a:latin typeface="Arial"/>
              <a:cs typeface="Arial"/>
              <a:sym typeface="Arial"/>
            </a:endParaRPr>
          </a:p>
        </p:txBody>
      </p:sp>
      <p:sp>
        <p:nvSpPr>
          <p:cNvPr id="1264" name="Google Shape;1264;p57"/>
          <p:cNvSpPr/>
          <p:nvPr/>
        </p:nvSpPr>
        <p:spPr>
          <a:xfrm>
            <a:off x="8252051" y="349700"/>
            <a:ext cx="2467200" cy="486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467" kern="0">
                <a:solidFill>
                  <a:srgbClr val="000000"/>
                </a:solidFill>
                <a:latin typeface="Arial"/>
                <a:cs typeface="Arial"/>
                <a:sym typeface="Arial"/>
              </a:rPr>
              <a:t>H(bob||1, </a:t>
            </a:r>
            <a:r>
              <a:rPr lang="en" sz="1467" b="1" kern="0">
                <a:solidFill>
                  <a:srgbClr val="000000"/>
                </a:solidFill>
                <a:latin typeface="Arial"/>
                <a:cs typeface="Arial"/>
                <a:sym typeface="Arial"/>
              </a:rPr>
              <a:t>C</a:t>
            </a:r>
            <a:r>
              <a:rPr lang="en" sz="1467" kern="0">
                <a:solidFill>
                  <a:srgbClr val="000000"/>
                </a:solidFill>
                <a:latin typeface="Arial"/>
                <a:cs typeface="Arial"/>
                <a:sym typeface="Arial"/>
              </a:rPr>
              <a:t>(link</a:t>
            </a:r>
            <a:r>
              <a:rPr lang="en" sz="1467" kern="0" baseline="-25000">
                <a:solidFill>
                  <a:srgbClr val="000000"/>
                </a:solidFill>
                <a:latin typeface="Arial"/>
                <a:cs typeface="Arial"/>
                <a:sym typeface="Arial"/>
              </a:rPr>
              <a:t>1</a:t>
            </a:r>
            <a:r>
              <a:rPr lang="en" sz="1467" kern="0">
                <a:solidFill>
                  <a:srgbClr val="000000"/>
                </a:solidFill>
                <a:latin typeface="Arial"/>
                <a:cs typeface="Arial"/>
                <a:sym typeface="Arial"/>
              </a:rPr>
              <a:t>)) = 0x78</a:t>
            </a:r>
            <a:endParaRPr sz="1467" kern="0">
              <a:solidFill>
                <a:srgbClr val="000000"/>
              </a:solidFill>
              <a:latin typeface="Arial"/>
              <a:cs typeface="Arial"/>
              <a:sym typeface="Arial"/>
            </a:endParaRPr>
          </a:p>
        </p:txBody>
      </p:sp>
      <p:sp>
        <p:nvSpPr>
          <p:cNvPr id="1265" name="Google Shape;1265;p57"/>
          <p:cNvSpPr txBox="1"/>
          <p:nvPr/>
        </p:nvSpPr>
        <p:spPr>
          <a:xfrm>
            <a:off x="4556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alice ||1) = </a:t>
            </a:r>
            <a:r>
              <a:rPr lang="en" sz="1600" i="1" kern="0">
                <a:solidFill>
                  <a:srgbClr val="000000"/>
                </a:solidFill>
                <a:latin typeface="Lato"/>
                <a:ea typeface="Lato"/>
                <a:cs typeface="Lato"/>
                <a:sym typeface="Lato"/>
              </a:rPr>
              <a:t>0x01</a:t>
            </a:r>
            <a:endParaRPr sz="1600" i="1" kern="0">
              <a:solidFill>
                <a:srgbClr val="000000"/>
              </a:solidFill>
              <a:latin typeface="Lato"/>
              <a:ea typeface="Lato"/>
              <a:cs typeface="Lato"/>
              <a:sym typeface="Lato"/>
            </a:endParaRPr>
          </a:p>
        </p:txBody>
      </p:sp>
      <p:sp>
        <p:nvSpPr>
          <p:cNvPr id="1266" name="Google Shape;1266;p57"/>
          <p:cNvSpPr txBox="1"/>
          <p:nvPr/>
        </p:nvSpPr>
        <p:spPr>
          <a:xfrm>
            <a:off x="3429000" y="2143367"/>
            <a:ext cx="26672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bob||2) = </a:t>
            </a:r>
            <a:r>
              <a:rPr lang="en" sz="1600" i="1" kern="0">
                <a:solidFill>
                  <a:srgbClr val="000000"/>
                </a:solidFill>
                <a:latin typeface="Lato"/>
                <a:ea typeface="Lato"/>
                <a:cs typeface="Lato"/>
                <a:sym typeface="Lato"/>
              </a:rPr>
              <a:t>0x42</a:t>
            </a:r>
            <a:endParaRPr sz="1867" i="1" kern="0">
              <a:solidFill>
                <a:srgbClr val="000000"/>
              </a:solidFill>
              <a:latin typeface="Lato"/>
              <a:ea typeface="Lato"/>
              <a:cs typeface="Lato"/>
              <a:sym typeface="Lato"/>
            </a:endParaRPr>
          </a:p>
        </p:txBody>
      </p:sp>
      <p:sp>
        <p:nvSpPr>
          <p:cNvPr id="1267" name="Google Shape;1267;p57"/>
          <p:cNvSpPr/>
          <p:nvPr/>
        </p:nvSpPr>
        <p:spPr>
          <a:xfrm>
            <a:off x="1695400" y="3084400"/>
            <a:ext cx="3802400" cy="4860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0x01</a:t>
            </a:r>
            <a:r>
              <a:rPr lang="en" sz="1867" kern="0">
                <a:solidFill>
                  <a:srgbClr val="000000"/>
                </a:solidFill>
                <a:latin typeface="Arial"/>
                <a:cs typeface="Arial"/>
                <a:sym typeface="Arial"/>
              </a:rPr>
              <a:t>,0x12,</a:t>
            </a:r>
            <a:r>
              <a:rPr lang="en" sz="1867" i="1" kern="0">
                <a:solidFill>
                  <a:srgbClr val="000000"/>
                </a:solidFill>
                <a:latin typeface="Arial"/>
                <a:cs typeface="Arial"/>
                <a:sym typeface="Arial"/>
              </a:rPr>
              <a:t>0x42</a:t>
            </a:r>
            <a:r>
              <a:rPr lang="en" sz="1867" kern="0">
                <a:solidFill>
                  <a:srgbClr val="000000"/>
                </a:solidFill>
                <a:latin typeface="Arial"/>
                <a:cs typeface="Arial"/>
                <a:sym typeface="Arial"/>
              </a:rPr>
              <a:t>,0x34) = 0x56</a:t>
            </a:r>
            <a:endParaRPr sz="1867" kern="0">
              <a:solidFill>
                <a:srgbClr val="000000"/>
              </a:solidFill>
              <a:latin typeface="Arial"/>
              <a:cs typeface="Arial"/>
              <a:sym typeface="Arial"/>
            </a:endParaRPr>
          </a:p>
        </p:txBody>
      </p:sp>
      <p:sp>
        <p:nvSpPr>
          <p:cNvPr id="1268" name="Google Shape;1268;p57"/>
          <p:cNvSpPr/>
          <p:nvPr/>
        </p:nvSpPr>
        <p:spPr>
          <a:xfrm>
            <a:off x="6831500" y="3084400"/>
            <a:ext cx="3665200" cy="4860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10</a:t>
            </a:r>
            <a:r>
              <a:rPr lang="en" sz="1867" kern="0">
                <a:solidFill>
                  <a:srgbClr val="000000"/>
                </a:solidFill>
                <a:latin typeface="Arial"/>
                <a:cs typeface="Arial"/>
                <a:sym typeface="Arial"/>
              </a:rPr>
              <a:t>,0x7f,</a:t>
            </a:r>
            <a:r>
              <a:rPr lang="en" sz="1867" i="1" kern="0">
                <a:solidFill>
                  <a:srgbClr val="000000"/>
                </a:solidFill>
                <a:latin typeface="Arial"/>
                <a:cs typeface="Arial"/>
                <a:sym typeface="Arial"/>
              </a:rPr>
              <a:t>0xc4</a:t>
            </a:r>
            <a:r>
              <a:rPr lang="en" sz="1867" kern="0">
                <a:solidFill>
                  <a:srgbClr val="000000"/>
                </a:solidFill>
                <a:latin typeface="Arial"/>
                <a:cs typeface="Arial"/>
                <a:sym typeface="Arial"/>
              </a:rPr>
              <a:t>,0x9a) = 0x8b</a:t>
            </a:r>
            <a:endParaRPr sz="1867" kern="0">
              <a:solidFill>
                <a:srgbClr val="000000"/>
              </a:solidFill>
              <a:latin typeface="Arial"/>
              <a:cs typeface="Arial"/>
              <a:sym typeface="Arial"/>
            </a:endParaRPr>
          </a:p>
        </p:txBody>
      </p:sp>
      <p:sp>
        <p:nvSpPr>
          <p:cNvPr id="1269" name="Google Shape;1269;p57"/>
          <p:cNvSpPr/>
          <p:nvPr/>
        </p:nvSpPr>
        <p:spPr>
          <a:xfrm>
            <a:off x="4502200" y="4091900"/>
            <a:ext cx="3187600" cy="486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H(</a:t>
            </a:r>
            <a:r>
              <a:rPr lang="en" sz="1867" i="1" kern="0">
                <a:solidFill>
                  <a:srgbClr val="000000"/>
                </a:solidFill>
                <a:latin typeface="Arial"/>
                <a:cs typeface="Arial"/>
                <a:sym typeface="Arial"/>
              </a:rPr>
              <a:t>0</a:t>
            </a:r>
            <a:r>
              <a:rPr lang="en" sz="1867" kern="0">
                <a:solidFill>
                  <a:srgbClr val="000000"/>
                </a:solidFill>
                <a:latin typeface="Arial"/>
                <a:cs typeface="Arial"/>
                <a:sym typeface="Arial"/>
              </a:rPr>
              <a:t>,0x56,</a:t>
            </a:r>
            <a:r>
              <a:rPr lang="en" sz="1867" i="1" kern="0">
                <a:solidFill>
                  <a:srgbClr val="000000"/>
                </a:solidFill>
                <a:latin typeface="Arial"/>
                <a:cs typeface="Arial"/>
                <a:sym typeface="Arial"/>
              </a:rPr>
              <a:t>1</a:t>
            </a:r>
            <a:r>
              <a:rPr lang="en" sz="1867" kern="0">
                <a:solidFill>
                  <a:srgbClr val="000000"/>
                </a:solidFill>
                <a:latin typeface="Arial"/>
                <a:cs typeface="Arial"/>
                <a:sym typeface="Arial"/>
              </a:rPr>
              <a:t>,0x8b) = 0x97</a:t>
            </a:r>
            <a:endParaRPr sz="1867" kern="0">
              <a:solidFill>
                <a:srgbClr val="000000"/>
              </a:solidFill>
              <a:latin typeface="Arial"/>
              <a:cs typeface="Arial"/>
              <a:sym typeface="Arial"/>
            </a:endParaRPr>
          </a:p>
        </p:txBody>
      </p:sp>
      <p:sp>
        <p:nvSpPr>
          <p:cNvPr id="1270" name="Google Shape;1270;p57"/>
          <p:cNvSpPr txBox="1"/>
          <p:nvPr/>
        </p:nvSpPr>
        <p:spPr>
          <a:xfrm>
            <a:off x="8056667" y="8225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bob ||1) = </a:t>
            </a:r>
            <a:r>
              <a:rPr lang="en" sz="1600" i="1" kern="0">
                <a:solidFill>
                  <a:srgbClr val="000000"/>
                </a:solidFill>
                <a:latin typeface="Lato"/>
                <a:ea typeface="Lato"/>
                <a:cs typeface="Lato"/>
                <a:sym typeface="Lato"/>
              </a:rPr>
              <a:t>0xa3</a:t>
            </a:r>
            <a:endParaRPr sz="1867" i="1" kern="0">
              <a:solidFill>
                <a:srgbClr val="000000"/>
              </a:solidFill>
              <a:latin typeface="Lato"/>
              <a:ea typeface="Lato"/>
              <a:cs typeface="Lato"/>
              <a:sym typeface="Lato"/>
            </a:endParaRPr>
          </a:p>
        </p:txBody>
      </p:sp>
      <p:sp>
        <p:nvSpPr>
          <p:cNvPr id="1271" name="Google Shape;1271;p57"/>
          <p:cNvSpPr txBox="1"/>
          <p:nvPr/>
        </p:nvSpPr>
        <p:spPr>
          <a:xfrm>
            <a:off x="9064433" y="2143367"/>
            <a:ext cx="28800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kern="0">
                <a:solidFill>
                  <a:srgbClr val="000000"/>
                </a:solidFill>
                <a:latin typeface="Lato"/>
                <a:ea typeface="Lato"/>
                <a:cs typeface="Lato"/>
                <a:sym typeface="Lato"/>
              </a:rPr>
              <a:t>VRF(sk, alice ||2) = </a:t>
            </a:r>
            <a:r>
              <a:rPr lang="en" sz="1600" i="1" kern="0">
                <a:solidFill>
                  <a:srgbClr val="000000"/>
                </a:solidFill>
                <a:latin typeface="Lato"/>
                <a:ea typeface="Lato"/>
                <a:cs typeface="Lato"/>
                <a:sym typeface="Lato"/>
              </a:rPr>
              <a:t>0xc4</a:t>
            </a:r>
            <a:endParaRPr sz="1867" i="1" kern="0">
              <a:solidFill>
                <a:srgbClr val="000000"/>
              </a:solidFill>
              <a:latin typeface="Lato"/>
              <a:ea typeface="Lato"/>
              <a:cs typeface="Lato"/>
              <a:sym typeface="Lato"/>
            </a:endParaRPr>
          </a:p>
        </p:txBody>
      </p:sp>
      <p:cxnSp>
        <p:nvCxnSpPr>
          <p:cNvPr id="1272" name="Google Shape;1272;p57"/>
          <p:cNvCxnSpPr>
            <a:stCxn id="1265" idx="2"/>
            <a:endCxn id="1267" idx="0"/>
          </p:cNvCxnSpPr>
          <p:nvPr/>
        </p:nvCxnSpPr>
        <p:spPr>
          <a:xfrm>
            <a:off x="1895633" y="2635769"/>
            <a:ext cx="1700967" cy="448631"/>
          </a:xfrm>
          <a:prstGeom prst="straightConnector1">
            <a:avLst/>
          </a:prstGeom>
          <a:noFill/>
          <a:ln w="9525" cap="flat" cmpd="sng">
            <a:solidFill>
              <a:schemeClr val="dk2"/>
            </a:solidFill>
            <a:prstDash val="solid"/>
            <a:round/>
            <a:headEnd type="none" w="med" len="med"/>
            <a:tailEnd type="triangle" w="med" len="med"/>
          </a:ln>
        </p:spPr>
      </p:cxnSp>
      <p:cxnSp>
        <p:nvCxnSpPr>
          <p:cNvPr id="1273" name="Google Shape;1273;p57"/>
          <p:cNvCxnSpPr>
            <a:stCxn id="1266" idx="2"/>
            <a:endCxn id="1267" idx="0"/>
          </p:cNvCxnSpPr>
          <p:nvPr/>
        </p:nvCxnSpPr>
        <p:spPr>
          <a:xfrm flipH="1">
            <a:off x="3596600" y="2635769"/>
            <a:ext cx="1166000" cy="448631"/>
          </a:xfrm>
          <a:prstGeom prst="straightConnector1">
            <a:avLst/>
          </a:prstGeom>
          <a:noFill/>
          <a:ln w="9525" cap="flat" cmpd="sng">
            <a:solidFill>
              <a:schemeClr val="dk2"/>
            </a:solidFill>
            <a:prstDash val="solid"/>
            <a:round/>
            <a:headEnd type="none" w="med" len="med"/>
            <a:tailEnd type="triangle" w="med" len="med"/>
          </a:ln>
        </p:spPr>
      </p:cxnSp>
      <p:cxnSp>
        <p:nvCxnSpPr>
          <p:cNvPr id="1274" name="Google Shape;1274;p57"/>
          <p:cNvCxnSpPr>
            <a:stCxn id="1268" idx="2"/>
            <a:endCxn id="1269" idx="0"/>
          </p:cNvCxnSpPr>
          <p:nvPr/>
        </p:nvCxnSpPr>
        <p:spPr>
          <a:xfrm flipH="1">
            <a:off x="6096100" y="3570400"/>
            <a:ext cx="2568000" cy="521600"/>
          </a:xfrm>
          <a:prstGeom prst="straightConnector1">
            <a:avLst/>
          </a:prstGeom>
          <a:noFill/>
          <a:ln w="9525" cap="flat" cmpd="sng">
            <a:solidFill>
              <a:schemeClr val="dk2"/>
            </a:solidFill>
            <a:prstDash val="solid"/>
            <a:round/>
            <a:headEnd type="none" w="med" len="med"/>
            <a:tailEnd type="triangle" w="med" len="med"/>
          </a:ln>
        </p:spPr>
      </p:cxnSp>
      <p:cxnSp>
        <p:nvCxnSpPr>
          <p:cNvPr id="1275" name="Google Shape;1275;p57"/>
          <p:cNvCxnSpPr>
            <a:stCxn id="1267" idx="2"/>
            <a:endCxn id="1269" idx="0"/>
          </p:cNvCxnSpPr>
          <p:nvPr/>
        </p:nvCxnSpPr>
        <p:spPr>
          <a:xfrm>
            <a:off x="3596600" y="3570400"/>
            <a:ext cx="2499600" cy="521600"/>
          </a:xfrm>
          <a:prstGeom prst="straightConnector1">
            <a:avLst/>
          </a:prstGeom>
          <a:noFill/>
          <a:ln w="9525" cap="flat" cmpd="sng">
            <a:solidFill>
              <a:schemeClr val="dk2"/>
            </a:solidFill>
            <a:prstDash val="solid"/>
            <a:round/>
            <a:headEnd type="none" w="med" len="med"/>
            <a:tailEnd type="triangle" w="med" len="med"/>
          </a:ln>
        </p:spPr>
      </p:cxnSp>
      <p:cxnSp>
        <p:nvCxnSpPr>
          <p:cNvPr id="1276" name="Google Shape;1276;p57"/>
          <p:cNvCxnSpPr>
            <a:stCxn id="1271" idx="2"/>
            <a:endCxn id="1268" idx="0"/>
          </p:cNvCxnSpPr>
          <p:nvPr/>
        </p:nvCxnSpPr>
        <p:spPr>
          <a:xfrm flipH="1">
            <a:off x="8664100" y="2635769"/>
            <a:ext cx="1840333" cy="448631"/>
          </a:xfrm>
          <a:prstGeom prst="straightConnector1">
            <a:avLst/>
          </a:prstGeom>
          <a:noFill/>
          <a:ln w="9525" cap="flat" cmpd="sng">
            <a:solidFill>
              <a:schemeClr val="dk2"/>
            </a:solidFill>
            <a:prstDash val="solid"/>
            <a:round/>
            <a:headEnd type="none" w="med" len="med"/>
            <a:tailEnd type="triangle" w="med" len="med"/>
          </a:ln>
        </p:spPr>
      </p:cxnSp>
      <p:sp>
        <p:nvSpPr>
          <p:cNvPr id="1260" name="Google Shape;1260;p57"/>
          <p:cNvSpPr/>
          <p:nvPr/>
        </p:nvSpPr>
        <p:spPr>
          <a:xfrm>
            <a:off x="6355900" y="1670500"/>
            <a:ext cx="2590000" cy="677200"/>
          </a:xfrm>
          <a:prstGeom prst="rect">
            <a:avLst/>
          </a:prstGeom>
          <a:solidFill>
            <a:srgbClr val="2C8C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733" kern="0">
                <a:solidFill>
                  <a:srgbClr val="000000"/>
                </a:solidFill>
                <a:latin typeface="Arial"/>
                <a:cs typeface="Arial"/>
                <a:sym typeface="Arial"/>
              </a:rPr>
              <a:t>H(</a:t>
            </a:r>
            <a:r>
              <a:rPr lang="en" sz="1733" i="1" kern="0">
                <a:solidFill>
                  <a:srgbClr val="000000"/>
                </a:solidFill>
                <a:latin typeface="Arial"/>
                <a:cs typeface="Arial"/>
                <a:sym typeface="Arial"/>
              </a:rPr>
              <a:t>0x85</a:t>
            </a:r>
            <a:r>
              <a:rPr lang="en" sz="1733" kern="0">
                <a:solidFill>
                  <a:srgbClr val="000000"/>
                </a:solidFill>
                <a:latin typeface="Arial"/>
                <a:cs typeface="Arial"/>
                <a:sym typeface="Arial"/>
              </a:rPr>
              <a:t>,0xf1,</a:t>
            </a:r>
            <a:r>
              <a:rPr lang="en" sz="1733" i="1" kern="0">
                <a:solidFill>
                  <a:srgbClr val="000000"/>
                </a:solidFill>
                <a:latin typeface="Arial"/>
                <a:cs typeface="Arial"/>
                <a:sym typeface="Arial"/>
              </a:rPr>
              <a:t>0xa3</a:t>
            </a:r>
            <a:r>
              <a:rPr lang="en" sz="1733" kern="0">
                <a:solidFill>
                  <a:srgbClr val="000000"/>
                </a:solidFill>
                <a:latin typeface="Arial"/>
                <a:cs typeface="Arial"/>
                <a:sym typeface="Arial"/>
              </a:rPr>
              <a:t>,0x78) </a:t>
            </a:r>
            <a:endParaRPr sz="1733" kern="0">
              <a:solidFill>
                <a:srgbClr val="000000"/>
              </a:solidFill>
              <a:latin typeface="Arial"/>
              <a:cs typeface="Arial"/>
              <a:sym typeface="Arial"/>
            </a:endParaRPr>
          </a:p>
          <a:p>
            <a:pPr algn="ctr" defTabSz="1219170">
              <a:buClr>
                <a:srgbClr val="000000"/>
              </a:buClr>
            </a:pPr>
            <a:r>
              <a:rPr lang="en" sz="1733" kern="0">
                <a:solidFill>
                  <a:srgbClr val="000000"/>
                </a:solidFill>
                <a:latin typeface="Arial"/>
                <a:cs typeface="Arial"/>
                <a:sym typeface="Arial"/>
              </a:rPr>
              <a:t>= 0x7f</a:t>
            </a:r>
            <a:endParaRPr sz="1733" kern="0">
              <a:solidFill>
                <a:srgbClr val="000000"/>
              </a:solidFill>
              <a:latin typeface="Arial"/>
              <a:cs typeface="Arial"/>
              <a:sym typeface="Arial"/>
            </a:endParaRPr>
          </a:p>
        </p:txBody>
      </p:sp>
      <p:cxnSp>
        <p:nvCxnSpPr>
          <p:cNvPr id="1277" name="Google Shape;1277;p57"/>
          <p:cNvCxnSpPr>
            <a:stCxn id="1270" idx="2"/>
            <a:endCxn id="1260" idx="0"/>
          </p:cNvCxnSpPr>
          <p:nvPr/>
        </p:nvCxnSpPr>
        <p:spPr>
          <a:xfrm flipH="1">
            <a:off x="7650900" y="1314969"/>
            <a:ext cx="1845767" cy="355531"/>
          </a:xfrm>
          <a:prstGeom prst="straightConnector1">
            <a:avLst/>
          </a:prstGeom>
          <a:noFill/>
          <a:ln w="9525" cap="flat" cmpd="sng">
            <a:solidFill>
              <a:schemeClr val="dk2"/>
            </a:solidFill>
            <a:prstDash val="solid"/>
            <a:round/>
            <a:headEnd type="none" w="med" len="med"/>
            <a:tailEnd type="triangle" w="med" len="med"/>
          </a:ln>
        </p:spPr>
      </p:cxnSp>
      <p:cxnSp>
        <p:nvCxnSpPr>
          <p:cNvPr id="1278" name="Google Shape;1278;p57"/>
          <p:cNvCxnSpPr>
            <a:stCxn id="1260" idx="2"/>
            <a:endCxn id="1268" idx="0"/>
          </p:cNvCxnSpPr>
          <p:nvPr/>
        </p:nvCxnSpPr>
        <p:spPr>
          <a:xfrm>
            <a:off x="7650900" y="2347700"/>
            <a:ext cx="1013200" cy="736800"/>
          </a:xfrm>
          <a:prstGeom prst="straightConnector1">
            <a:avLst/>
          </a:prstGeom>
          <a:noFill/>
          <a:ln w="9525" cap="flat" cmpd="sng">
            <a:solidFill>
              <a:schemeClr val="dk2"/>
            </a:solidFill>
            <a:prstDash val="solid"/>
            <a:round/>
            <a:headEnd type="none" w="med" len="med"/>
            <a:tailEnd type="triangle" w="med" len="med"/>
          </a:ln>
        </p:spPr>
      </p:cxnSp>
      <p:sp>
        <p:nvSpPr>
          <p:cNvPr id="1279" name="Google Shape;1279;p57"/>
          <p:cNvSpPr txBox="1"/>
          <p:nvPr/>
        </p:nvSpPr>
        <p:spPr>
          <a:xfrm>
            <a:off x="370233" y="4171434"/>
            <a:ext cx="7924800" cy="2228647"/>
          </a:xfrm>
          <a:prstGeom prst="rect">
            <a:avLst/>
          </a:prstGeom>
          <a:noFill/>
          <a:ln>
            <a:noFill/>
          </a:ln>
        </p:spPr>
        <p:txBody>
          <a:bodyPr spcFirstLastPara="1" wrap="square" lIns="121900" tIns="121900" rIns="121900" bIns="121900" anchor="t" anchorCtr="0">
            <a:spAutoFit/>
          </a:bodyPr>
          <a:lstStyle/>
          <a:p>
            <a:pPr marL="609585" indent="-423323" defTabSz="1219170">
              <a:lnSpc>
                <a:spcPct val="115000"/>
              </a:lnSpc>
              <a:buClr>
                <a:srgbClr val="000000"/>
              </a:buClr>
              <a:buSzPts val="1400"/>
              <a:buFont typeface="Lato"/>
              <a:buChar char="●"/>
            </a:pPr>
            <a:r>
              <a:rPr lang="en" sz="1867" kern="0">
                <a:solidFill>
                  <a:srgbClr val="000000"/>
                </a:solidFill>
                <a:latin typeface="Lato"/>
                <a:ea typeface="Lato"/>
                <a:cs typeface="Lato"/>
                <a:sym typeface="Lato"/>
              </a:rPr>
              <a:t>Commit:</a:t>
            </a:r>
            <a:endParaRPr sz="1867" kern="0">
              <a:solidFill>
                <a:srgbClr val="000000"/>
              </a:solidFill>
              <a:latin typeface="Lato"/>
              <a:ea typeface="Lato"/>
              <a:cs typeface="Lato"/>
              <a:sym typeface="Lato"/>
            </a:endParaRPr>
          </a:p>
          <a:p>
            <a:pPr marL="1219170" lvl="1" indent="-423323" defTabSz="1219170">
              <a:lnSpc>
                <a:spcPct val="115000"/>
              </a:lnSpc>
              <a:buClr>
                <a:srgbClr val="000000"/>
              </a:buClr>
              <a:buSzPts val="1400"/>
              <a:buFont typeface="Lato"/>
              <a:buChar char="○"/>
            </a:pPr>
            <a:r>
              <a:rPr lang="en" sz="1867" kern="0">
                <a:solidFill>
                  <a:srgbClr val="000000"/>
                </a:solidFill>
                <a:latin typeface="Lato"/>
                <a:ea typeface="Lato"/>
                <a:cs typeface="Lato"/>
                <a:sym typeface="Lato"/>
              </a:rPr>
              <a:t>Pick random </a:t>
            </a:r>
            <a:r>
              <a:rPr lang="en" sz="1867" i="1" kern="0">
                <a:solidFill>
                  <a:srgbClr val="000000"/>
                </a:solidFill>
                <a:latin typeface="Lato"/>
                <a:ea typeface="Lato"/>
                <a:cs typeface="Lato"/>
                <a:sym typeface="Lato"/>
              </a:rPr>
              <a:t>r</a:t>
            </a:r>
            <a:r>
              <a:rPr lang="en" sz="1867" kern="0">
                <a:solidFill>
                  <a:srgbClr val="000000"/>
                </a:solidFill>
                <a:latin typeface="Lato"/>
                <a:ea typeface="Lato"/>
                <a:cs typeface="Lato"/>
                <a:sym typeface="Lato"/>
              </a:rPr>
              <a:t> (128 random bits) </a:t>
            </a:r>
            <a:endParaRPr sz="1867" kern="0">
              <a:solidFill>
                <a:srgbClr val="000000"/>
              </a:solidFill>
              <a:latin typeface="Lato"/>
              <a:ea typeface="Lato"/>
              <a:cs typeface="Lato"/>
              <a:sym typeface="Lato"/>
            </a:endParaRPr>
          </a:p>
          <a:p>
            <a:pPr marL="1219170" lvl="1" indent="-423323" defTabSz="1219170">
              <a:lnSpc>
                <a:spcPct val="115000"/>
              </a:lnSpc>
              <a:buClr>
                <a:srgbClr val="000000"/>
              </a:buClr>
              <a:buSzPts val="1400"/>
              <a:buFont typeface="Lato"/>
              <a:buChar char="○"/>
            </a:pPr>
            <a:r>
              <a:rPr lang="en" sz="1867" kern="0">
                <a:solidFill>
                  <a:srgbClr val="000000"/>
                </a:solidFill>
                <a:latin typeface="Lato"/>
                <a:ea typeface="Lato"/>
                <a:cs typeface="Lato"/>
                <a:sym typeface="Lato"/>
              </a:rPr>
              <a:t>C(x) = H(</a:t>
            </a:r>
            <a:r>
              <a:rPr lang="en" sz="1867" i="1" kern="0">
                <a:solidFill>
                  <a:srgbClr val="000000"/>
                </a:solidFill>
                <a:latin typeface="Lato"/>
                <a:ea typeface="Lato"/>
                <a:cs typeface="Lato"/>
                <a:sym typeface="Lato"/>
              </a:rPr>
              <a:t>r,x</a:t>
            </a:r>
            <a:r>
              <a:rPr lang="en" sz="1867" kern="0">
                <a:solidFill>
                  <a:srgbClr val="000000"/>
                </a:solidFill>
                <a:latin typeface="Lato"/>
                <a:ea typeface="Lato"/>
                <a:cs typeface="Lato"/>
                <a:sym typeface="Lato"/>
              </a:rPr>
              <a:t>)</a:t>
            </a:r>
            <a:endParaRPr sz="1867" kern="0">
              <a:solidFill>
                <a:srgbClr val="000000"/>
              </a:solidFill>
              <a:latin typeface="Lato"/>
              <a:ea typeface="Lato"/>
              <a:cs typeface="Lato"/>
              <a:sym typeface="Lato"/>
            </a:endParaRPr>
          </a:p>
          <a:p>
            <a:pPr marL="609585" indent="-423323" defTabSz="1219170">
              <a:lnSpc>
                <a:spcPct val="115000"/>
              </a:lnSpc>
              <a:buClr>
                <a:srgbClr val="000000"/>
              </a:buClr>
              <a:buSzPts val="1400"/>
              <a:buFont typeface="Lato"/>
              <a:buChar char="●"/>
            </a:pPr>
            <a:r>
              <a:rPr lang="en" sz="1867" kern="0">
                <a:solidFill>
                  <a:srgbClr val="000000"/>
                </a:solidFill>
                <a:latin typeface="Lato"/>
                <a:ea typeface="Lato"/>
                <a:cs typeface="Lato"/>
                <a:sym typeface="Lato"/>
              </a:rPr>
              <a:t>Reveal:</a:t>
            </a:r>
            <a:endParaRPr sz="1867" kern="0">
              <a:solidFill>
                <a:srgbClr val="000000"/>
              </a:solidFill>
              <a:latin typeface="Lato"/>
              <a:ea typeface="Lato"/>
              <a:cs typeface="Lato"/>
              <a:sym typeface="Lato"/>
            </a:endParaRPr>
          </a:p>
          <a:p>
            <a:pPr marL="1219170" lvl="1" indent="-423323" defTabSz="1219170">
              <a:lnSpc>
                <a:spcPct val="115000"/>
              </a:lnSpc>
              <a:buClr>
                <a:srgbClr val="000000"/>
              </a:buClr>
              <a:buSzPts val="1400"/>
              <a:buFont typeface="Lato"/>
              <a:buChar char="○"/>
            </a:pPr>
            <a:r>
              <a:rPr lang="en" sz="1867" kern="0">
                <a:solidFill>
                  <a:srgbClr val="000000"/>
                </a:solidFill>
                <a:latin typeface="Lato"/>
                <a:ea typeface="Lato"/>
                <a:cs typeface="Lato"/>
                <a:sym typeface="Lato"/>
              </a:rPr>
              <a:t>Provide </a:t>
            </a:r>
            <a:r>
              <a:rPr lang="en" sz="1867" i="1" kern="0">
                <a:solidFill>
                  <a:srgbClr val="000000"/>
                </a:solidFill>
                <a:latin typeface="Lato"/>
                <a:ea typeface="Lato"/>
                <a:cs typeface="Lato"/>
                <a:sym typeface="Lato"/>
              </a:rPr>
              <a:t>x</a:t>
            </a:r>
            <a:r>
              <a:rPr lang="en" sz="1867" kern="0">
                <a:solidFill>
                  <a:srgbClr val="000000"/>
                </a:solidFill>
                <a:latin typeface="Lato"/>
                <a:ea typeface="Lato"/>
                <a:cs typeface="Lato"/>
                <a:sym typeface="Lato"/>
              </a:rPr>
              <a:t> (which might be guessable) and </a:t>
            </a:r>
            <a:r>
              <a:rPr lang="en" sz="1867" i="1" kern="0">
                <a:solidFill>
                  <a:srgbClr val="000000"/>
                </a:solidFill>
                <a:latin typeface="Lato"/>
                <a:ea typeface="Lato"/>
                <a:cs typeface="Lato"/>
                <a:sym typeface="Lato"/>
              </a:rPr>
              <a:t>r</a:t>
            </a:r>
            <a:r>
              <a:rPr lang="en" sz="1867" kern="0">
                <a:solidFill>
                  <a:srgbClr val="000000"/>
                </a:solidFill>
                <a:latin typeface="Lato"/>
                <a:ea typeface="Lato"/>
                <a:cs typeface="Lato"/>
                <a:sym typeface="Lato"/>
              </a:rPr>
              <a:t>, which isn’t.</a:t>
            </a:r>
            <a:endParaRPr sz="1867" kern="0">
              <a:solidFill>
                <a:srgbClr val="000000"/>
              </a:solidFill>
              <a:latin typeface="Lato"/>
              <a:ea typeface="Lato"/>
              <a:cs typeface="Lato"/>
              <a:sym typeface="Lato"/>
            </a:endParaRPr>
          </a:p>
          <a:p>
            <a:pPr marL="609585" indent="-423323" defTabSz="1219170">
              <a:lnSpc>
                <a:spcPct val="115000"/>
              </a:lnSpc>
              <a:buClr>
                <a:srgbClr val="000000"/>
              </a:buClr>
              <a:buSzPts val="1400"/>
              <a:buFont typeface="Lato"/>
              <a:buChar char="●"/>
            </a:pPr>
            <a:r>
              <a:rPr lang="en" sz="1867" kern="0">
                <a:solidFill>
                  <a:srgbClr val="000000"/>
                </a:solidFill>
                <a:latin typeface="Lato"/>
                <a:ea typeface="Lato"/>
                <a:cs typeface="Lato"/>
                <a:sym typeface="Lato"/>
              </a:rPr>
              <a:t>Server must now return the various </a:t>
            </a:r>
            <a:r>
              <a:rPr lang="en" sz="1867" i="1" kern="0">
                <a:solidFill>
                  <a:srgbClr val="000000"/>
                </a:solidFill>
                <a:latin typeface="Lato"/>
                <a:ea typeface="Lato"/>
                <a:cs typeface="Lato"/>
                <a:sym typeface="Lato"/>
              </a:rPr>
              <a:t>r</a:t>
            </a:r>
            <a:r>
              <a:rPr lang="en" sz="1867" i="1" kern="0" baseline="-25000">
                <a:solidFill>
                  <a:srgbClr val="000000"/>
                </a:solidFill>
                <a:latin typeface="Lato"/>
                <a:ea typeface="Lato"/>
                <a:cs typeface="Lato"/>
                <a:sym typeface="Lato"/>
              </a:rPr>
              <a:t>i</a:t>
            </a:r>
            <a:r>
              <a:rPr lang="en" sz="1867" kern="0">
                <a:solidFill>
                  <a:srgbClr val="000000"/>
                </a:solidFill>
                <a:latin typeface="Lato"/>
                <a:ea typeface="Lato"/>
                <a:cs typeface="Lato"/>
                <a:sym typeface="Lato"/>
              </a:rPr>
              <a:t>’s along with paths </a:t>
            </a:r>
            <a:endParaRPr sz="1867" kern="0">
              <a:solidFill>
                <a:srgbClr val="000000"/>
              </a:solidFill>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58"/>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a:t>Important Note to System Builders</a:t>
            </a:r>
            <a:endParaRPr/>
          </a:p>
        </p:txBody>
      </p:sp>
      <p:sp>
        <p:nvSpPr>
          <p:cNvPr id="1285" name="Google Shape;1285;p58"/>
          <p:cNvSpPr txBox="1"/>
          <p:nvPr/>
        </p:nvSpPr>
        <p:spPr>
          <a:xfrm>
            <a:off x="915967" y="1610867"/>
            <a:ext cx="10549600" cy="2769692"/>
          </a:xfrm>
          <a:prstGeom prst="rect">
            <a:avLst/>
          </a:prstGeom>
          <a:noFill/>
          <a:ln>
            <a:noFill/>
          </a:ln>
        </p:spPr>
        <p:txBody>
          <a:bodyPr spcFirstLastPara="1" wrap="square" lIns="121900" tIns="121900" rIns="121900" bIns="121900" anchor="t" anchorCtr="0">
            <a:spAutoFit/>
          </a:bodyPr>
          <a:lstStyle/>
          <a:p>
            <a:pPr defTabSz="1219170">
              <a:lnSpc>
                <a:spcPct val="150000"/>
              </a:lnSpc>
              <a:buClr>
                <a:srgbClr val="000000"/>
              </a:buClr>
            </a:pPr>
            <a:r>
              <a:rPr lang="en" sz="2400" kern="0">
                <a:solidFill>
                  <a:srgbClr val="000000"/>
                </a:solidFill>
                <a:latin typeface="Lato"/>
                <a:ea typeface="Lato"/>
                <a:cs typeface="Lato"/>
                <a:sym typeface="Lato"/>
              </a:rPr>
              <a:t>H(r,x) = SHA256(r||x)   ?????</a:t>
            </a:r>
            <a:endParaRPr sz="2400" kern="0">
              <a:solidFill>
                <a:srgbClr val="000000"/>
              </a:solidFill>
              <a:latin typeface="Lato"/>
              <a:ea typeface="Lato"/>
              <a:cs typeface="Lato"/>
              <a:sym typeface="Lato"/>
            </a:endParaRPr>
          </a:p>
          <a:p>
            <a:pPr marL="609585" indent="-440256" defTabSz="1219170">
              <a:lnSpc>
                <a:spcPct val="150000"/>
              </a:lnSpc>
              <a:buClr>
                <a:srgbClr val="000000"/>
              </a:buClr>
              <a:buSzPts val="1600"/>
              <a:buFont typeface="Lato"/>
              <a:buChar char="●"/>
            </a:pPr>
            <a:r>
              <a:rPr lang="en" sz="2133" kern="0">
                <a:solidFill>
                  <a:srgbClr val="000000"/>
                </a:solidFill>
                <a:latin typeface="Lato"/>
                <a:ea typeface="Lato"/>
                <a:cs typeface="Lato"/>
                <a:sym typeface="Lato"/>
              </a:rPr>
              <a:t>Beware of “length extension attacks”</a:t>
            </a:r>
            <a:endParaRPr sz="2133" kern="0">
              <a:solidFill>
                <a:srgbClr val="000000"/>
              </a:solidFill>
              <a:latin typeface="Lato"/>
              <a:ea typeface="Lato"/>
              <a:cs typeface="Lato"/>
              <a:sym typeface="Lato"/>
            </a:endParaRPr>
          </a:p>
          <a:p>
            <a:pPr marL="1219170" lvl="1" indent="-440256" defTabSz="1219170">
              <a:lnSpc>
                <a:spcPct val="150000"/>
              </a:lnSpc>
              <a:buClr>
                <a:srgbClr val="000000"/>
              </a:buClr>
              <a:buSzPts val="1600"/>
              <a:buFont typeface="Lato"/>
              <a:buChar char="○"/>
            </a:pPr>
            <a:r>
              <a:rPr lang="en" sz="2133" kern="0">
                <a:solidFill>
                  <a:srgbClr val="000000"/>
                </a:solidFill>
                <a:latin typeface="Lato"/>
                <a:ea typeface="Lato"/>
                <a:cs typeface="Lato"/>
                <a:sym typeface="Lato"/>
              </a:rPr>
              <a:t>Given H(r||x) and x, it’s possible to output H(r||x||y) without knowing r</a:t>
            </a:r>
            <a:endParaRPr sz="2133" kern="0">
              <a:solidFill>
                <a:srgbClr val="000000"/>
              </a:solidFill>
              <a:latin typeface="Lato"/>
              <a:ea typeface="Lato"/>
              <a:cs typeface="Lato"/>
              <a:sym typeface="Lato"/>
            </a:endParaRPr>
          </a:p>
          <a:p>
            <a:pPr marL="609585" indent="-440256" defTabSz="1219170">
              <a:lnSpc>
                <a:spcPct val="150000"/>
              </a:lnSpc>
              <a:buClr>
                <a:srgbClr val="000000"/>
              </a:buClr>
              <a:buSzPts val="1600"/>
              <a:buFont typeface="Lato"/>
              <a:buChar char="●"/>
            </a:pPr>
            <a:r>
              <a:rPr lang="en" sz="2133" kern="0">
                <a:solidFill>
                  <a:srgbClr val="000000"/>
                </a:solidFill>
                <a:latin typeface="Lato"/>
                <a:ea typeface="Lato"/>
                <a:cs typeface="Lato"/>
                <a:sym typeface="Lato"/>
              </a:rPr>
              <a:t>Can use SHA3(r||x)</a:t>
            </a:r>
            <a:endParaRPr sz="2133" kern="0">
              <a:solidFill>
                <a:srgbClr val="000000"/>
              </a:solidFill>
              <a:latin typeface="Lato"/>
              <a:ea typeface="Lato"/>
              <a:cs typeface="Lato"/>
              <a:sym typeface="Lato"/>
            </a:endParaRPr>
          </a:p>
          <a:p>
            <a:pPr marL="609585" indent="-440256" defTabSz="1219170">
              <a:lnSpc>
                <a:spcPct val="150000"/>
              </a:lnSpc>
              <a:buClr>
                <a:srgbClr val="000000"/>
              </a:buClr>
              <a:buSzPts val="1600"/>
              <a:buFont typeface="Lato"/>
              <a:buChar char="●"/>
            </a:pPr>
            <a:r>
              <a:rPr lang="en" sz="2133" kern="0">
                <a:solidFill>
                  <a:srgbClr val="000000"/>
                </a:solidFill>
                <a:latin typeface="Lato"/>
                <a:ea typeface="Lato"/>
                <a:cs typeface="Lato"/>
                <a:sym typeface="Lato"/>
              </a:rPr>
              <a:t>Or use HMAC-SHA256(r, x)</a:t>
            </a:r>
            <a:endParaRPr sz="2133" kern="0">
              <a:solidFill>
                <a:srgbClr val="000000"/>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59"/>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dirty="0"/>
              <a:t>Zoom Transparency Tree - Recap</a:t>
            </a:r>
            <a:endParaRPr dirty="0"/>
          </a:p>
        </p:txBody>
      </p:sp>
      <p:sp>
        <p:nvSpPr>
          <p:cNvPr id="1291" name="Google Shape;1291;p59"/>
          <p:cNvSpPr txBox="1"/>
          <p:nvPr/>
        </p:nvSpPr>
        <p:spPr>
          <a:xfrm>
            <a:off x="838200" y="1480433"/>
            <a:ext cx="5638000" cy="4811200"/>
          </a:xfrm>
          <a:prstGeom prst="rect">
            <a:avLst/>
          </a:prstGeom>
          <a:noFill/>
          <a:ln>
            <a:noFill/>
          </a:ln>
        </p:spPr>
        <p:txBody>
          <a:bodyPr spcFirstLastPara="1" wrap="square" lIns="121900" tIns="121900" rIns="121900" bIns="121900" anchor="t" anchorCtr="0">
            <a:noAutofit/>
          </a:bodyPr>
          <a:lstStyle/>
          <a:p>
            <a:pPr marL="609585" defTabSz="1219170">
              <a:buClr>
                <a:srgbClr val="000000"/>
              </a:buClr>
            </a:pPr>
            <a:endParaRPr sz="1867" kern="0" dirty="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kern="0" dirty="0">
                <a:solidFill>
                  <a:srgbClr val="000000"/>
                </a:solidFill>
                <a:latin typeface="Lato"/>
                <a:ea typeface="Lato"/>
                <a:cs typeface="Lato"/>
                <a:sym typeface="Lato"/>
              </a:rPr>
              <a:t>Store all identities in an authenticated data structure (similar to </a:t>
            </a:r>
            <a:r>
              <a:rPr lang="en" sz="1867" kern="0" dirty="0" err="1">
                <a:solidFill>
                  <a:srgbClr val="000000"/>
                </a:solidFill>
                <a:latin typeface="Lato"/>
                <a:ea typeface="Lato"/>
                <a:cs typeface="Lato"/>
                <a:sym typeface="Lato"/>
              </a:rPr>
              <a:t>Keybase</a:t>
            </a:r>
            <a:r>
              <a:rPr lang="en" sz="1867" kern="0" dirty="0">
                <a:solidFill>
                  <a:srgbClr val="000000"/>
                </a:solidFill>
                <a:latin typeface="Lato"/>
                <a:ea typeface="Lato"/>
                <a:cs typeface="Lato"/>
                <a:sym typeface="Lato"/>
              </a:rPr>
              <a:t>, CONIKS, Key Transparency, </a:t>
            </a:r>
            <a:r>
              <a:rPr lang="en" sz="1867" kern="0" dirty="0" err="1">
                <a:solidFill>
                  <a:srgbClr val="000000"/>
                </a:solidFill>
                <a:latin typeface="Lato"/>
                <a:ea typeface="Lato"/>
                <a:cs typeface="Lato"/>
                <a:sym typeface="Lato"/>
              </a:rPr>
              <a:t>SEEMless</a:t>
            </a:r>
            <a:r>
              <a:rPr lang="en" sz="1867" kern="0" dirty="0">
                <a:solidFill>
                  <a:srgbClr val="000000"/>
                </a:solidFill>
                <a:latin typeface="Lato"/>
                <a:ea typeface="Lato"/>
                <a:cs typeface="Lato"/>
                <a:sym typeface="Lato"/>
              </a:rPr>
              <a:t>) which is </a:t>
            </a:r>
            <a:endParaRPr sz="1867" kern="0" dirty="0">
              <a:solidFill>
                <a:srgbClr val="000000"/>
              </a:solidFill>
              <a:latin typeface="Lato"/>
              <a:ea typeface="Lato"/>
              <a:cs typeface="Lato"/>
              <a:sym typeface="Lato"/>
            </a:endParaRPr>
          </a:p>
          <a:p>
            <a:pPr marL="1219170" lvl="1" indent="-423323" defTabSz="1219170">
              <a:buClr>
                <a:srgbClr val="000000"/>
              </a:buClr>
              <a:buSzPts val="1400"/>
              <a:buFont typeface="Lato"/>
              <a:buChar char="-"/>
            </a:pPr>
            <a:r>
              <a:rPr lang="en" sz="1867" kern="0" dirty="0">
                <a:solidFill>
                  <a:srgbClr val="000000"/>
                </a:solidFill>
                <a:latin typeface="Lato"/>
                <a:ea typeface="Lato"/>
                <a:cs typeface="Lato"/>
                <a:sym typeface="Lato"/>
              </a:rPr>
              <a:t>Append only</a:t>
            </a:r>
            <a:endParaRPr sz="1867" kern="0" dirty="0">
              <a:solidFill>
                <a:srgbClr val="000000"/>
              </a:solidFill>
              <a:latin typeface="Lato"/>
              <a:ea typeface="Lato"/>
              <a:cs typeface="Lato"/>
              <a:sym typeface="Lato"/>
            </a:endParaRPr>
          </a:p>
          <a:p>
            <a:pPr marL="1219170" lvl="1" indent="-423323" defTabSz="1219170">
              <a:buClr>
                <a:srgbClr val="000000"/>
              </a:buClr>
              <a:buSzPts val="1400"/>
              <a:buFont typeface="Lato"/>
              <a:buChar char="-"/>
            </a:pPr>
            <a:r>
              <a:rPr lang="en" sz="1867" kern="0" dirty="0">
                <a:solidFill>
                  <a:srgbClr val="000000"/>
                </a:solidFill>
                <a:latin typeface="Lato"/>
                <a:ea typeface="Lato"/>
                <a:cs typeface="Lato"/>
                <a:sym typeface="Lato"/>
              </a:rPr>
              <a:t>Privacy preserving (using VRF)</a:t>
            </a:r>
            <a:endParaRPr sz="1867" kern="0" dirty="0">
              <a:solidFill>
                <a:srgbClr val="000000"/>
              </a:solidFill>
              <a:latin typeface="Lato"/>
              <a:ea typeface="Lato"/>
              <a:cs typeface="Lato"/>
              <a:sym typeface="Lato"/>
            </a:endParaRPr>
          </a:p>
          <a:p>
            <a:pPr marL="1219170" lvl="1" indent="-423323" defTabSz="1219170">
              <a:buClr>
                <a:srgbClr val="000000"/>
              </a:buClr>
              <a:buSzPts val="1400"/>
              <a:buFont typeface="Lato"/>
              <a:buChar char="-"/>
            </a:pPr>
            <a:r>
              <a:rPr lang="en" sz="1867" kern="0" dirty="0">
                <a:solidFill>
                  <a:srgbClr val="000000"/>
                </a:solidFill>
                <a:latin typeface="Lato"/>
                <a:ea typeface="Lato"/>
                <a:cs typeface="Lato"/>
                <a:sym typeface="Lato"/>
              </a:rPr>
              <a:t>Auditable</a:t>
            </a:r>
            <a:br>
              <a:rPr lang="en" sz="1867" kern="0" dirty="0">
                <a:solidFill>
                  <a:srgbClr val="000000"/>
                </a:solidFill>
                <a:latin typeface="Lato"/>
                <a:ea typeface="Lato"/>
                <a:cs typeface="Lato"/>
                <a:sym typeface="Lato"/>
              </a:rPr>
            </a:br>
            <a:br>
              <a:rPr lang="en" sz="1867" kern="0" dirty="0">
                <a:solidFill>
                  <a:srgbClr val="000000"/>
                </a:solidFill>
                <a:latin typeface="Lato"/>
                <a:ea typeface="Lato"/>
                <a:cs typeface="Lato"/>
                <a:sym typeface="Lato"/>
              </a:rPr>
            </a:br>
            <a:endParaRPr sz="1867" kern="0" dirty="0">
              <a:solidFill>
                <a:srgbClr val="000000"/>
              </a:solidFill>
              <a:latin typeface="Lato"/>
              <a:ea typeface="Lato"/>
              <a:cs typeface="Lato"/>
              <a:sym typeface="Lato"/>
            </a:endParaRPr>
          </a:p>
          <a:p>
            <a:pPr marL="609585" indent="-423323" defTabSz="1219170">
              <a:buClr>
                <a:srgbClr val="000000"/>
              </a:buClr>
              <a:buSzPts val="1400"/>
              <a:buFont typeface="Lato"/>
              <a:buChar char="-"/>
            </a:pPr>
            <a:r>
              <a:rPr lang="en" sz="1867" kern="0" dirty="0">
                <a:solidFill>
                  <a:srgbClr val="000000"/>
                </a:solidFill>
                <a:latin typeface="Lato"/>
                <a:ea typeface="Lato"/>
                <a:cs typeface="Lato"/>
                <a:sym typeface="Lato"/>
              </a:rPr>
              <a:t>This ensures all users have a consistent view of any Zoom identity, and that any impersonation attacks can be detected</a:t>
            </a:r>
            <a:br>
              <a:rPr lang="en" sz="1867" kern="0" dirty="0">
                <a:solidFill>
                  <a:srgbClr val="000000"/>
                </a:solidFill>
                <a:latin typeface="Lato"/>
                <a:ea typeface="Lato"/>
                <a:cs typeface="Lato"/>
                <a:sym typeface="Lato"/>
              </a:rPr>
            </a:br>
            <a:endParaRPr sz="1867" kern="0" dirty="0">
              <a:solidFill>
                <a:srgbClr val="000000"/>
              </a:solidFill>
              <a:latin typeface="Lato"/>
              <a:ea typeface="Lato"/>
              <a:cs typeface="Lato"/>
              <a:sym typeface="Lato"/>
            </a:endParaRPr>
          </a:p>
        </p:txBody>
      </p:sp>
      <p:sp>
        <p:nvSpPr>
          <p:cNvPr id="1292" name="Google Shape;1292;p59"/>
          <p:cNvSpPr/>
          <p:nvPr/>
        </p:nvSpPr>
        <p:spPr>
          <a:xfrm>
            <a:off x="7722133" y="2742133"/>
            <a:ext cx="447600" cy="4760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293" name="Google Shape;1293;p59"/>
          <p:cNvSpPr/>
          <p:nvPr/>
        </p:nvSpPr>
        <p:spPr>
          <a:xfrm>
            <a:off x="8534933" y="2742133"/>
            <a:ext cx="447600" cy="4760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294" name="Google Shape;1294;p59"/>
          <p:cNvSpPr/>
          <p:nvPr/>
        </p:nvSpPr>
        <p:spPr>
          <a:xfrm>
            <a:off x="9347733" y="2742133"/>
            <a:ext cx="447600" cy="4760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295" name="Google Shape;1295;p59"/>
          <p:cNvSpPr/>
          <p:nvPr/>
        </p:nvSpPr>
        <p:spPr>
          <a:xfrm>
            <a:off x="10160533" y="2742133"/>
            <a:ext cx="447600" cy="4760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296" name="Google Shape;1296;p59"/>
          <p:cNvSpPr/>
          <p:nvPr/>
        </p:nvSpPr>
        <p:spPr>
          <a:xfrm>
            <a:off x="8128533" y="3554933"/>
            <a:ext cx="447600" cy="476000"/>
          </a:xfrm>
          <a:prstGeom prst="roundRect">
            <a:avLst>
              <a:gd name="adj" fmla="val 16667"/>
            </a:avLst>
          </a:prstGeom>
          <a:solidFill>
            <a:srgbClr val="F6B26B"/>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297" name="Google Shape;1297;p59"/>
          <p:cNvSpPr/>
          <p:nvPr/>
        </p:nvSpPr>
        <p:spPr>
          <a:xfrm>
            <a:off x="9754133" y="3554933"/>
            <a:ext cx="447600" cy="476000"/>
          </a:xfrm>
          <a:prstGeom prst="roundRect">
            <a:avLst>
              <a:gd name="adj" fmla="val 16667"/>
            </a:avLst>
          </a:prstGeom>
          <a:solidFill>
            <a:srgbClr val="F6B26B"/>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298" name="Google Shape;1298;p59"/>
          <p:cNvSpPr/>
          <p:nvPr/>
        </p:nvSpPr>
        <p:spPr>
          <a:xfrm>
            <a:off x="8941333" y="4367733"/>
            <a:ext cx="447600" cy="4760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1867" kern="0">
                <a:solidFill>
                  <a:srgbClr val="000000"/>
                </a:solidFill>
                <a:latin typeface="Arial"/>
                <a:cs typeface="Arial"/>
                <a:sym typeface="Arial"/>
              </a:rPr>
              <a:t>R</a:t>
            </a:r>
            <a:endParaRPr sz="1867" kern="0">
              <a:solidFill>
                <a:srgbClr val="000000"/>
              </a:solidFill>
              <a:latin typeface="Arial"/>
              <a:cs typeface="Arial"/>
              <a:sym typeface="Arial"/>
            </a:endParaRPr>
          </a:p>
        </p:txBody>
      </p:sp>
      <p:cxnSp>
        <p:nvCxnSpPr>
          <p:cNvPr id="1299" name="Google Shape;1299;p59"/>
          <p:cNvCxnSpPr/>
          <p:nvPr/>
        </p:nvCxnSpPr>
        <p:spPr>
          <a:xfrm>
            <a:off x="8613633" y="4065067"/>
            <a:ext cx="312800" cy="262800"/>
          </a:xfrm>
          <a:prstGeom prst="straightConnector1">
            <a:avLst/>
          </a:prstGeom>
          <a:noFill/>
          <a:ln w="9525" cap="flat" cmpd="sng">
            <a:solidFill>
              <a:schemeClr val="dk2"/>
            </a:solidFill>
            <a:prstDash val="solid"/>
            <a:round/>
            <a:headEnd type="none" w="med" len="med"/>
            <a:tailEnd type="triangle" w="med" len="med"/>
          </a:ln>
        </p:spPr>
      </p:cxnSp>
      <p:cxnSp>
        <p:nvCxnSpPr>
          <p:cNvPr id="1300" name="Google Shape;1300;p59"/>
          <p:cNvCxnSpPr/>
          <p:nvPr/>
        </p:nvCxnSpPr>
        <p:spPr>
          <a:xfrm flipH="1">
            <a:off x="9444600" y="4072167"/>
            <a:ext cx="284800" cy="262000"/>
          </a:xfrm>
          <a:prstGeom prst="straightConnector1">
            <a:avLst/>
          </a:prstGeom>
          <a:noFill/>
          <a:ln w="9525" cap="flat" cmpd="sng">
            <a:solidFill>
              <a:schemeClr val="dk2"/>
            </a:solidFill>
            <a:prstDash val="solid"/>
            <a:round/>
            <a:headEnd type="none" w="med" len="med"/>
            <a:tailEnd type="triangle" w="med" len="med"/>
          </a:ln>
        </p:spPr>
      </p:cxnSp>
      <p:cxnSp>
        <p:nvCxnSpPr>
          <p:cNvPr id="1301" name="Google Shape;1301;p59"/>
          <p:cNvCxnSpPr/>
          <p:nvPr/>
        </p:nvCxnSpPr>
        <p:spPr>
          <a:xfrm>
            <a:off x="8037533" y="3306133"/>
            <a:ext cx="208400" cy="157600"/>
          </a:xfrm>
          <a:prstGeom prst="straightConnector1">
            <a:avLst/>
          </a:prstGeom>
          <a:noFill/>
          <a:ln w="9525" cap="flat" cmpd="sng">
            <a:solidFill>
              <a:schemeClr val="dk2"/>
            </a:solidFill>
            <a:prstDash val="solid"/>
            <a:round/>
            <a:headEnd type="none" w="med" len="med"/>
            <a:tailEnd type="triangle" w="med" len="med"/>
          </a:ln>
        </p:spPr>
      </p:cxnSp>
      <p:cxnSp>
        <p:nvCxnSpPr>
          <p:cNvPr id="1302" name="Google Shape;1302;p59"/>
          <p:cNvCxnSpPr/>
          <p:nvPr/>
        </p:nvCxnSpPr>
        <p:spPr>
          <a:xfrm>
            <a:off x="9663133" y="3306133"/>
            <a:ext cx="208400" cy="157600"/>
          </a:xfrm>
          <a:prstGeom prst="straightConnector1">
            <a:avLst/>
          </a:prstGeom>
          <a:noFill/>
          <a:ln w="9525" cap="flat" cmpd="sng">
            <a:solidFill>
              <a:schemeClr val="dk2"/>
            </a:solidFill>
            <a:prstDash val="solid"/>
            <a:round/>
            <a:headEnd type="none" w="med" len="med"/>
            <a:tailEnd type="triangle" w="med" len="med"/>
          </a:ln>
        </p:spPr>
      </p:cxnSp>
      <p:cxnSp>
        <p:nvCxnSpPr>
          <p:cNvPr id="1303" name="Google Shape;1303;p59"/>
          <p:cNvCxnSpPr/>
          <p:nvPr/>
        </p:nvCxnSpPr>
        <p:spPr>
          <a:xfrm rot="10800000" flipH="1">
            <a:off x="8545533" y="3306133"/>
            <a:ext cx="208400" cy="157600"/>
          </a:xfrm>
          <a:prstGeom prst="straightConnector1">
            <a:avLst/>
          </a:prstGeom>
          <a:noFill/>
          <a:ln w="9525" cap="flat" cmpd="sng">
            <a:solidFill>
              <a:schemeClr val="dk2"/>
            </a:solidFill>
            <a:prstDash val="solid"/>
            <a:round/>
            <a:headEnd type="triangle" w="med" len="med"/>
            <a:tailEnd type="none" w="med" len="med"/>
          </a:ln>
        </p:spPr>
      </p:cxnSp>
      <p:cxnSp>
        <p:nvCxnSpPr>
          <p:cNvPr id="1304" name="Google Shape;1304;p59"/>
          <p:cNvCxnSpPr/>
          <p:nvPr/>
        </p:nvCxnSpPr>
        <p:spPr>
          <a:xfrm rot="10800000" flipH="1">
            <a:off x="10069533" y="3306133"/>
            <a:ext cx="208400" cy="157600"/>
          </a:xfrm>
          <a:prstGeom prst="straightConnector1">
            <a:avLst/>
          </a:prstGeom>
          <a:noFill/>
          <a:ln w="9525" cap="flat" cmpd="sng">
            <a:solidFill>
              <a:schemeClr val="dk2"/>
            </a:solidFill>
            <a:prstDash val="solid"/>
            <a:round/>
            <a:headEnd type="triangle" w="med" len="med"/>
            <a:tailEnd type="none" w="med" len="med"/>
          </a:ln>
        </p:spPr>
      </p:cxnSp>
      <p:cxnSp>
        <p:nvCxnSpPr>
          <p:cNvPr id="1305" name="Google Shape;1305;p59"/>
          <p:cNvCxnSpPr/>
          <p:nvPr/>
        </p:nvCxnSpPr>
        <p:spPr>
          <a:xfrm flipH="1">
            <a:off x="7942533" y="2460133"/>
            <a:ext cx="6800" cy="227200"/>
          </a:xfrm>
          <a:prstGeom prst="straightConnector1">
            <a:avLst/>
          </a:prstGeom>
          <a:noFill/>
          <a:ln w="9525" cap="flat" cmpd="sng">
            <a:solidFill>
              <a:schemeClr val="dk2"/>
            </a:solidFill>
            <a:prstDash val="solid"/>
            <a:round/>
            <a:headEnd type="none" w="med" len="med"/>
            <a:tailEnd type="triangle" w="med" len="med"/>
          </a:ln>
        </p:spPr>
      </p:cxnSp>
      <p:cxnSp>
        <p:nvCxnSpPr>
          <p:cNvPr id="1306" name="Google Shape;1306;p59"/>
          <p:cNvCxnSpPr/>
          <p:nvPr/>
        </p:nvCxnSpPr>
        <p:spPr>
          <a:xfrm flipH="1">
            <a:off x="8755333" y="2460133"/>
            <a:ext cx="6800" cy="227200"/>
          </a:xfrm>
          <a:prstGeom prst="straightConnector1">
            <a:avLst/>
          </a:prstGeom>
          <a:noFill/>
          <a:ln w="9525" cap="flat" cmpd="sng">
            <a:solidFill>
              <a:schemeClr val="dk2"/>
            </a:solidFill>
            <a:prstDash val="solid"/>
            <a:round/>
            <a:headEnd type="none" w="med" len="med"/>
            <a:tailEnd type="triangle" w="med" len="med"/>
          </a:ln>
        </p:spPr>
      </p:cxnSp>
      <p:cxnSp>
        <p:nvCxnSpPr>
          <p:cNvPr id="1307" name="Google Shape;1307;p59"/>
          <p:cNvCxnSpPr/>
          <p:nvPr/>
        </p:nvCxnSpPr>
        <p:spPr>
          <a:xfrm flipH="1">
            <a:off x="9568133" y="2460133"/>
            <a:ext cx="6800" cy="227200"/>
          </a:xfrm>
          <a:prstGeom prst="straightConnector1">
            <a:avLst/>
          </a:prstGeom>
          <a:noFill/>
          <a:ln w="9525" cap="flat" cmpd="sng">
            <a:solidFill>
              <a:schemeClr val="dk2"/>
            </a:solidFill>
            <a:prstDash val="solid"/>
            <a:round/>
            <a:headEnd type="none" w="med" len="med"/>
            <a:tailEnd type="triangle" w="med" len="med"/>
          </a:ln>
        </p:spPr>
      </p:cxnSp>
      <p:cxnSp>
        <p:nvCxnSpPr>
          <p:cNvPr id="1308" name="Google Shape;1308;p59"/>
          <p:cNvCxnSpPr/>
          <p:nvPr/>
        </p:nvCxnSpPr>
        <p:spPr>
          <a:xfrm flipH="1">
            <a:off x="10380933" y="2460133"/>
            <a:ext cx="6800" cy="227200"/>
          </a:xfrm>
          <a:prstGeom prst="straightConnector1">
            <a:avLst/>
          </a:prstGeom>
          <a:noFill/>
          <a:ln w="9525" cap="flat" cmpd="sng">
            <a:solidFill>
              <a:schemeClr val="dk2"/>
            </a:solidFill>
            <a:prstDash val="solid"/>
            <a:round/>
            <a:headEnd type="none" w="med" len="med"/>
            <a:tailEnd type="triangle" w="med" len="med"/>
          </a:ln>
        </p:spPr>
      </p:cxnSp>
      <p:sp>
        <p:nvSpPr>
          <p:cNvPr id="1309" name="Google Shape;1309;p59"/>
          <p:cNvSpPr txBox="1"/>
          <p:nvPr/>
        </p:nvSpPr>
        <p:spPr>
          <a:xfrm>
            <a:off x="10901767" y="1901533"/>
            <a:ext cx="944400" cy="5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067" kern="0">
                <a:solidFill>
                  <a:srgbClr val="51AB98"/>
                </a:solidFill>
                <a:latin typeface="Lato"/>
                <a:ea typeface="Lato"/>
                <a:cs typeface="Lato"/>
                <a:sym typeface="Lato"/>
              </a:rPr>
              <a:t>Identity </a:t>
            </a:r>
            <a:endParaRPr sz="1067" kern="0">
              <a:solidFill>
                <a:srgbClr val="51AB98"/>
              </a:solidFill>
              <a:latin typeface="Lato"/>
              <a:ea typeface="Lato"/>
              <a:cs typeface="Lato"/>
              <a:sym typeface="Lato"/>
            </a:endParaRPr>
          </a:p>
          <a:p>
            <a:pPr algn="ctr" defTabSz="1219170">
              <a:buClr>
                <a:srgbClr val="000000"/>
              </a:buClr>
            </a:pPr>
            <a:r>
              <a:rPr lang="en" sz="1067" kern="0">
                <a:solidFill>
                  <a:srgbClr val="51AB98"/>
                </a:solidFill>
                <a:latin typeface="Lato"/>
                <a:ea typeface="Lato"/>
                <a:cs typeface="Lato"/>
                <a:sym typeface="Lato"/>
              </a:rPr>
              <a:t>Statements</a:t>
            </a:r>
            <a:endParaRPr sz="1067" kern="0">
              <a:solidFill>
                <a:srgbClr val="51AB98"/>
              </a:solidFill>
              <a:latin typeface="Lato"/>
              <a:ea typeface="Lato"/>
              <a:cs typeface="Lato"/>
              <a:sym typeface="Lato"/>
            </a:endParaRPr>
          </a:p>
        </p:txBody>
      </p:sp>
      <p:sp>
        <p:nvSpPr>
          <p:cNvPr id="1310" name="Google Shape;1310;p59"/>
          <p:cNvSpPr txBox="1"/>
          <p:nvPr/>
        </p:nvSpPr>
        <p:spPr>
          <a:xfrm>
            <a:off x="10901767" y="2714333"/>
            <a:ext cx="944400" cy="5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067" kern="0">
                <a:solidFill>
                  <a:srgbClr val="F1C232"/>
                </a:solidFill>
                <a:latin typeface="Lato"/>
                <a:ea typeface="Lato"/>
                <a:cs typeface="Lato"/>
                <a:sym typeface="Lato"/>
              </a:rPr>
              <a:t>Leaf</a:t>
            </a:r>
            <a:endParaRPr sz="1067" kern="0">
              <a:solidFill>
                <a:srgbClr val="F1C232"/>
              </a:solidFill>
              <a:latin typeface="Lato"/>
              <a:ea typeface="Lato"/>
              <a:cs typeface="Lato"/>
              <a:sym typeface="Lato"/>
            </a:endParaRPr>
          </a:p>
          <a:p>
            <a:pPr algn="ctr" defTabSz="1219170">
              <a:buClr>
                <a:srgbClr val="000000"/>
              </a:buClr>
            </a:pPr>
            <a:r>
              <a:rPr lang="en" sz="1067" kern="0">
                <a:solidFill>
                  <a:srgbClr val="F1C232"/>
                </a:solidFill>
                <a:latin typeface="Lato"/>
                <a:ea typeface="Lato"/>
                <a:cs typeface="Lato"/>
                <a:sym typeface="Lato"/>
              </a:rPr>
              <a:t>Nodes</a:t>
            </a:r>
            <a:endParaRPr sz="1067" kern="0">
              <a:solidFill>
                <a:srgbClr val="F1C232"/>
              </a:solidFill>
              <a:latin typeface="Lato"/>
              <a:ea typeface="Lato"/>
              <a:cs typeface="Lato"/>
              <a:sym typeface="Lato"/>
            </a:endParaRPr>
          </a:p>
          <a:p>
            <a:pPr algn="ctr" defTabSz="1219170">
              <a:buClr>
                <a:srgbClr val="000000"/>
              </a:buClr>
            </a:pPr>
            <a:endParaRPr sz="1067" kern="0">
              <a:solidFill>
                <a:srgbClr val="000000"/>
              </a:solidFill>
              <a:latin typeface="Lato"/>
              <a:ea typeface="Lato"/>
              <a:cs typeface="Lato"/>
              <a:sym typeface="Lato"/>
            </a:endParaRPr>
          </a:p>
        </p:txBody>
      </p:sp>
      <p:sp>
        <p:nvSpPr>
          <p:cNvPr id="1311" name="Google Shape;1311;p59"/>
          <p:cNvSpPr txBox="1"/>
          <p:nvPr/>
        </p:nvSpPr>
        <p:spPr>
          <a:xfrm>
            <a:off x="10901767" y="3527133"/>
            <a:ext cx="944400" cy="5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067" kern="0">
                <a:solidFill>
                  <a:srgbClr val="E69138"/>
                </a:solidFill>
                <a:latin typeface="Lato"/>
                <a:ea typeface="Lato"/>
                <a:cs typeface="Lato"/>
                <a:sym typeface="Lato"/>
              </a:rPr>
              <a:t>Inner</a:t>
            </a:r>
            <a:endParaRPr sz="1067" kern="0">
              <a:solidFill>
                <a:srgbClr val="E69138"/>
              </a:solidFill>
              <a:latin typeface="Lato"/>
              <a:ea typeface="Lato"/>
              <a:cs typeface="Lato"/>
              <a:sym typeface="Lato"/>
            </a:endParaRPr>
          </a:p>
          <a:p>
            <a:pPr algn="ctr" defTabSz="1219170">
              <a:buClr>
                <a:srgbClr val="000000"/>
              </a:buClr>
            </a:pPr>
            <a:r>
              <a:rPr lang="en" sz="1067" kern="0">
                <a:solidFill>
                  <a:srgbClr val="E69138"/>
                </a:solidFill>
                <a:latin typeface="Lato"/>
                <a:ea typeface="Lato"/>
                <a:cs typeface="Lato"/>
                <a:sym typeface="Lato"/>
              </a:rPr>
              <a:t>Nodes</a:t>
            </a:r>
            <a:endParaRPr sz="1067" kern="0">
              <a:solidFill>
                <a:srgbClr val="E69138"/>
              </a:solidFill>
              <a:latin typeface="Lato"/>
              <a:ea typeface="Lato"/>
              <a:cs typeface="Lato"/>
              <a:sym typeface="Lato"/>
            </a:endParaRPr>
          </a:p>
          <a:p>
            <a:pPr algn="ctr" defTabSz="1219170">
              <a:buClr>
                <a:srgbClr val="000000"/>
              </a:buClr>
            </a:pPr>
            <a:endParaRPr sz="1067" kern="0">
              <a:solidFill>
                <a:srgbClr val="000000"/>
              </a:solidFill>
              <a:latin typeface="Lato"/>
              <a:ea typeface="Lato"/>
              <a:cs typeface="Lato"/>
              <a:sym typeface="Lato"/>
            </a:endParaRPr>
          </a:p>
        </p:txBody>
      </p:sp>
      <p:sp>
        <p:nvSpPr>
          <p:cNvPr id="1312" name="Google Shape;1312;p59"/>
          <p:cNvSpPr txBox="1"/>
          <p:nvPr/>
        </p:nvSpPr>
        <p:spPr>
          <a:xfrm>
            <a:off x="10901767" y="4339933"/>
            <a:ext cx="944400" cy="5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067" kern="0">
                <a:solidFill>
                  <a:srgbClr val="FF0000"/>
                </a:solidFill>
                <a:latin typeface="Lato"/>
                <a:ea typeface="Lato"/>
                <a:cs typeface="Lato"/>
                <a:sym typeface="Lato"/>
              </a:rPr>
              <a:t>Merkle</a:t>
            </a:r>
            <a:endParaRPr sz="1067" kern="0">
              <a:solidFill>
                <a:srgbClr val="FF0000"/>
              </a:solidFill>
              <a:latin typeface="Lato"/>
              <a:ea typeface="Lato"/>
              <a:cs typeface="Lato"/>
              <a:sym typeface="Lato"/>
            </a:endParaRPr>
          </a:p>
          <a:p>
            <a:pPr algn="ctr" defTabSz="1219170">
              <a:buClr>
                <a:srgbClr val="000000"/>
              </a:buClr>
            </a:pPr>
            <a:r>
              <a:rPr lang="en" sz="1067" kern="0">
                <a:solidFill>
                  <a:srgbClr val="FF0000"/>
                </a:solidFill>
                <a:latin typeface="Lato"/>
                <a:ea typeface="Lato"/>
                <a:cs typeface="Lato"/>
                <a:sym typeface="Lato"/>
              </a:rPr>
              <a:t>Root</a:t>
            </a:r>
            <a:endParaRPr sz="1067" kern="0">
              <a:solidFill>
                <a:srgbClr val="FF0000"/>
              </a:solidFill>
              <a:latin typeface="Lato"/>
              <a:ea typeface="Lato"/>
              <a:cs typeface="Lato"/>
              <a:sym typeface="Lato"/>
            </a:endParaRPr>
          </a:p>
          <a:p>
            <a:pPr algn="ctr" defTabSz="1219170">
              <a:buClr>
                <a:srgbClr val="000000"/>
              </a:buClr>
            </a:pPr>
            <a:endParaRPr sz="1067" kern="0">
              <a:solidFill>
                <a:srgbClr val="000000"/>
              </a:solidFill>
              <a:latin typeface="Lato"/>
              <a:ea typeface="Lato"/>
              <a:cs typeface="Lato"/>
              <a:sym typeface="Lato"/>
            </a:endParaRPr>
          </a:p>
        </p:txBody>
      </p:sp>
      <p:grpSp>
        <p:nvGrpSpPr>
          <p:cNvPr id="1313" name="Google Shape;1313;p59"/>
          <p:cNvGrpSpPr/>
          <p:nvPr/>
        </p:nvGrpSpPr>
        <p:grpSpPr>
          <a:xfrm>
            <a:off x="7692099" y="1929332"/>
            <a:ext cx="530292" cy="476009"/>
            <a:chOff x="6343175" y="1347525"/>
            <a:chExt cx="442500" cy="420900"/>
          </a:xfrm>
        </p:grpSpPr>
        <p:sp>
          <p:nvSpPr>
            <p:cNvPr id="1314" name="Google Shape;1314;p59"/>
            <p:cNvSpPr/>
            <p:nvPr/>
          </p:nvSpPr>
          <p:spPr>
            <a:xfrm>
              <a:off x="6343175" y="1347525"/>
              <a:ext cx="417000" cy="420900"/>
            </a:xfrm>
            <a:prstGeom prst="roundRect">
              <a:avLst>
                <a:gd name="adj" fmla="val 16667"/>
              </a:avLst>
            </a:prstGeom>
            <a:solidFill>
              <a:schemeClr val="accent6"/>
            </a:solidFill>
            <a:ln w="9525" cap="flat" cmpd="sng">
              <a:solidFill>
                <a:srgbClr val="595959"/>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endParaRPr sz="1867" kern="0">
                <a:solidFill>
                  <a:srgbClr val="414155"/>
                </a:solidFill>
                <a:latin typeface="Lato"/>
                <a:ea typeface="Lato"/>
                <a:cs typeface="Lato"/>
                <a:sym typeface="Lato"/>
              </a:endParaRPr>
            </a:p>
          </p:txBody>
        </p:sp>
        <p:pic>
          <p:nvPicPr>
            <p:cNvPr id="1315" name="Google Shape;1315;p59"/>
            <p:cNvPicPr preferRelativeResize="0"/>
            <p:nvPr/>
          </p:nvPicPr>
          <p:blipFill>
            <a:blip r:embed="rId3">
              <a:alphaModFix/>
            </a:blip>
            <a:stretch>
              <a:fillRect/>
            </a:stretch>
          </p:blipFill>
          <p:spPr>
            <a:xfrm>
              <a:off x="6395190" y="1388627"/>
              <a:ext cx="390484" cy="338671"/>
            </a:xfrm>
            <a:prstGeom prst="rect">
              <a:avLst/>
            </a:prstGeom>
            <a:noFill/>
            <a:ln>
              <a:noFill/>
            </a:ln>
          </p:spPr>
        </p:pic>
      </p:grpSp>
      <p:grpSp>
        <p:nvGrpSpPr>
          <p:cNvPr id="1316" name="Google Shape;1316;p59"/>
          <p:cNvGrpSpPr/>
          <p:nvPr/>
        </p:nvGrpSpPr>
        <p:grpSpPr>
          <a:xfrm>
            <a:off x="10130499" y="1929331"/>
            <a:ext cx="501643" cy="476000"/>
            <a:chOff x="7140674" y="761198"/>
            <a:chExt cx="376232" cy="357000"/>
          </a:xfrm>
        </p:grpSpPr>
        <p:sp>
          <p:nvSpPr>
            <p:cNvPr id="1317" name="Google Shape;1317;p59"/>
            <p:cNvSpPr/>
            <p:nvPr/>
          </p:nvSpPr>
          <p:spPr>
            <a:xfrm>
              <a:off x="7140674" y="761198"/>
              <a:ext cx="374700" cy="357000"/>
            </a:xfrm>
            <a:prstGeom prst="roundRect">
              <a:avLst>
                <a:gd name="adj" fmla="val 16667"/>
              </a:avLst>
            </a:prstGeom>
            <a:solidFill>
              <a:schemeClr val="accent6"/>
            </a:solidFill>
            <a:ln w="9525" cap="flat" cmpd="sng">
              <a:solidFill>
                <a:srgbClr val="595959"/>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endParaRPr sz="1867" kern="0">
                <a:solidFill>
                  <a:srgbClr val="414155"/>
                </a:solidFill>
                <a:latin typeface="Lato"/>
                <a:ea typeface="Lato"/>
                <a:cs typeface="Lato"/>
                <a:sym typeface="Lato"/>
              </a:endParaRPr>
            </a:p>
          </p:txBody>
        </p:sp>
        <p:pic>
          <p:nvPicPr>
            <p:cNvPr id="1318" name="Google Shape;1318;p59"/>
            <p:cNvPicPr preferRelativeResize="0"/>
            <p:nvPr/>
          </p:nvPicPr>
          <p:blipFill>
            <a:blip r:embed="rId4">
              <a:alphaModFix/>
            </a:blip>
            <a:stretch>
              <a:fillRect/>
            </a:stretch>
          </p:blipFill>
          <p:spPr>
            <a:xfrm>
              <a:off x="7181206" y="777547"/>
              <a:ext cx="335700" cy="304993"/>
            </a:xfrm>
            <a:prstGeom prst="rect">
              <a:avLst/>
            </a:prstGeom>
            <a:noFill/>
            <a:ln>
              <a:noFill/>
            </a:ln>
          </p:spPr>
        </p:pic>
      </p:grpSp>
      <p:grpSp>
        <p:nvGrpSpPr>
          <p:cNvPr id="1319" name="Google Shape;1319;p59"/>
          <p:cNvGrpSpPr/>
          <p:nvPr/>
        </p:nvGrpSpPr>
        <p:grpSpPr>
          <a:xfrm>
            <a:off x="9317699" y="1929332"/>
            <a:ext cx="530292" cy="476009"/>
            <a:chOff x="6343175" y="1347525"/>
            <a:chExt cx="442500" cy="420900"/>
          </a:xfrm>
        </p:grpSpPr>
        <p:sp>
          <p:nvSpPr>
            <p:cNvPr id="1320" name="Google Shape;1320;p59"/>
            <p:cNvSpPr/>
            <p:nvPr/>
          </p:nvSpPr>
          <p:spPr>
            <a:xfrm>
              <a:off x="6343175" y="1347525"/>
              <a:ext cx="417000" cy="420900"/>
            </a:xfrm>
            <a:prstGeom prst="roundRect">
              <a:avLst>
                <a:gd name="adj" fmla="val 16667"/>
              </a:avLst>
            </a:prstGeom>
            <a:solidFill>
              <a:schemeClr val="accent6"/>
            </a:solidFill>
            <a:ln w="9525" cap="flat" cmpd="sng">
              <a:solidFill>
                <a:srgbClr val="595959"/>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endParaRPr sz="1867" kern="0">
                <a:solidFill>
                  <a:srgbClr val="414155"/>
                </a:solidFill>
                <a:latin typeface="Lato"/>
                <a:ea typeface="Lato"/>
                <a:cs typeface="Lato"/>
                <a:sym typeface="Lato"/>
              </a:endParaRPr>
            </a:p>
          </p:txBody>
        </p:sp>
        <p:pic>
          <p:nvPicPr>
            <p:cNvPr id="1321" name="Google Shape;1321;p59"/>
            <p:cNvPicPr preferRelativeResize="0"/>
            <p:nvPr/>
          </p:nvPicPr>
          <p:blipFill>
            <a:blip r:embed="rId3">
              <a:alphaModFix/>
            </a:blip>
            <a:stretch>
              <a:fillRect/>
            </a:stretch>
          </p:blipFill>
          <p:spPr>
            <a:xfrm>
              <a:off x="6395190" y="1388627"/>
              <a:ext cx="390484" cy="338671"/>
            </a:xfrm>
            <a:prstGeom prst="rect">
              <a:avLst/>
            </a:prstGeom>
            <a:noFill/>
            <a:ln>
              <a:noFill/>
            </a:ln>
          </p:spPr>
        </p:pic>
      </p:grpSp>
      <p:grpSp>
        <p:nvGrpSpPr>
          <p:cNvPr id="1322" name="Google Shape;1322;p59"/>
          <p:cNvGrpSpPr/>
          <p:nvPr/>
        </p:nvGrpSpPr>
        <p:grpSpPr>
          <a:xfrm>
            <a:off x="9619379" y="2121524"/>
            <a:ext cx="377723" cy="311613"/>
            <a:chOff x="5898415" y="1976415"/>
            <a:chExt cx="5654527" cy="3255020"/>
          </a:xfrm>
        </p:grpSpPr>
        <p:sp>
          <p:nvSpPr>
            <p:cNvPr id="1323" name="Google Shape;1323;p59"/>
            <p:cNvSpPr/>
            <p:nvPr/>
          </p:nvSpPr>
          <p:spPr>
            <a:xfrm>
              <a:off x="5898415" y="5105745"/>
              <a:ext cx="2848207" cy="125690"/>
            </a:xfrm>
            <a:custGeom>
              <a:avLst/>
              <a:gdLst/>
              <a:ahLst/>
              <a:cxnLst/>
              <a:rect l="l" t="t" r="r" b="b"/>
              <a:pathLst>
                <a:path w="885" h="39" extrusionOk="0">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24" name="Google Shape;1324;p59"/>
            <p:cNvSpPr/>
            <p:nvPr/>
          </p:nvSpPr>
          <p:spPr>
            <a:xfrm>
              <a:off x="8704736" y="5105745"/>
              <a:ext cx="2848206" cy="125690"/>
            </a:xfrm>
            <a:custGeom>
              <a:avLst/>
              <a:gdLst/>
              <a:ahLst/>
              <a:cxnLst/>
              <a:rect l="l" t="t" r="r" b="b"/>
              <a:pathLst>
                <a:path w="884" h="39" extrusionOk="0">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25" name="Google Shape;1325;p59"/>
            <p:cNvSpPr/>
            <p:nvPr/>
          </p:nvSpPr>
          <p:spPr>
            <a:xfrm>
              <a:off x="6455812" y="1976415"/>
              <a:ext cx="4581619" cy="3139000"/>
            </a:xfrm>
            <a:custGeom>
              <a:avLst/>
              <a:gdLst/>
              <a:ahLst/>
              <a:cxnLst/>
              <a:rect l="l" t="t" r="r" b="b"/>
              <a:pathLst>
                <a:path w="1423" h="974" extrusionOk="0">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26" name="Google Shape;1326;p59"/>
            <p:cNvSpPr/>
            <p:nvPr/>
          </p:nvSpPr>
          <p:spPr>
            <a:xfrm>
              <a:off x="6471923" y="1992528"/>
              <a:ext cx="4552620" cy="3106772"/>
            </a:xfrm>
            <a:custGeom>
              <a:avLst/>
              <a:gdLst/>
              <a:ahLst/>
              <a:cxnLst/>
              <a:rect l="l" t="t" r="r" b="b"/>
              <a:pathLst>
                <a:path w="1414" h="964" extrusionOk="0">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D8D8D8"/>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27" name="Google Shape;1327;p59"/>
            <p:cNvSpPr/>
            <p:nvPr/>
          </p:nvSpPr>
          <p:spPr>
            <a:xfrm>
              <a:off x="5898415" y="5054180"/>
              <a:ext cx="5654400" cy="103200"/>
            </a:xfrm>
            <a:prstGeom prst="rect">
              <a:avLst/>
            </a:prstGeom>
            <a:solidFill>
              <a:srgbClr val="F2F2F2"/>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28" name="Google Shape;1328;p59"/>
            <p:cNvSpPr/>
            <p:nvPr/>
          </p:nvSpPr>
          <p:spPr>
            <a:xfrm>
              <a:off x="8318101" y="5054180"/>
              <a:ext cx="811932" cy="58010"/>
            </a:xfrm>
            <a:custGeom>
              <a:avLst/>
              <a:gdLst/>
              <a:ahLst/>
              <a:cxnLst/>
              <a:rect l="l" t="t" r="r" b="b"/>
              <a:pathLst>
                <a:path w="252" h="18" extrusionOk="0">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29" name="Google Shape;1329;p59"/>
            <p:cNvSpPr/>
            <p:nvPr/>
          </p:nvSpPr>
          <p:spPr>
            <a:xfrm>
              <a:off x="6623354" y="2189119"/>
              <a:ext cx="4249800" cy="2684700"/>
            </a:xfrm>
            <a:prstGeom prst="rect">
              <a:avLst/>
            </a:prstGeom>
            <a:solidFill>
              <a:srgbClr val="F2F2F2"/>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30" name="Google Shape;1330;p59"/>
            <p:cNvSpPr/>
            <p:nvPr/>
          </p:nvSpPr>
          <p:spPr>
            <a:xfrm>
              <a:off x="8720847" y="2076321"/>
              <a:ext cx="48300" cy="48300"/>
            </a:xfrm>
            <a:prstGeom prst="ellipse">
              <a:avLst/>
            </a:prstGeom>
            <a:solidFill>
              <a:srgbClr val="2C2C2C"/>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31" name="Google Shape;1331;p59"/>
            <p:cNvSpPr/>
            <p:nvPr/>
          </p:nvSpPr>
          <p:spPr>
            <a:xfrm>
              <a:off x="8720847" y="2073099"/>
              <a:ext cx="48300" cy="45000"/>
            </a:xfrm>
            <a:prstGeom prst="ellipse">
              <a:avLst/>
            </a:prstGeom>
            <a:solidFill>
              <a:srgbClr val="0A0A0A"/>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32" name="Google Shape;1332;p59"/>
            <p:cNvSpPr/>
            <p:nvPr/>
          </p:nvSpPr>
          <p:spPr>
            <a:xfrm>
              <a:off x="8730511" y="2079544"/>
              <a:ext cx="29100" cy="32100"/>
            </a:xfrm>
            <a:prstGeom prst="ellipse">
              <a:avLst/>
            </a:prstGeom>
            <a:solidFill>
              <a:srgbClr val="000000"/>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33" name="Google Shape;1333;p59"/>
            <p:cNvSpPr/>
            <p:nvPr/>
          </p:nvSpPr>
          <p:spPr>
            <a:xfrm>
              <a:off x="8736955" y="2089212"/>
              <a:ext cx="16200" cy="16200"/>
            </a:xfrm>
            <a:prstGeom prst="ellipse">
              <a:avLst/>
            </a:prstGeom>
            <a:solidFill>
              <a:srgbClr val="2C99B4"/>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sp>
          <p:nvSpPr>
            <p:cNvPr id="1334" name="Google Shape;1334;p59"/>
            <p:cNvSpPr/>
            <p:nvPr/>
          </p:nvSpPr>
          <p:spPr>
            <a:xfrm>
              <a:off x="8743399" y="2092436"/>
              <a:ext cx="3223" cy="6446"/>
            </a:xfrm>
            <a:custGeom>
              <a:avLst/>
              <a:gdLst/>
              <a:ahLst/>
              <a:cxnLst/>
              <a:rect l="l" t="t" r="r" b="b"/>
              <a:pathLst>
                <a:path w="1" h="2" extrusionOk="0">
                  <a:moveTo>
                    <a:pt x="1" y="1"/>
                  </a:moveTo>
                  <a:lnTo>
                    <a:pt x="1" y="2"/>
                  </a:lnTo>
                  <a:lnTo>
                    <a:pt x="0" y="1"/>
                  </a:lnTo>
                  <a:lnTo>
                    <a:pt x="1" y="0"/>
                  </a:lnTo>
                  <a:lnTo>
                    <a:pt x="1" y="1"/>
                  </a:lnTo>
                  <a:close/>
                </a:path>
              </a:pathLst>
            </a:custGeom>
            <a:solidFill>
              <a:srgbClr val="FFFFFF"/>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Lato Light"/>
                <a:ea typeface="Lato Light"/>
                <a:cs typeface="Lato Light"/>
                <a:sym typeface="Lato Light"/>
              </a:endParaRPr>
            </a:p>
          </p:txBody>
        </p:sp>
      </p:grpSp>
      <p:sp>
        <p:nvSpPr>
          <p:cNvPr id="1335" name="Google Shape;1335;p59"/>
          <p:cNvSpPr txBox="1"/>
          <p:nvPr/>
        </p:nvSpPr>
        <p:spPr>
          <a:xfrm>
            <a:off x="8546248" y="2010534"/>
            <a:ext cx="447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Lato"/>
                <a:ea typeface="Lato"/>
                <a:cs typeface="Lato"/>
                <a:sym typeface="Lato"/>
              </a:rPr>
              <a:t>...</a:t>
            </a:r>
            <a:endParaRPr sz="1867" kern="0">
              <a:solidFill>
                <a:srgbClr val="000000"/>
              </a:solidFill>
              <a:latin typeface="Lato"/>
              <a:ea typeface="Lato"/>
              <a:cs typeface="Lato"/>
              <a:sym typeface="Lato"/>
            </a:endParaRPr>
          </a:p>
        </p:txBody>
      </p:sp>
      <p:cxnSp>
        <p:nvCxnSpPr>
          <p:cNvPr id="1336" name="Google Shape;1336;p59"/>
          <p:cNvCxnSpPr>
            <a:endCxn id="1315" idx="3"/>
          </p:cNvCxnSpPr>
          <p:nvPr/>
        </p:nvCxnSpPr>
        <p:spPr>
          <a:xfrm rot="10800000">
            <a:off x="8222389" y="2167321"/>
            <a:ext cx="1095200" cy="0"/>
          </a:xfrm>
          <a:prstGeom prst="straightConnector1">
            <a:avLst/>
          </a:prstGeom>
          <a:noFill/>
          <a:ln w="9525" cap="flat" cmpd="sng">
            <a:solidFill>
              <a:schemeClr val="dk2"/>
            </a:solidFill>
            <a:prstDash val="dot"/>
            <a:round/>
            <a:headEnd type="none" w="med" len="me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FAE5-48D8-4196-918F-A1222041CC12}"/>
              </a:ext>
            </a:extLst>
          </p:cNvPr>
          <p:cNvSpPr>
            <a:spLocks noGrp="1"/>
          </p:cNvSpPr>
          <p:nvPr>
            <p:ph type="title"/>
          </p:nvPr>
        </p:nvSpPr>
        <p:spPr/>
        <p:txBody>
          <a:bodyPr/>
          <a:lstStyle/>
          <a:p>
            <a:r>
              <a:rPr lang="en-US" dirty="0"/>
              <a:t>Identity Provider Attestations</a:t>
            </a:r>
          </a:p>
        </p:txBody>
      </p:sp>
      <p:sp>
        <p:nvSpPr>
          <p:cNvPr id="3" name="Slide Number Placeholder 2">
            <a:extLst>
              <a:ext uri="{FF2B5EF4-FFF2-40B4-BE49-F238E27FC236}">
                <a16:creationId xmlns:a16="http://schemas.microsoft.com/office/drawing/2014/main" id="{FB8BEF8B-BE9F-4A65-8C9D-1A0D30DB0808}"/>
              </a:ext>
            </a:extLst>
          </p:cNvPr>
          <p:cNvSpPr>
            <a:spLocks noGrp="1"/>
          </p:cNvSpPr>
          <p:nvPr>
            <p:ph type="sldNum" sz="quarter" idx="12"/>
          </p:nvPr>
        </p:nvSpPr>
        <p:spPr/>
        <p:txBody>
          <a:bodyPr/>
          <a:lstStyle/>
          <a:p>
            <a:fld id="{F56C8676-1494-424A-9EE1-69F4EB666BA8}" type="slidenum">
              <a:rPr lang="en-US" smtClean="0"/>
              <a:t>54</a:t>
            </a:fld>
            <a:endParaRPr lang="en-US" dirty="0"/>
          </a:p>
        </p:txBody>
      </p:sp>
      <p:sp>
        <p:nvSpPr>
          <p:cNvPr id="4" name="Text Placeholder 3">
            <a:extLst>
              <a:ext uri="{FF2B5EF4-FFF2-40B4-BE49-F238E27FC236}">
                <a16:creationId xmlns:a16="http://schemas.microsoft.com/office/drawing/2014/main" id="{9584D94D-1EF9-4AE4-A0B5-AA9A41D009BA}"/>
              </a:ext>
            </a:extLst>
          </p:cNvPr>
          <p:cNvSpPr>
            <a:spLocks noGrp="1"/>
          </p:cNvSpPr>
          <p:nvPr>
            <p:ph type="body" idx="1"/>
          </p:nvPr>
        </p:nvSpPr>
        <p:spPr/>
        <p:txBody>
          <a:bodyPr>
            <a:noAutofit/>
          </a:bodyPr>
          <a:lstStyle/>
          <a:p>
            <a:pPr>
              <a:lnSpc>
                <a:spcPct val="100000"/>
              </a:lnSpc>
            </a:pPr>
            <a:r>
              <a:rPr lang="en-US" sz="2400" dirty="0"/>
              <a:t>External Identity Providers can attest to their user’s identities:</a:t>
            </a:r>
          </a:p>
        </p:txBody>
      </p:sp>
      <p:sp>
        <p:nvSpPr>
          <p:cNvPr id="5" name="Content Placeholder 4">
            <a:extLst>
              <a:ext uri="{FF2B5EF4-FFF2-40B4-BE49-F238E27FC236}">
                <a16:creationId xmlns:a16="http://schemas.microsoft.com/office/drawing/2014/main" id="{303598AA-0EDF-41F5-B77A-CCC5E9FA8001}"/>
              </a:ext>
            </a:extLst>
          </p:cNvPr>
          <p:cNvSpPr>
            <a:spLocks noGrp="1"/>
          </p:cNvSpPr>
          <p:nvPr>
            <p:ph sz="half" idx="2"/>
          </p:nvPr>
        </p:nvSpPr>
        <p:spPr/>
        <p:txBody>
          <a:bodyPr>
            <a:normAutofit/>
          </a:bodyPr>
          <a:lstStyle/>
          <a:p>
            <a:pPr marL="457200" indent="-457200">
              <a:buFont typeface="+mj-lt"/>
              <a:buAutoNum type="arabicPeriod"/>
            </a:pPr>
            <a:r>
              <a:rPr lang="en-US" sz="2400" dirty="0"/>
              <a:t>Alice authenticates to the IDP (OAuth2) and POSTs </a:t>
            </a:r>
            <a:r>
              <a:rPr lang="en-US" sz="2400" dirty="0" err="1"/>
              <a:t>sigchain</a:t>
            </a:r>
            <a:r>
              <a:rPr lang="en-US" sz="2400" dirty="0"/>
              <a:t> tail</a:t>
            </a:r>
          </a:p>
          <a:p>
            <a:pPr marL="457200" indent="-457200">
              <a:buFont typeface="+mj-lt"/>
              <a:buAutoNum type="arabicPeriod"/>
            </a:pPr>
            <a:r>
              <a:rPr lang="en-US" sz="2400" dirty="0"/>
              <a:t>Alice requests the IdP’s signature over her </a:t>
            </a:r>
            <a:r>
              <a:rPr lang="en-US" sz="2400" dirty="0" err="1"/>
              <a:t>sigchain</a:t>
            </a:r>
            <a:r>
              <a:rPr lang="en-US" sz="2400" dirty="0"/>
              <a:t> tail</a:t>
            </a:r>
          </a:p>
          <a:p>
            <a:pPr marL="457200" indent="-457200">
              <a:buFont typeface="+mj-lt"/>
              <a:buAutoNum type="arabicPeriod"/>
            </a:pPr>
            <a:r>
              <a:rPr lang="en-US" sz="2400" dirty="0"/>
              <a:t>Participants check that the IdP is authorized by company.com by making a TLS request to the domain</a:t>
            </a:r>
          </a:p>
          <a:p>
            <a:pPr marL="457200" indent="-457200">
              <a:buFont typeface="+mj-lt"/>
              <a:buAutoNum type="arabicPeriod"/>
            </a:pPr>
            <a:r>
              <a:rPr lang="en-US" sz="2400" dirty="0"/>
              <a:t>Participants check the Identity and token</a:t>
            </a:r>
          </a:p>
        </p:txBody>
      </p:sp>
      <p:pic>
        <p:nvPicPr>
          <p:cNvPr id="8" name="Google Shape;885;p43">
            <a:extLst>
              <a:ext uri="{FF2B5EF4-FFF2-40B4-BE49-F238E27FC236}">
                <a16:creationId xmlns:a16="http://schemas.microsoft.com/office/drawing/2014/main" id="{9BEB5CE7-9D34-4C73-A671-068AC5711DB0}"/>
              </a:ext>
            </a:extLst>
          </p:cNvPr>
          <p:cNvPicPr preferRelativeResize="0"/>
          <p:nvPr/>
        </p:nvPicPr>
        <p:blipFill rotWithShape="1">
          <a:blip r:embed="rId3">
            <a:alphaModFix/>
          </a:blip>
          <a:srcRect r="61929"/>
          <a:stretch/>
        </p:blipFill>
        <p:spPr>
          <a:xfrm>
            <a:off x="10696689" y="2036181"/>
            <a:ext cx="469976" cy="493800"/>
          </a:xfrm>
          <a:prstGeom prst="rect">
            <a:avLst/>
          </a:prstGeom>
          <a:noFill/>
          <a:ln>
            <a:noFill/>
          </a:ln>
        </p:spPr>
      </p:pic>
      <p:sp>
        <p:nvSpPr>
          <p:cNvPr id="9" name="Google Shape;887;p43">
            <a:extLst>
              <a:ext uri="{FF2B5EF4-FFF2-40B4-BE49-F238E27FC236}">
                <a16:creationId xmlns:a16="http://schemas.microsoft.com/office/drawing/2014/main" id="{C6419FA4-70B7-4095-91E5-76103B2D4602}"/>
              </a:ext>
            </a:extLst>
          </p:cNvPr>
          <p:cNvSpPr txBox="1"/>
          <p:nvPr/>
        </p:nvSpPr>
        <p:spPr>
          <a:xfrm>
            <a:off x="10500028" y="5701439"/>
            <a:ext cx="936711" cy="3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ea typeface="Lato"/>
                <a:cs typeface="Lato"/>
                <a:sym typeface="Lato"/>
              </a:rPr>
              <a:t>Alice</a:t>
            </a:r>
            <a:endParaRPr sz="1800" dirty="0">
              <a:latin typeface="+mj-lt"/>
              <a:ea typeface="Lato"/>
              <a:cs typeface="Lato"/>
              <a:sym typeface="Lato"/>
            </a:endParaRPr>
          </a:p>
          <a:p>
            <a:pPr marL="0" lvl="0" indent="0" algn="ctr" rtl="0">
              <a:spcBef>
                <a:spcPts val="0"/>
              </a:spcBef>
              <a:spcAft>
                <a:spcPts val="0"/>
              </a:spcAft>
              <a:buNone/>
            </a:pPr>
            <a:endParaRPr sz="1800" dirty="0">
              <a:latin typeface="+mj-lt"/>
              <a:ea typeface="Lato"/>
              <a:cs typeface="Lato"/>
              <a:sym typeface="Lato"/>
            </a:endParaRPr>
          </a:p>
        </p:txBody>
      </p:sp>
      <p:sp>
        <p:nvSpPr>
          <p:cNvPr id="11" name="Google Shape;889;p43">
            <a:extLst>
              <a:ext uri="{FF2B5EF4-FFF2-40B4-BE49-F238E27FC236}">
                <a16:creationId xmlns:a16="http://schemas.microsoft.com/office/drawing/2014/main" id="{C43EFCF4-CD0D-4B10-9DDD-7A9AB214C5B2}"/>
              </a:ext>
            </a:extLst>
          </p:cNvPr>
          <p:cNvSpPr txBox="1"/>
          <p:nvPr/>
        </p:nvSpPr>
        <p:spPr>
          <a:xfrm>
            <a:off x="10376512" y="2354399"/>
            <a:ext cx="1183744"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ea typeface="Lato"/>
                <a:cs typeface="Lato"/>
                <a:sym typeface="Lato"/>
              </a:rPr>
              <a:t>idp.com</a:t>
            </a:r>
            <a:endParaRPr sz="1800" dirty="0">
              <a:latin typeface="+mj-lt"/>
              <a:ea typeface="Lato"/>
              <a:cs typeface="Lato"/>
              <a:sym typeface="Lato"/>
            </a:endParaRPr>
          </a:p>
        </p:txBody>
      </p:sp>
      <p:sp>
        <p:nvSpPr>
          <p:cNvPr id="12" name="Google Shape;890;p43">
            <a:extLst>
              <a:ext uri="{FF2B5EF4-FFF2-40B4-BE49-F238E27FC236}">
                <a16:creationId xmlns:a16="http://schemas.microsoft.com/office/drawing/2014/main" id="{6F0625D9-CEF9-45DF-BE22-17D1A4AC3F00}"/>
              </a:ext>
            </a:extLst>
          </p:cNvPr>
          <p:cNvSpPr txBox="1"/>
          <p:nvPr/>
        </p:nvSpPr>
        <p:spPr>
          <a:xfrm>
            <a:off x="6704691" y="2359281"/>
            <a:ext cx="1520313" cy="3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mj-lt"/>
                <a:ea typeface="Lato"/>
                <a:cs typeface="Lato"/>
                <a:sym typeface="Lato"/>
              </a:rPr>
              <a:t>company.com</a:t>
            </a:r>
            <a:endParaRPr sz="1600" dirty="0">
              <a:latin typeface="+mj-lt"/>
              <a:ea typeface="Lato"/>
              <a:cs typeface="Lato"/>
              <a:sym typeface="Lato"/>
            </a:endParaRPr>
          </a:p>
          <a:p>
            <a:pPr marL="0" lvl="0" indent="0" algn="ctr" rtl="0">
              <a:spcBef>
                <a:spcPts val="0"/>
              </a:spcBef>
              <a:spcAft>
                <a:spcPts val="0"/>
              </a:spcAft>
              <a:buNone/>
            </a:pPr>
            <a:endParaRPr sz="1800" dirty="0">
              <a:latin typeface="+mj-lt"/>
              <a:ea typeface="Lato"/>
              <a:cs typeface="Lato"/>
              <a:sym typeface="Lato"/>
            </a:endParaRPr>
          </a:p>
        </p:txBody>
      </p:sp>
      <p:pic>
        <p:nvPicPr>
          <p:cNvPr id="13" name="Google Shape;891;p43">
            <a:extLst>
              <a:ext uri="{FF2B5EF4-FFF2-40B4-BE49-F238E27FC236}">
                <a16:creationId xmlns:a16="http://schemas.microsoft.com/office/drawing/2014/main" id="{9FFA6918-365E-4B37-A77E-D2CD86200754}"/>
              </a:ext>
            </a:extLst>
          </p:cNvPr>
          <p:cNvPicPr preferRelativeResize="0"/>
          <p:nvPr/>
        </p:nvPicPr>
        <p:blipFill>
          <a:blip r:embed="rId4">
            <a:alphaModFix/>
          </a:blip>
          <a:stretch>
            <a:fillRect/>
          </a:stretch>
        </p:blipFill>
        <p:spPr>
          <a:xfrm>
            <a:off x="10692888" y="5261641"/>
            <a:ext cx="601320" cy="546300"/>
          </a:xfrm>
          <a:prstGeom prst="rect">
            <a:avLst/>
          </a:prstGeom>
          <a:noFill/>
          <a:ln>
            <a:noFill/>
          </a:ln>
        </p:spPr>
      </p:pic>
      <p:pic>
        <p:nvPicPr>
          <p:cNvPr id="15" name="Google Shape;892;p43">
            <a:extLst>
              <a:ext uri="{FF2B5EF4-FFF2-40B4-BE49-F238E27FC236}">
                <a16:creationId xmlns:a16="http://schemas.microsoft.com/office/drawing/2014/main" id="{E23596E1-DE30-4809-8227-A73618B430E4}"/>
              </a:ext>
            </a:extLst>
          </p:cNvPr>
          <p:cNvPicPr preferRelativeResize="0"/>
          <p:nvPr/>
        </p:nvPicPr>
        <p:blipFill>
          <a:blip r:embed="rId5">
            <a:alphaModFix/>
          </a:blip>
          <a:stretch>
            <a:fillRect/>
          </a:stretch>
        </p:blipFill>
        <p:spPr>
          <a:xfrm>
            <a:off x="7231718" y="2113274"/>
            <a:ext cx="341400" cy="341400"/>
          </a:xfrm>
          <a:prstGeom prst="rect">
            <a:avLst/>
          </a:prstGeom>
          <a:noFill/>
          <a:ln>
            <a:noFill/>
          </a:ln>
        </p:spPr>
      </p:pic>
      <p:grpSp>
        <p:nvGrpSpPr>
          <p:cNvPr id="45" name="Group 44">
            <a:extLst>
              <a:ext uri="{FF2B5EF4-FFF2-40B4-BE49-F238E27FC236}">
                <a16:creationId xmlns:a16="http://schemas.microsoft.com/office/drawing/2014/main" id="{A58D3DDC-2061-8946-9D2C-09C88AD3764B}"/>
              </a:ext>
            </a:extLst>
          </p:cNvPr>
          <p:cNvGrpSpPr/>
          <p:nvPr/>
        </p:nvGrpSpPr>
        <p:grpSpPr>
          <a:xfrm>
            <a:off x="6096000" y="2892490"/>
            <a:ext cx="1929363" cy="3150349"/>
            <a:chOff x="6096000" y="2892490"/>
            <a:chExt cx="1929363" cy="3150349"/>
          </a:xfrm>
        </p:grpSpPr>
        <p:sp>
          <p:nvSpPr>
            <p:cNvPr id="10" name="Google Shape;888;p43">
              <a:extLst>
                <a:ext uri="{FF2B5EF4-FFF2-40B4-BE49-F238E27FC236}">
                  <a16:creationId xmlns:a16="http://schemas.microsoft.com/office/drawing/2014/main" id="{975D1436-8398-440E-AE12-209E7F050CF6}"/>
                </a:ext>
              </a:extLst>
            </p:cNvPr>
            <p:cNvSpPr txBox="1"/>
            <p:nvPr/>
          </p:nvSpPr>
          <p:spPr>
            <a:xfrm>
              <a:off x="7044905" y="5701439"/>
              <a:ext cx="720602" cy="3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ea typeface="Lato"/>
                  <a:cs typeface="Lato"/>
                  <a:sym typeface="Lato"/>
                </a:rPr>
                <a:t>Bob</a:t>
              </a:r>
              <a:endParaRPr sz="1800" dirty="0">
                <a:latin typeface="+mj-lt"/>
                <a:ea typeface="Lato"/>
                <a:cs typeface="Lato"/>
                <a:sym typeface="Lato"/>
              </a:endParaRPr>
            </a:p>
          </p:txBody>
        </p:sp>
        <p:grpSp>
          <p:nvGrpSpPr>
            <p:cNvPr id="44" name="Group 43">
              <a:extLst>
                <a:ext uri="{FF2B5EF4-FFF2-40B4-BE49-F238E27FC236}">
                  <a16:creationId xmlns:a16="http://schemas.microsoft.com/office/drawing/2014/main" id="{992AD04D-9BE3-294D-91A3-78AE504BC0F8}"/>
                </a:ext>
              </a:extLst>
            </p:cNvPr>
            <p:cNvGrpSpPr/>
            <p:nvPr/>
          </p:nvGrpSpPr>
          <p:grpSpPr>
            <a:xfrm>
              <a:off x="6096000" y="2892490"/>
              <a:ext cx="1929363" cy="2915435"/>
              <a:chOff x="6096000" y="2892490"/>
              <a:chExt cx="1929363" cy="2915435"/>
            </a:xfrm>
          </p:grpSpPr>
          <p:sp>
            <p:nvSpPr>
              <p:cNvPr id="36" name="Rectangle: Rounded Corners 35">
                <a:extLst>
                  <a:ext uri="{FF2B5EF4-FFF2-40B4-BE49-F238E27FC236}">
                    <a16:creationId xmlns:a16="http://schemas.microsoft.com/office/drawing/2014/main" id="{1D0DD8A8-AA4D-479F-B543-637B573407C9}"/>
                  </a:ext>
                </a:extLst>
              </p:cNvPr>
              <p:cNvSpPr/>
              <p:nvPr/>
            </p:nvSpPr>
            <p:spPr>
              <a:xfrm>
                <a:off x="6096000" y="3095390"/>
                <a:ext cx="1826336" cy="63976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4734EF0-883A-354F-9CF4-0B97B5F7A4D9}"/>
                  </a:ext>
                </a:extLst>
              </p:cNvPr>
              <p:cNvGrpSpPr/>
              <p:nvPr/>
            </p:nvGrpSpPr>
            <p:grpSpPr>
              <a:xfrm>
                <a:off x="6151369" y="2892490"/>
                <a:ext cx="1873994" cy="2915435"/>
                <a:chOff x="6151369" y="2892490"/>
                <a:chExt cx="1873994" cy="2915435"/>
              </a:xfrm>
            </p:grpSpPr>
            <p:cxnSp>
              <p:nvCxnSpPr>
                <p:cNvPr id="35" name="Straight Arrow Connector 34">
                  <a:extLst>
                    <a:ext uri="{FF2B5EF4-FFF2-40B4-BE49-F238E27FC236}">
                      <a16:creationId xmlns:a16="http://schemas.microsoft.com/office/drawing/2014/main" id="{1938BA9B-C8A8-413F-AA66-E1AA40794DD5}"/>
                    </a:ext>
                  </a:extLst>
                </p:cNvPr>
                <p:cNvCxnSpPr/>
                <p:nvPr/>
              </p:nvCxnSpPr>
              <p:spPr>
                <a:xfrm flipH="1">
                  <a:off x="7352522" y="2892490"/>
                  <a:ext cx="83976" cy="228350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4" name="Google Shape;884;p43">
                  <a:extLst>
                    <a:ext uri="{FF2B5EF4-FFF2-40B4-BE49-F238E27FC236}">
                      <a16:creationId xmlns:a16="http://schemas.microsoft.com/office/drawing/2014/main" id="{18BCABD2-FF32-4972-95B3-975EE2068353}"/>
                    </a:ext>
                  </a:extLst>
                </p:cNvPr>
                <p:cNvPicPr preferRelativeResize="0"/>
                <p:nvPr/>
              </p:nvPicPr>
              <p:blipFill>
                <a:blip r:embed="rId6">
                  <a:alphaModFix/>
                </a:blip>
                <a:stretch>
                  <a:fillRect/>
                </a:stretch>
              </p:blipFill>
              <p:spPr>
                <a:xfrm>
                  <a:off x="7164187" y="5261641"/>
                  <a:ext cx="601320" cy="546284"/>
                </a:xfrm>
                <a:prstGeom prst="rect">
                  <a:avLst/>
                </a:prstGeom>
                <a:noFill/>
                <a:ln>
                  <a:noFill/>
                </a:ln>
              </p:spPr>
            </p:pic>
            <p:sp>
              <p:nvSpPr>
                <p:cNvPr id="37" name="TextBox 36">
                  <a:extLst>
                    <a:ext uri="{FF2B5EF4-FFF2-40B4-BE49-F238E27FC236}">
                      <a16:creationId xmlns:a16="http://schemas.microsoft.com/office/drawing/2014/main" id="{1588A780-07F7-4B66-8508-5E33974F3901}"/>
                    </a:ext>
                  </a:extLst>
                </p:cNvPr>
                <p:cNvSpPr txBox="1"/>
                <p:nvPr/>
              </p:nvSpPr>
              <p:spPr>
                <a:xfrm>
                  <a:off x="6151369" y="3099048"/>
                  <a:ext cx="1715598" cy="584775"/>
                </a:xfrm>
                <a:prstGeom prst="rect">
                  <a:avLst/>
                </a:prstGeom>
                <a:noFill/>
              </p:spPr>
              <p:txBody>
                <a:bodyPr wrap="none" rtlCol="0">
                  <a:spAutoFit/>
                </a:bodyPr>
                <a:lstStyle/>
                <a:p>
                  <a:pPr algn="ctr"/>
                  <a:r>
                    <a:rPr lang="en-US" sz="1600" dirty="0"/>
                    <a:t>idp.com can attest</a:t>
                  </a:r>
                </a:p>
                <a:p>
                  <a:pPr algn="ctr"/>
                  <a:r>
                    <a:rPr lang="en-US" sz="1600" dirty="0">
                      <a:latin typeface="+mj-lt"/>
                    </a:rPr>
                    <a:t>for my employees</a:t>
                  </a:r>
                </a:p>
              </p:txBody>
            </p:sp>
            <p:pic>
              <p:nvPicPr>
                <p:cNvPr id="38" name="Google Shape;892;p43">
                  <a:extLst>
                    <a:ext uri="{FF2B5EF4-FFF2-40B4-BE49-F238E27FC236}">
                      <a16:creationId xmlns:a16="http://schemas.microsoft.com/office/drawing/2014/main" id="{7581DE32-CAB6-4287-9626-E276E3373981}"/>
                    </a:ext>
                  </a:extLst>
                </p:cNvPr>
                <p:cNvPicPr preferRelativeResize="0"/>
                <p:nvPr/>
              </p:nvPicPr>
              <p:blipFill>
                <a:blip r:embed="rId5">
                  <a:clrChange>
                    <a:clrFrom>
                      <a:srgbClr val="FFFFFF"/>
                    </a:clrFrom>
                    <a:clrTo>
                      <a:srgbClr val="FFFFFF">
                        <a:alpha val="0"/>
                      </a:srgbClr>
                    </a:clrTo>
                  </a:clrChange>
                  <a:alphaModFix/>
                </a:blip>
                <a:stretch>
                  <a:fillRect/>
                </a:stretch>
              </p:blipFill>
              <p:spPr>
                <a:xfrm>
                  <a:off x="7836363" y="3640621"/>
                  <a:ext cx="189000" cy="189000"/>
                </a:xfrm>
                <a:prstGeom prst="rect">
                  <a:avLst/>
                </a:prstGeom>
                <a:noFill/>
                <a:ln>
                  <a:noFill/>
                </a:ln>
              </p:spPr>
            </p:pic>
          </p:grpSp>
        </p:grpSp>
      </p:grpSp>
      <p:grpSp>
        <p:nvGrpSpPr>
          <p:cNvPr id="7" name="Group 6">
            <a:extLst>
              <a:ext uri="{FF2B5EF4-FFF2-40B4-BE49-F238E27FC236}">
                <a16:creationId xmlns:a16="http://schemas.microsoft.com/office/drawing/2014/main" id="{6769F216-8DAA-6240-B4AA-0DE3A5BEBC40}"/>
              </a:ext>
            </a:extLst>
          </p:cNvPr>
          <p:cNvGrpSpPr/>
          <p:nvPr/>
        </p:nvGrpSpPr>
        <p:grpSpPr>
          <a:xfrm>
            <a:off x="10110153" y="2848199"/>
            <a:ext cx="1702215" cy="2330291"/>
            <a:chOff x="10110153" y="2848199"/>
            <a:chExt cx="1702215" cy="2330291"/>
          </a:xfrm>
        </p:grpSpPr>
        <p:cxnSp>
          <p:nvCxnSpPr>
            <p:cNvPr id="24" name="Straight Arrow Connector 23">
              <a:extLst>
                <a:ext uri="{FF2B5EF4-FFF2-40B4-BE49-F238E27FC236}">
                  <a16:creationId xmlns:a16="http://schemas.microsoft.com/office/drawing/2014/main" id="{1D2A92F2-9204-D34E-AE65-86A26B8E064F}"/>
                </a:ext>
              </a:extLst>
            </p:cNvPr>
            <p:cNvCxnSpPr>
              <a:cxnSpLocks/>
            </p:cNvCxnSpPr>
            <p:nvPr/>
          </p:nvCxnSpPr>
          <p:spPr>
            <a:xfrm flipH="1">
              <a:off x="10954140" y="2848199"/>
              <a:ext cx="14243" cy="2330291"/>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25" name="Google Shape;889;p43">
              <a:extLst>
                <a:ext uri="{FF2B5EF4-FFF2-40B4-BE49-F238E27FC236}">
                  <a16:creationId xmlns:a16="http://schemas.microsoft.com/office/drawing/2014/main" id="{52A13CA2-F61C-E941-9EAC-3DE77652FB1C}"/>
                </a:ext>
              </a:extLst>
            </p:cNvPr>
            <p:cNvSpPr txBox="1"/>
            <p:nvPr/>
          </p:nvSpPr>
          <p:spPr>
            <a:xfrm>
              <a:off x="10110153" y="3588121"/>
              <a:ext cx="1702215"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ea typeface="Lato"/>
                  <a:cs typeface="Lato"/>
                  <a:sym typeface="Lato"/>
                </a:rPr>
                <a:t>OAuth</a:t>
              </a:r>
            </a:p>
            <a:p>
              <a:pPr marL="0" lvl="0" indent="0" algn="ctr" rtl="0">
                <a:spcBef>
                  <a:spcPts val="0"/>
                </a:spcBef>
                <a:spcAft>
                  <a:spcPts val="0"/>
                </a:spcAft>
                <a:buNone/>
              </a:pPr>
              <a:r>
                <a:rPr lang="en" sz="1800" dirty="0">
                  <a:latin typeface="+mj-lt"/>
                  <a:ea typeface="Lato"/>
                  <a:cs typeface="Lato"/>
                  <a:sym typeface="Lato"/>
                </a:rPr>
                <a:t>authentication</a:t>
              </a:r>
            </a:p>
          </p:txBody>
        </p:sp>
      </p:grpSp>
      <p:grpSp>
        <p:nvGrpSpPr>
          <p:cNvPr id="6" name="Group 5">
            <a:extLst>
              <a:ext uri="{FF2B5EF4-FFF2-40B4-BE49-F238E27FC236}">
                <a16:creationId xmlns:a16="http://schemas.microsoft.com/office/drawing/2014/main" id="{32102053-4DEC-7D47-9912-F8A82AE5F949}"/>
              </a:ext>
            </a:extLst>
          </p:cNvPr>
          <p:cNvGrpSpPr/>
          <p:nvPr/>
        </p:nvGrpSpPr>
        <p:grpSpPr>
          <a:xfrm>
            <a:off x="6573522" y="2833767"/>
            <a:ext cx="4137292" cy="2643667"/>
            <a:chOff x="6764014" y="2934513"/>
            <a:chExt cx="4137292" cy="2643667"/>
          </a:xfrm>
        </p:grpSpPr>
        <p:sp>
          <p:nvSpPr>
            <p:cNvPr id="32" name="Rectangle: Rounded Corners 6">
              <a:extLst>
                <a:ext uri="{FF2B5EF4-FFF2-40B4-BE49-F238E27FC236}">
                  <a16:creationId xmlns:a16="http://schemas.microsoft.com/office/drawing/2014/main" id="{2214E54C-9106-244D-A189-7960DD00F708}"/>
                </a:ext>
              </a:extLst>
            </p:cNvPr>
            <p:cNvSpPr/>
            <p:nvPr/>
          </p:nvSpPr>
          <p:spPr>
            <a:xfrm>
              <a:off x="6764014" y="4135863"/>
              <a:ext cx="2567985" cy="12533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55447B6-69FD-F34F-9BED-5085F2C188E9}"/>
                </a:ext>
              </a:extLst>
            </p:cNvPr>
            <p:cNvSpPr txBox="1"/>
            <p:nvPr/>
          </p:nvSpPr>
          <p:spPr>
            <a:xfrm>
              <a:off x="7061453" y="4222342"/>
              <a:ext cx="1973104" cy="1077218"/>
            </a:xfrm>
            <a:prstGeom prst="rect">
              <a:avLst/>
            </a:prstGeom>
            <a:noFill/>
          </p:spPr>
          <p:txBody>
            <a:bodyPr wrap="none" rtlCol="0">
              <a:spAutoFit/>
            </a:bodyPr>
            <a:lstStyle/>
            <a:p>
              <a:pPr algn="ctr"/>
              <a:r>
                <a:rPr lang="en-US" sz="1600" dirty="0"/>
                <a:t>company.com</a:t>
              </a:r>
            </a:p>
            <a:p>
              <a:pPr algn="ctr"/>
              <a:r>
                <a:rPr lang="en-US" sz="1600" dirty="0">
                  <a:hlinkClick r:id="rId7"/>
                </a:rPr>
                <a:t>alice@company.com</a:t>
              </a:r>
              <a:endParaRPr lang="en-US" sz="1600" dirty="0"/>
            </a:p>
            <a:p>
              <a:pPr algn="ctr"/>
              <a:endParaRPr lang="en-US" sz="1600" dirty="0"/>
            </a:p>
            <a:p>
              <a:pPr algn="ctr"/>
              <a:r>
                <a:rPr lang="en-US" sz="1600" dirty="0">
                  <a:latin typeface="+mj-lt"/>
                </a:rPr>
                <a:t>“Alice’s laptop”: </a:t>
              </a:r>
              <a:r>
                <a:rPr lang="en-US" sz="1600" dirty="0">
                  <a:solidFill>
                    <a:srgbClr val="FF0000"/>
                  </a:solidFill>
                  <a:latin typeface="+mj-lt"/>
                </a:rPr>
                <a:t>pk</a:t>
              </a:r>
              <a:r>
                <a:rPr lang="en" sz="1600" baseline="-25000" dirty="0">
                  <a:solidFill>
                    <a:srgbClr val="FF0000"/>
                  </a:solidFill>
                  <a:latin typeface="+mj-lt"/>
                  <a:ea typeface="Lato"/>
                  <a:cs typeface="Lato"/>
                  <a:sym typeface="Lato"/>
                </a:rPr>
                <a:t>1</a:t>
              </a:r>
              <a:endParaRPr lang="en-US" sz="1600" dirty="0">
                <a:latin typeface="+mj-lt"/>
              </a:endParaRPr>
            </a:p>
          </p:txBody>
        </p:sp>
        <p:cxnSp>
          <p:nvCxnSpPr>
            <p:cNvPr id="39" name="Straight Connector 38">
              <a:extLst>
                <a:ext uri="{FF2B5EF4-FFF2-40B4-BE49-F238E27FC236}">
                  <a16:creationId xmlns:a16="http://schemas.microsoft.com/office/drawing/2014/main" id="{184663AA-5ABE-FA4A-9E64-55CA0D73DAA3}"/>
                </a:ext>
              </a:extLst>
            </p:cNvPr>
            <p:cNvCxnSpPr>
              <a:cxnSpLocks/>
            </p:cNvCxnSpPr>
            <p:nvPr/>
          </p:nvCxnSpPr>
          <p:spPr>
            <a:xfrm>
              <a:off x="7556480" y="4889241"/>
              <a:ext cx="983053"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C25F2566-FCF7-DC4A-8E64-CB8AD254DA57}"/>
                </a:ext>
              </a:extLst>
            </p:cNvPr>
            <p:cNvCxnSpPr/>
            <p:nvPr/>
          </p:nvCxnSpPr>
          <p:spPr>
            <a:xfrm flipH="1">
              <a:off x="9384833" y="2934513"/>
              <a:ext cx="1516473" cy="18264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41" name="Google Shape;885;p43">
              <a:extLst>
                <a:ext uri="{FF2B5EF4-FFF2-40B4-BE49-F238E27FC236}">
                  <a16:creationId xmlns:a16="http://schemas.microsoft.com/office/drawing/2014/main" id="{84910B69-0E3A-B744-81CB-3B03EE30FB29}"/>
                </a:ext>
              </a:extLst>
            </p:cNvPr>
            <p:cNvPicPr preferRelativeResize="0"/>
            <p:nvPr/>
          </p:nvPicPr>
          <p:blipFill rotWithShape="1">
            <a:blip r:embed="rId3">
              <a:clrChange>
                <a:clrFrom>
                  <a:srgbClr val="FFFFFF"/>
                </a:clrFrom>
                <a:clrTo>
                  <a:srgbClr val="FFFFFF">
                    <a:alpha val="0"/>
                  </a:srgbClr>
                </a:clrTo>
              </a:clrChange>
              <a:alphaModFix/>
            </a:blip>
            <a:srcRect r="61929"/>
            <a:stretch/>
          </p:blipFill>
          <p:spPr>
            <a:xfrm>
              <a:off x="9199092" y="5158588"/>
              <a:ext cx="399348" cy="419592"/>
            </a:xfrm>
            <a:prstGeom prst="rect">
              <a:avLst/>
            </a:prstGeom>
            <a:noFill/>
            <a:ln>
              <a:noFill/>
            </a:ln>
          </p:spPr>
        </p:pic>
        <p:pic>
          <p:nvPicPr>
            <p:cNvPr id="42" name="Google Shape;891;p43">
              <a:extLst>
                <a:ext uri="{FF2B5EF4-FFF2-40B4-BE49-F238E27FC236}">
                  <a16:creationId xmlns:a16="http://schemas.microsoft.com/office/drawing/2014/main" id="{E25DD976-DFF6-9C48-8DFE-36E56F25C082}"/>
                </a:ext>
              </a:extLst>
            </p:cNvPr>
            <p:cNvPicPr preferRelativeResize="0"/>
            <p:nvPr/>
          </p:nvPicPr>
          <p:blipFill>
            <a:blip r:embed="rId4">
              <a:alphaModFix/>
            </a:blip>
            <a:stretch>
              <a:fillRect/>
            </a:stretch>
          </p:blipFill>
          <p:spPr>
            <a:xfrm>
              <a:off x="8947252" y="5201978"/>
              <a:ext cx="366332" cy="332813"/>
            </a:xfrm>
            <a:prstGeom prst="rect">
              <a:avLst/>
            </a:prstGeom>
            <a:noFill/>
            <a:ln>
              <a:noFill/>
            </a:ln>
          </p:spPr>
        </p:pic>
      </p:grpSp>
      <p:grpSp>
        <p:nvGrpSpPr>
          <p:cNvPr id="48" name="Group 47">
            <a:extLst>
              <a:ext uri="{FF2B5EF4-FFF2-40B4-BE49-F238E27FC236}">
                <a16:creationId xmlns:a16="http://schemas.microsoft.com/office/drawing/2014/main" id="{70A6B088-091D-8849-B6CE-934C92D88AED}"/>
              </a:ext>
            </a:extLst>
          </p:cNvPr>
          <p:cNvGrpSpPr/>
          <p:nvPr/>
        </p:nvGrpSpPr>
        <p:grpSpPr>
          <a:xfrm>
            <a:off x="7897703" y="4262621"/>
            <a:ext cx="2764383" cy="1663280"/>
            <a:chOff x="7897703" y="4262621"/>
            <a:chExt cx="2764383" cy="1663280"/>
          </a:xfrm>
        </p:grpSpPr>
        <p:grpSp>
          <p:nvGrpSpPr>
            <p:cNvPr id="43" name="Group 42">
              <a:extLst>
                <a:ext uri="{FF2B5EF4-FFF2-40B4-BE49-F238E27FC236}">
                  <a16:creationId xmlns:a16="http://schemas.microsoft.com/office/drawing/2014/main" id="{C8BD8B3A-ECB7-C442-87F2-CEB256D89E4D}"/>
                </a:ext>
              </a:extLst>
            </p:cNvPr>
            <p:cNvGrpSpPr/>
            <p:nvPr/>
          </p:nvGrpSpPr>
          <p:grpSpPr>
            <a:xfrm>
              <a:off x="7897703" y="4262621"/>
              <a:ext cx="2602325" cy="1663280"/>
              <a:chOff x="7878979" y="4180245"/>
              <a:chExt cx="2602325" cy="1663280"/>
            </a:xfrm>
          </p:grpSpPr>
          <p:grpSp>
            <p:nvGrpSpPr>
              <p:cNvPr id="23" name="Group 22">
                <a:extLst>
                  <a:ext uri="{FF2B5EF4-FFF2-40B4-BE49-F238E27FC236}">
                    <a16:creationId xmlns:a16="http://schemas.microsoft.com/office/drawing/2014/main" id="{7C37CA57-3F45-1B4E-8ABB-7A6CF7514060}"/>
                  </a:ext>
                </a:extLst>
              </p:cNvPr>
              <p:cNvGrpSpPr/>
              <p:nvPr/>
            </p:nvGrpSpPr>
            <p:grpSpPr>
              <a:xfrm>
                <a:off x="7878979" y="4180245"/>
                <a:ext cx="2602325" cy="1663280"/>
                <a:chOff x="7878979" y="4180245"/>
                <a:chExt cx="2602325" cy="1663280"/>
              </a:xfrm>
            </p:grpSpPr>
            <p:grpSp>
              <p:nvGrpSpPr>
                <p:cNvPr id="18" name="Group 17">
                  <a:extLst>
                    <a:ext uri="{FF2B5EF4-FFF2-40B4-BE49-F238E27FC236}">
                      <a16:creationId xmlns:a16="http://schemas.microsoft.com/office/drawing/2014/main" id="{9DC53A50-4708-444C-9DCD-3E452A8305CB}"/>
                    </a:ext>
                  </a:extLst>
                </p:cNvPr>
                <p:cNvGrpSpPr/>
                <p:nvPr/>
              </p:nvGrpSpPr>
              <p:grpSpPr>
                <a:xfrm>
                  <a:off x="7878979" y="4180245"/>
                  <a:ext cx="2602325" cy="1663280"/>
                  <a:chOff x="7878979" y="4180245"/>
                  <a:chExt cx="2602325" cy="1663280"/>
                </a:xfrm>
              </p:grpSpPr>
              <p:sp>
                <p:nvSpPr>
                  <p:cNvPr id="16" name="Rectangle: Rounded Corners 15">
                    <a:extLst>
                      <a:ext uri="{FF2B5EF4-FFF2-40B4-BE49-F238E27FC236}">
                        <a16:creationId xmlns:a16="http://schemas.microsoft.com/office/drawing/2014/main" id="{14FAE94D-1B5E-4EF1-A568-BCB89D16F23B}"/>
                      </a:ext>
                    </a:extLst>
                  </p:cNvPr>
                  <p:cNvSpPr/>
                  <p:nvPr/>
                </p:nvSpPr>
                <p:spPr>
                  <a:xfrm>
                    <a:off x="7878979" y="4180245"/>
                    <a:ext cx="2567985" cy="12533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D4C06840-B4D8-4C49-B1C8-70CD5753555B}"/>
                      </a:ext>
                    </a:extLst>
                  </p:cNvPr>
                  <p:cNvCxnSpPr>
                    <a:cxnSpLocks/>
                  </p:cNvCxnSpPr>
                  <p:nvPr/>
                </p:nvCxnSpPr>
                <p:spPr>
                  <a:xfrm rot="10260000">
                    <a:off x="7937628" y="5403961"/>
                    <a:ext cx="2543676" cy="439564"/>
                  </a:xfrm>
                  <a:prstGeom prst="curvedConnector3">
                    <a:avLst>
                      <a:gd name="adj1" fmla="val 49752"/>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0A6ADE6F-3E17-4548-9E1A-53A117DE823E}"/>
                    </a:ext>
                  </a:extLst>
                </p:cNvPr>
                <p:cNvSpPr txBox="1"/>
                <p:nvPr/>
              </p:nvSpPr>
              <p:spPr>
                <a:xfrm>
                  <a:off x="8176418" y="4266724"/>
                  <a:ext cx="1973104" cy="1077218"/>
                </a:xfrm>
                <a:prstGeom prst="rect">
                  <a:avLst/>
                </a:prstGeom>
                <a:noFill/>
              </p:spPr>
              <p:txBody>
                <a:bodyPr wrap="none" rtlCol="0">
                  <a:spAutoFit/>
                </a:bodyPr>
                <a:lstStyle/>
                <a:p>
                  <a:pPr algn="ctr"/>
                  <a:r>
                    <a:rPr lang="en-US" sz="1600" dirty="0"/>
                    <a:t>company.com</a:t>
                  </a:r>
                </a:p>
                <a:p>
                  <a:pPr algn="ctr"/>
                  <a:r>
                    <a:rPr lang="en-US" sz="1600" dirty="0">
                      <a:hlinkClick r:id="rId7"/>
                    </a:rPr>
                    <a:t>alice@company.com</a:t>
                  </a:r>
                  <a:endParaRPr lang="en-US" sz="1600" dirty="0"/>
                </a:p>
                <a:p>
                  <a:pPr algn="ctr"/>
                  <a:endParaRPr lang="en-US" sz="1600" dirty="0"/>
                </a:p>
                <a:p>
                  <a:pPr algn="ctr"/>
                  <a:r>
                    <a:rPr lang="en-US" sz="1600" dirty="0">
                      <a:latin typeface="+mj-lt"/>
                    </a:rPr>
                    <a:t>“Alice’s laptop”: </a:t>
                  </a:r>
                  <a:r>
                    <a:rPr lang="en-US" sz="1600" dirty="0">
                      <a:solidFill>
                        <a:srgbClr val="FF0000"/>
                      </a:solidFill>
                      <a:latin typeface="+mj-lt"/>
                    </a:rPr>
                    <a:t>pk</a:t>
                  </a:r>
                  <a:r>
                    <a:rPr lang="en" sz="1600" baseline="-25000" dirty="0">
                      <a:solidFill>
                        <a:srgbClr val="FF0000"/>
                      </a:solidFill>
                      <a:latin typeface="+mj-lt"/>
                      <a:ea typeface="Lato"/>
                      <a:cs typeface="Lato"/>
                      <a:sym typeface="Lato"/>
                    </a:rPr>
                    <a:t>1</a:t>
                  </a:r>
                  <a:endParaRPr lang="en-US" sz="1600" dirty="0">
                    <a:latin typeface="+mj-lt"/>
                  </a:endParaRPr>
                </a:p>
              </p:txBody>
            </p:sp>
          </p:grpSp>
          <p:cxnSp>
            <p:nvCxnSpPr>
              <p:cNvPr id="20" name="Straight Connector 19">
                <a:extLst>
                  <a:ext uri="{FF2B5EF4-FFF2-40B4-BE49-F238E27FC236}">
                    <a16:creationId xmlns:a16="http://schemas.microsoft.com/office/drawing/2014/main" id="{1554B888-6F00-4E12-88E5-4EC23E03EBF2}"/>
                  </a:ext>
                </a:extLst>
              </p:cNvPr>
              <p:cNvCxnSpPr>
                <a:cxnSpLocks/>
              </p:cNvCxnSpPr>
              <p:nvPr/>
            </p:nvCxnSpPr>
            <p:spPr>
              <a:xfrm>
                <a:off x="8671445" y="4933623"/>
                <a:ext cx="983053" cy="0"/>
              </a:xfrm>
              <a:prstGeom prst="line">
                <a:avLst/>
              </a:prstGeom>
            </p:spPr>
            <p:style>
              <a:lnRef idx="2">
                <a:schemeClr val="dk1"/>
              </a:lnRef>
              <a:fillRef idx="0">
                <a:schemeClr val="dk1"/>
              </a:fillRef>
              <a:effectRef idx="1">
                <a:schemeClr val="dk1"/>
              </a:effectRef>
              <a:fontRef idx="minor">
                <a:schemeClr val="tx1"/>
              </a:fontRef>
            </p:style>
          </p:cxnSp>
        </p:grpSp>
        <p:pic>
          <p:nvPicPr>
            <p:cNvPr id="46" name="Google Shape;885;p43">
              <a:extLst>
                <a:ext uri="{FF2B5EF4-FFF2-40B4-BE49-F238E27FC236}">
                  <a16:creationId xmlns:a16="http://schemas.microsoft.com/office/drawing/2014/main" id="{1955792F-885F-444D-838E-26DBD175F665}"/>
                </a:ext>
              </a:extLst>
            </p:cNvPr>
            <p:cNvPicPr preferRelativeResize="0"/>
            <p:nvPr/>
          </p:nvPicPr>
          <p:blipFill rotWithShape="1">
            <a:blip r:embed="rId3">
              <a:clrChange>
                <a:clrFrom>
                  <a:srgbClr val="FFFFFF"/>
                </a:clrFrom>
                <a:clrTo>
                  <a:srgbClr val="FFFFFF">
                    <a:alpha val="0"/>
                  </a:srgbClr>
                </a:clrTo>
              </a:clrChange>
              <a:alphaModFix/>
            </a:blip>
            <a:srcRect r="61929"/>
            <a:stretch/>
          </p:blipFill>
          <p:spPr>
            <a:xfrm>
              <a:off x="10262738" y="5228354"/>
              <a:ext cx="399348" cy="419592"/>
            </a:xfrm>
            <a:prstGeom prst="rect">
              <a:avLst/>
            </a:prstGeom>
            <a:noFill/>
            <a:ln>
              <a:noFill/>
            </a:ln>
          </p:spPr>
        </p:pic>
        <p:pic>
          <p:nvPicPr>
            <p:cNvPr id="47" name="Google Shape;891;p43">
              <a:extLst>
                <a:ext uri="{FF2B5EF4-FFF2-40B4-BE49-F238E27FC236}">
                  <a16:creationId xmlns:a16="http://schemas.microsoft.com/office/drawing/2014/main" id="{A7EDE79A-8BC2-0542-9283-D6561189198B}"/>
                </a:ext>
              </a:extLst>
            </p:cNvPr>
            <p:cNvPicPr preferRelativeResize="0"/>
            <p:nvPr/>
          </p:nvPicPr>
          <p:blipFill>
            <a:blip r:embed="rId4">
              <a:alphaModFix/>
            </a:blip>
            <a:stretch>
              <a:fillRect/>
            </a:stretch>
          </p:blipFill>
          <p:spPr>
            <a:xfrm>
              <a:off x="10010898" y="5271744"/>
              <a:ext cx="366332" cy="332813"/>
            </a:xfrm>
            <a:prstGeom prst="rect">
              <a:avLst/>
            </a:prstGeom>
            <a:noFill/>
            <a:ln>
              <a:noFill/>
            </a:ln>
          </p:spPr>
        </p:pic>
      </p:grpSp>
    </p:spTree>
    <p:extLst>
      <p:ext uri="{BB962C8B-B14F-4D97-AF65-F5344CB8AC3E}">
        <p14:creationId xmlns:p14="http://schemas.microsoft.com/office/powerpoint/2010/main" val="128156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64"/>
          <p:cNvSpPr txBox="1">
            <a:spLocks noGrp="1"/>
          </p:cNvSpPr>
          <p:nvPr>
            <p:ph type="title"/>
          </p:nvPr>
        </p:nvSpPr>
        <p:spPr>
          <a:xfrm>
            <a:off x="838200" y="575219"/>
            <a:ext cx="10515600" cy="905200"/>
          </a:xfrm>
          <a:prstGeom prst="rect">
            <a:avLst/>
          </a:prstGeom>
        </p:spPr>
        <p:txBody>
          <a:bodyPr spcFirstLastPara="1" wrap="square" lIns="91433" tIns="45700" rIns="91433" bIns="45700" anchor="ctr" anchorCtr="0">
            <a:noAutofit/>
          </a:bodyPr>
          <a:lstStyle/>
          <a:p>
            <a:r>
              <a:rPr lang="en"/>
              <a:t>Recap</a:t>
            </a:r>
            <a:endParaRPr/>
          </a:p>
        </p:txBody>
      </p:sp>
      <p:sp>
        <p:nvSpPr>
          <p:cNvPr id="1407" name="Google Shape;1407;p64"/>
          <p:cNvSpPr txBox="1"/>
          <p:nvPr/>
        </p:nvSpPr>
        <p:spPr>
          <a:xfrm>
            <a:off x="906167" y="1463400"/>
            <a:ext cx="10781200" cy="3200836"/>
          </a:xfrm>
          <a:prstGeom prst="rect">
            <a:avLst/>
          </a:prstGeom>
          <a:noFill/>
          <a:ln>
            <a:noFill/>
          </a:ln>
        </p:spPr>
        <p:txBody>
          <a:bodyPr spcFirstLastPara="1" wrap="square" lIns="121900" tIns="121900" rIns="121900" bIns="121900" anchor="t" anchorCtr="0">
            <a:spAutoFit/>
          </a:bodyPr>
          <a:lstStyle/>
          <a:p>
            <a:endParaRPr sz="2400" dirty="0">
              <a:latin typeface="Lato"/>
              <a:ea typeface="Lato"/>
              <a:cs typeface="Lato"/>
              <a:sym typeface="Lato"/>
            </a:endParaRPr>
          </a:p>
          <a:p>
            <a:pPr marL="609585" indent="-423323">
              <a:buSzPts val="1400"/>
              <a:buFont typeface="Lato"/>
              <a:buChar char="-"/>
            </a:pPr>
            <a:r>
              <a:rPr lang="en" sz="2400" dirty="0">
                <a:latin typeface="Lato"/>
                <a:ea typeface="Lato"/>
                <a:cs typeface="Lato"/>
                <a:sym typeface="Lato"/>
              </a:rPr>
              <a:t>Users have identities composed of multiple independent devices</a:t>
            </a:r>
            <a:endParaRPr sz="2400" dirty="0">
              <a:latin typeface="Lato"/>
              <a:ea typeface="Lato"/>
              <a:cs typeface="Lato"/>
              <a:sym typeface="Lato"/>
            </a:endParaRPr>
          </a:p>
          <a:p>
            <a:pPr marL="609585" indent="-423323">
              <a:buSzPts val="1400"/>
              <a:buFont typeface="Lato"/>
              <a:buChar char="-"/>
            </a:pPr>
            <a:r>
              <a:rPr lang="en" sz="2400" dirty="0">
                <a:latin typeface="Lato"/>
                <a:ea typeface="Lato"/>
                <a:cs typeface="Lato"/>
                <a:sym typeface="Lato"/>
              </a:rPr>
              <a:t>Users remember each other’s keys (TOFU)</a:t>
            </a:r>
            <a:endParaRPr sz="2400" dirty="0">
              <a:latin typeface="Lato"/>
              <a:ea typeface="Lato"/>
              <a:cs typeface="Lato"/>
              <a:sym typeface="Lato"/>
            </a:endParaRPr>
          </a:p>
          <a:p>
            <a:pPr marL="609585" indent="-423323">
              <a:buSzPts val="1400"/>
              <a:buFont typeface="Lato"/>
              <a:buChar char="-"/>
            </a:pPr>
            <a:r>
              <a:rPr lang="en" sz="2400" dirty="0">
                <a:latin typeface="Lato"/>
                <a:ea typeface="Lato"/>
                <a:cs typeface="Lato"/>
                <a:sym typeface="Lato"/>
              </a:rPr>
              <a:t>The Zoom Transparency Tree will hold the server accountable and ensure consistency</a:t>
            </a:r>
            <a:endParaRPr sz="2400" dirty="0">
              <a:latin typeface="Lato"/>
              <a:ea typeface="Lato"/>
              <a:cs typeface="Lato"/>
              <a:sym typeface="Lato"/>
            </a:endParaRPr>
          </a:p>
          <a:p>
            <a:pPr marL="609585" indent="-423323">
              <a:buSzPts val="1400"/>
              <a:buFont typeface="Lato"/>
              <a:buChar char="-"/>
            </a:pPr>
            <a:r>
              <a:rPr lang="en" sz="2400" dirty="0">
                <a:latin typeface="Lato"/>
                <a:ea typeface="Lato"/>
                <a:cs typeface="Lato"/>
                <a:sym typeface="Lato"/>
              </a:rPr>
              <a:t>IdPs can independently attest to these identities</a:t>
            </a:r>
          </a:p>
          <a:p>
            <a:pPr marL="609585" indent="-423323">
              <a:buSzPts val="1400"/>
              <a:buFont typeface="Lato"/>
              <a:buChar char="-"/>
            </a:pPr>
            <a:endParaRPr sz="2400" dirty="0">
              <a:latin typeface="Lato"/>
              <a:ea typeface="Lato"/>
              <a:cs typeface="Lato"/>
              <a:sym typeface="Lato"/>
            </a:endParaRPr>
          </a:p>
          <a:p>
            <a:pPr marL="609585" indent="-423323">
              <a:buSzPts val="1400"/>
              <a:buFont typeface="Lato"/>
              <a:buChar char="-"/>
            </a:pPr>
            <a:r>
              <a:rPr lang="en" sz="2400" b="1" dirty="0">
                <a:latin typeface="Lato"/>
                <a:ea typeface="Lato"/>
                <a:cs typeface="Lato"/>
                <a:sym typeface="Lato"/>
              </a:rPr>
              <a:t>Applications go beyond meetings!</a:t>
            </a:r>
            <a:r>
              <a:rPr lang="en" sz="2400" dirty="0">
                <a:latin typeface="Lato"/>
                <a:ea typeface="Lato"/>
                <a:cs typeface="Lato"/>
                <a:sym typeface="Lato"/>
              </a:rPr>
              <a:t> </a:t>
            </a:r>
            <a:endParaRPr sz="2400" dirty="0">
              <a:latin typeface="Lato"/>
              <a:ea typeface="Lato"/>
              <a:cs typeface="Lato"/>
              <a:sym typeface="La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65"/>
          <p:cNvSpPr txBox="1">
            <a:spLocks noGrp="1"/>
          </p:cNvSpPr>
          <p:nvPr>
            <p:ph type="title"/>
          </p:nvPr>
        </p:nvSpPr>
        <p:spPr>
          <a:xfrm>
            <a:off x="399804" y="265768"/>
            <a:ext cx="11381200" cy="905200"/>
          </a:xfrm>
          <a:prstGeom prst="rect">
            <a:avLst/>
          </a:prstGeom>
        </p:spPr>
        <p:txBody>
          <a:bodyPr spcFirstLastPara="1" wrap="square" lIns="91433" tIns="45700" rIns="91433" bIns="45700" anchor="b" anchorCtr="0">
            <a:noAutofit/>
          </a:bodyPr>
          <a:lstStyle/>
          <a:p>
            <a:r>
              <a:rPr lang="en" sz="4400" dirty="0"/>
              <a:t>Open Q&amp;A</a:t>
            </a:r>
            <a:endParaRPr sz="4400" dirty="0"/>
          </a:p>
        </p:txBody>
      </p:sp>
      <p:sp>
        <p:nvSpPr>
          <p:cNvPr id="1413" name="Google Shape;1413;p65"/>
          <p:cNvSpPr txBox="1">
            <a:spLocks noGrp="1"/>
          </p:cNvSpPr>
          <p:nvPr>
            <p:ph type="body" idx="1"/>
          </p:nvPr>
        </p:nvSpPr>
        <p:spPr>
          <a:xfrm>
            <a:off x="400067" y="1171579"/>
            <a:ext cx="11380800" cy="4114000"/>
          </a:xfrm>
          <a:prstGeom prst="rect">
            <a:avLst/>
          </a:prstGeom>
        </p:spPr>
        <p:txBody>
          <a:bodyPr spcFirstLastPara="1" wrap="square" lIns="91433" tIns="45700" rIns="91433" bIns="45700" anchor="t" anchorCtr="0">
            <a:noAutofit/>
          </a:bodyPr>
          <a:lstStyle/>
          <a:p>
            <a:pPr indent="-499521">
              <a:buSzPts val="2300"/>
              <a:buChar char="●"/>
            </a:pPr>
            <a:r>
              <a:rPr lang="en" sz="3067"/>
              <a:t>Keybase</a:t>
            </a:r>
            <a:endParaRPr sz="3067"/>
          </a:p>
          <a:p>
            <a:pPr indent="-499521">
              <a:buSzPts val="2300"/>
              <a:buChar char="●"/>
            </a:pPr>
            <a:r>
              <a:rPr lang="en" sz="3067"/>
              <a:t>Zoom</a:t>
            </a:r>
            <a:endParaRPr sz="3067"/>
          </a:p>
          <a:p>
            <a:pPr indent="-499521">
              <a:buSzPts val="2300"/>
              <a:buChar char="●"/>
            </a:pPr>
            <a:r>
              <a:rPr lang="en" sz="3067"/>
              <a:t>Acquisitions</a:t>
            </a:r>
            <a:endParaRPr sz="3067"/>
          </a:p>
          <a:p>
            <a:pPr indent="-499521">
              <a:buSzPts val="2300"/>
              <a:buChar char="●"/>
            </a:pPr>
            <a:r>
              <a:rPr lang="en" sz="3067"/>
              <a:t>Security startups</a:t>
            </a:r>
            <a:endParaRPr sz="3067"/>
          </a:p>
          <a:p>
            <a:pPr indent="-499521">
              <a:buSzPts val="2300"/>
              <a:buChar char="●"/>
            </a:pPr>
            <a:r>
              <a:rPr lang="en" sz="3067"/>
              <a:t>Startups</a:t>
            </a:r>
            <a:endParaRPr sz="3067"/>
          </a:p>
          <a:p>
            <a:pPr indent="-499521">
              <a:buSzPts val="2300"/>
              <a:buChar char="●"/>
            </a:pPr>
            <a:r>
              <a:rPr lang="en" sz="3067"/>
              <a:t>Big companies vs little companies</a:t>
            </a:r>
            <a:endParaRPr sz="3067"/>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BF08CB-C171-E243-A6FC-935F089839C1}"/>
              </a:ext>
            </a:extLst>
          </p:cNvPr>
          <p:cNvSpPr>
            <a:spLocks noGrp="1"/>
          </p:cNvSpPr>
          <p:nvPr>
            <p:ph type="title"/>
          </p:nvPr>
        </p:nvSpPr>
        <p:spPr/>
        <p:txBody>
          <a:bodyPr/>
          <a:lstStyle/>
          <a:p>
            <a:r>
              <a:rPr lang="en-US" dirty="0"/>
              <a:t>Passive Server-Side Attacks</a:t>
            </a:r>
          </a:p>
        </p:txBody>
      </p:sp>
      <p:sp>
        <p:nvSpPr>
          <p:cNvPr id="7" name="Content Placeholder 6">
            <a:extLst>
              <a:ext uri="{FF2B5EF4-FFF2-40B4-BE49-F238E27FC236}">
                <a16:creationId xmlns:a16="http://schemas.microsoft.com/office/drawing/2014/main" id="{79F9EE94-E9B0-0346-A1A9-0B50C6D0D1AD}"/>
              </a:ext>
            </a:extLst>
          </p:cNvPr>
          <p:cNvSpPr>
            <a:spLocks noGrp="1"/>
          </p:cNvSpPr>
          <p:nvPr>
            <p:ph idx="4294967295"/>
          </p:nvPr>
        </p:nvSpPr>
        <p:spPr>
          <a:xfrm>
            <a:off x="627521" y="1367333"/>
            <a:ext cx="11102737" cy="4695844"/>
          </a:xfrm>
        </p:spPr>
        <p:txBody>
          <a:bodyPr>
            <a:normAutofit/>
          </a:bodyPr>
          <a:lstStyle/>
          <a:p>
            <a:r>
              <a:rPr lang="en-US" dirty="0"/>
              <a:t>Hard to detect</a:t>
            </a:r>
          </a:p>
          <a:p>
            <a:pPr lvl="1"/>
            <a:r>
              <a:rPr lang="en-US" dirty="0"/>
              <a:t>The attacker is just listening; if good, won’t leave a trace</a:t>
            </a:r>
          </a:p>
          <a:p>
            <a:r>
              <a:rPr lang="en-US" dirty="0"/>
              <a:t>Many possible attackers</a:t>
            </a:r>
          </a:p>
          <a:p>
            <a:pPr lvl="1"/>
            <a:r>
              <a:rPr lang="en-US" dirty="0"/>
              <a:t>A bad employee (disgruntled, compromised, etc.)</a:t>
            </a:r>
          </a:p>
          <a:p>
            <a:pPr lvl="1"/>
            <a:r>
              <a:rPr lang="en-US" dirty="0"/>
              <a:t>A bad actor with access to the underlying cloud infrastructure</a:t>
            </a:r>
          </a:p>
          <a:p>
            <a:pPr lvl="1"/>
            <a:r>
              <a:rPr lang="en-US" dirty="0"/>
              <a:t>An attacker who gains access to infrastructure past the perimeter</a:t>
            </a:r>
          </a:p>
          <a:p>
            <a:r>
              <a:rPr lang="en-US" dirty="0"/>
              <a:t>Extremely valuable targets</a:t>
            </a:r>
          </a:p>
          <a:p>
            <a:pPr lvl="1"/>
            <a:r>
              <a:rPr lang="en-US" dirty="0"/>
              <a:t>e.g., a Fortune 500 board meeting</a:t>
            </a:r>
          </a:p>
          <a:p>
            <a:pPr lvl="1"/>
            <a:r>
              <a:rPr lang="en-US" dirty="0"/>
              <a:t>Ukrainian officials + US Senators</a:t>
            </a:r>
          </a:p>
        </p:txBody>
      </p:sp>
    </p:spTree>
    <p:extLst>
      <p:ext uri="{BB962C8B-B14F-4D97-AF65-F5344CB8AC3E}">
        <p14:creationId xmlns:p14="http://schemas.microsoft.com/office/powerpoint/2010/main" val="16974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Bank outline">
            <a:extLst>
              <a:ext uri="{FF2B5EF4-FFF2-40B4-BE49-F238E27FC236}">
                <a16:creationId xmlns:a16="http://schemas.microsoft.com/office/drawing/2014/main" id="{914C41BC-13F9-8B4E-87F6-6BB99B27EE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6299" y="2003854"/>
            <a:ext cx="3197506" cy="3197506"/>
          </a:xfrm>
          <a:prstGeom prst="rect">
            <a:avLst/>
          </a:prstGeom>
        </p:spPr>
      </p:pic>
      <p:sp>
        <p:nvSpPr>
          <p:cNvPr id="2" name="Title 1">
            <a:extLst>
              <a:ext uri="{FF2B5EF4-FFF2-40B4-BE49-F238E27FC236}">
                <a16:creationId xmlns:a16="http://schemas.microsoft.com/office/drawing/2014/main" id="{3AED1512-94E7-4850-9DEC-B5D1D96B76B2}"/>
              </a:ext>
            </a:extLst>
          </p:cNvPr>
          <p:cNvSpPr>
            <a:spLocks noGrp="1"/>
          </p:cNvSpPr>
          <p:nvPr>
            <p:ph type="title"/>
          </p:nvPr>
        </p:nvSpPr>
        <p:spPr/>
        <p:txBody>
          <a:bodyPr/>
          <a:lstStyle/>
          <a:p>
            <a:r>
              <a:rPr lang="en-US" dirty="0"/>
              <a:t>What about On-Prem Solutions?</a:t>
            </a:r>
          </a:p>
        </p:txBody>
      </p:sp>
      <p:sp>
        <p:nvSpPr>
          <p:cNvPr id="3" name="Slide Number Placeholder 2">
            <a:extLst>
              <a:ext uri="{FF2B5EF4-FFF2-40B4-BE49-F238E27FC236}">
                <a16:creationId xmlns:a16="http://schemas.microsoft.com/office/drawing/2014/main" id="{F0EE52C6-A332-4895-9CB8-91B6EED29C9D}"/>
              </a:ext>
            </a:extLst>
          </p:cNvPr>
          <p:cNvSpPr>
            <a:spLocks noGrp="1"/>
          </p:cNvSpPr>
          <p:nvPr>
            <p:ph type="sldNum" sz="quarter" idx="12"/>
          </p:nvPr>
        </p:nvSpPr>
        <p:spPr/>
        <p:txBody>
          <a:bodyPr/>
          <a:lstStyle/>
          <a:p>
            <a:fld id="{F56C8676-1494-424A-9EE1-69F4EB666BA8}" type="slidenum">
              <a:rPr lang="en-US" smtClean="0"/>
              <a:pPr/>
              <a:t>7</a:t>
            </a:fld>
            <a:endParaRPr lang="en-US" dirty="0"/>
          </a:p>
        </p:txBody>
      </p:sp>
      <p:pic>
        <p:nvPicPr>
          <p:cNvPr id="5" name="Google Shape;86;p19">
            <a:extLst>
              <a:ext uri="{FF2B5EF4-FFF2-40B4-BE49-F238E27FC236}">
                <a16:creationId xmlns:a16="http://schemas.microsoft.com/office/drawing/2014/main" id="{87C347A8-51C6-4CE3-9091-9681E10A98AB}"/>
              </a:ext>
            </a:extLst>
          </p:cNvPr>
          <p:cNvPicPr preferRelativeResize="0"/>
          <p:nvPr/>
        </p:nvPicPr>
        <p:blipFill>
          <a:blip r:embed="rId4">
            <a:alphaModFix/>
          </a:blip>
          <a:stretch>
            <a:fillRect/>
          </a:stretch>
        </p:blipFill>
        <p:spPr>
          <a:xfrm>
            <a:off x="2772212" y="3548595"/>
            <a:ext cx="601320" cy="546300"/>
          </a:xfrm>
          <a:prstGeom prst="rect">
            <a:avLst/>
          </a:prstGeom>
          <a:noFill/>
          <a:ln>
            <a:noFill/>
          </a:ln>
        </p:spPr>
      </p:pic>
      <p:pic>
        <p:nvPicPr>
          <p:cNvPr id="6" name="Google Shape;87;p19">
            <a:extLst>
              <a:ext uri="{FF2B5EF4-FFF2-40B4-BE49-F238E27FC236}">
                <a16:creationId xmlns:a16="http://schemas.microsoft.com/office/drawing/2014/main" id="{431C5ED3-7C0C-42A4-8016-F25FA5D8345D}"/>
              </a:ext>
            </a:extLst>
          </p:cNvPr>
          <p:cNvPicPr preferRelativeResize="0"/>
          <p:nvPr/>
        </p:nvPicPr>
        <p:blipFill>
          <a:blip r:embed="rId5">
            <a:alphaModFix/>
          </a:blip>
          <a:stretch>
            <a:fillRect/>
          </a:stretch>
        </p:blipFill>
        <p:spPr>
          <a:xfrm>
            <a:off x="9224756" y="3548611"/>
            <a:ext cx="601320" cy="546284"/>
          </a:xfrm>
          <a:prstGeom prst="rect">
            <a:avLst/>
          </a:prstGeom>
          <a:noFill/>
          <a:ln>
            <a:noFill/>
          </a:ln>
        </p:spPr>
      </p:pic>
      <p:pic>
        <p:nvPicPr>
          <p:cNvPr id="7" name="Google Shape;92;p19">
            <a:extLst>
              <a:ext uri="{FF2B5EF4-FFF2-40B4-BE49-F238E27FC236}">
                <a16:creationId xmlns:a16="http://schemas.microsoft.com/office/drawing/2014/main" id="{B013CF38-8721-4750-A7E6-71E612A2B130}"/>
              </a:ext>
            </a:extLst>
          </p:cNvPr>
          <p:cNvPicPr preferRelativeResize="0"/>
          <p:nvPr/>
        </p:nvPicPr>
        <p:blipFill>
          <a:blip r:embed="rId6">
            <a:alphaModFix/>
          </a:blip>
          <a:stretch>
            <a:fillRect/>
          </a:stretch>
        </p:blipFill>
        <p:spPr>
          <a:xfrm>
            <a:off x="5786936" y="3426306"/>
            <a:ext cx="781814" cy="790877"/>
          </a:xfrm>
          <a:prstGeom prst="rect">
            <a:avLst/>
          </a:prstGeom>
          <a:noFill/>
          <a:ln>
            <a:noFill/>
          </a:ln>
        </p:spPr>
      </p:pic>
      <p:cxnSp>
        <p:nvCxnSpPr>
          <p:cNvPr id="8" name="Straight Arrow Connector 7">
            <a:extLst>
              <a:ext uri="{FF2B5EF4-FFF2-40B4-BE49-F238E27FC236}">
                <a16:creationId xmlns:a16="http://schemas.microsoft.com/office/drawing/2014/main" id="{29DA9376-7961-4FFE-903F-CEFC1E7570EE}"/>
              </a:ext>
            </a:extLst>
          </p:cNvPr>
          <p:cNvCxnSpPr>
            <a:stCxn id="7" idx="1"/>
            <a:endCxn id="5" idx="3"/>
          </p:cNvCxnSpPr>
          <p:nvPr/>
        </p:nvCxnSpPr>
        <p:spPr>
          <a:xfrm flipH="1">
            <a:off x="3373532" y="3821745"/>
            <a:ext cx="2413404"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6ECDFF8-A07F-498B-8F23-BCFCE03C4DB6}"/>
              </a:ext>
            </a:extLst>
          </p:cNvPr>
          <p:cNvCxnSpPr>
            <a:stCxn id="7" idx="3"/>
            <a:endCxn id="6" idx="1"/>
          </p:cNvCxnSpPr>
          <p:nvPr/>
        </p:nvCxnSpPr>
        <p:spPr>
          <a:xfrm>
            <a:off x="6568750" y="3821745"/>
            <a:ext cx="2656006" cy="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75D266-2D92-4316-92D1-CC70479B2894}"/>
              </a:ext>
            </a:extLst>
          </p:cNvPr>
          <p:cNvSpPr txBox="1"/>
          <p:nvPr/>
        </p:nvSpPr>
        <p:spPr>
          <a:xfrm>
            <a:off x="4331363" y="3371775"/>
            <a:ext cx="606256" cy="461665"/>
          </a:xfrm>
          <a:prstGeom prst="rect">
            <a:avLst/>
          </a:prstGeom>
          <a:noFill/>
        </p:spPr>
        <p:txBody>
          <a:bodyPr wrap="square" rtlCol="0">
            <a:spAutoFit/>
          </a:bodyPr>
          <a:lstStyle/>
          <a:p>
            <a:r>
              <a:rPr lang="en-US" dirty="0">
                <a:latin typeface="+mj-lt"/>
              </a:rPr>
              <a:t>TLS</a:t>
            </a:r>
          </a:p>
        </p:txBody>
      </p:sp>
      <p:sp>
        <p:nvSpPr>
          <p:cNvPr id="11" name="TextBox 10">
            <a:extLst>
              <a:ext uri="{FF2B5EF4-FFF2-40B4-BE49-F238E27FC236}">
                <a16:creationId xmlns:a16="http://schemas.microsoft.com/office/drawing/2014/main" id="{367F5F7F-EA15-44DB-A1C6-336F5A9361A8}"/>
              </a:ext>
            </a:extLst>
          </p:cNvPr>
          <p:cNvSpPr txBox="1"/>
          <p:nvPr/>
        </p:nvSpPr>
        <p:spPr>
          <a:xfrm>
            <a:off x="7782269" y="3403076"/>
            <a:ext cx="606256" cy="461665"/>
          </a:xfrm>
          <a:prstGeom prst="rect">
            <a:avLst/>
          </a:prstGeom>
          <a:noFill/>
        </p:spPr>
        <p:txBody>
          <a:bodyPr wrap="square" rtlCol="0">
            <a:spAutoFit/>
          </a:bodyPr>
          <a:lstStyle/>
          <a:p>
            <a:r>
              <a:rPr lang="en-US" dirty="0">
                <a:latin typeface="+mj-lt"/>
              </a:rPr>
              <a:t>TLS</a:t>
            </a:r>
          </a:p>
        </p:txBody>
      </p:sp>
      <p:pic>
        <p:nvPicPr>
          <p:cNvPr id="13" name="Graphic 12" descr="Smart Phone with solid fill">
            <a:extLst>
              <a:ext uri="{FF2B5EF4-FFF2-40B4-BE49-F238E27FC236}">
                <a16:creationId xmlns:a16="http://schemas.microsoft.com/office/drawing/2014/main" id="{2432CD18-302A-41C7-B865-F1C9CBCF92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82647" y="1683082"/>
            <a:ext cx="914400" cy="914400"/>
          </a:xfrm>
          <a:prstGeom prst="rect">
            <a:avLst/>
          </a:prstGeom>
        </p:spPr>
      </p:pic>
      <p:cxnSp>
        <p:nvCxnSpPr>
          <p:cNvPr id="14" name="Straight Arrow Connector 13">
            <a:extLst>
              <a:ext uri="{FF2B5EF4-FFF2-40B4-BE49-F238E27FC236}">
                <a16:creationId xmlns:a16="http://schemas.microsoft.com/office/drawing/2014/main" id="{63521001-33D3-4DF6-93B4-6DF6FD559A1E}"/>
              </a:ext>
            </a:extLst>
          </p:cNvPr>
          <p:cNvCxnSpPr>
            <a:cxnSpLocks/>
            <a:stCxn id="7" idx="0"/>
            <a:endCxn id="13" idx="1"/>
          </p:cNvCxnSpPr>
          <p:nvPr/>
        </p:nvCxnSpPr>
        <p:spPr>
          <a:xfrm flipV="1">
            <a:off x="6177843" y="2140282"/>
            <a:ext cx="2704804" cy="128602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Google Shape;88;p19">
            <a:extLst>
              <a:ext uri="{FF2B5EF4-FFF2-40B4-BE49-F238E27FC236}">
                <a16:creationId xmlns:a16="http://schemas.microsoft.com/office/drawing/2014/main" id="{B5BC0E7B-D992-466A-A738-3752D986F78E}"/>
              </a:ext>
            </a:extLst>
          </p:cNvPr>
          <p:cNvPicPr preferRelativeResize="0"/>
          <p:nvPr/>
        </p:nvPicPr>
        <p:blipFill>
          <a:blip r:embed="rId9">
            <a:alphaModFix/>
          </a:blip>
          <a:stretch>
            <a:fillRect/>
          </a:stretch>
        </p:blipFill>
        <p:spPr>
          <a:xfrm>
            <a:off x="9170363" y="1914611"/>
            <a:ext cx="608285" cy="546295"/>
          </a:xfrm>
          <a:prstGeom prst="rect">
            <a:avLst/>
          </a:prstGeom>
          <a:noFill/>
          <a:ln>
            <a:noFill/>
          </a:ln>
        </p:spPr>
      </p:pic>
      <p:sp>
        <p:nvSpPr>
          <p:cNvPr id="16" name="TextBox 15">
            <a:extLst>
              <a:ext uri="{FF2B5EF4-FFF2-40B4-BE49-F238E27FC236}">
                <a16:creationId xmlns:a16="http://schemas.microsoft.com/office/drawing/2014/main" id="{4C88A582-A92E-4BFB-B8B9-03E3DD105E85}"/>
              </a:ext>
            </a:extLst>
          </p:cNvPr>
          <p:cNvSpPr txBox="1"/>
          <p:nvPr/>
        </p:nvSpPr>
        <p:spPr>
          <a:xfrm rot="20221485">
            <a:off x="7092348" y="2434759"/>
            <a:ext cx="606256" cy="461665"/>
          </a:xfrm>
          <a:prstGeom prst="rect">
            <a:avLst/>
          </a:prstGeom>
          <a:noFill/>
        </p:spPr>
        <p:txBody>
          <a:bodyPr wrap="square" rtlCol="0">
            <a:spAutoFit/>
          </a:bodyPr>
          <a:lstStyle/>
          <a:p>
            <a:r>
              <a:rPr lang="en-US" dirty="0">
                <a:latin typeface="+mj-lt"/>
              </a:rPr>
              <a:t>TLS</a:t>
            </a:r>
          </a:p>
        </p:txBody>
      </p:sp>
    </p:spTree>
    <p:extLst>
      <p:ext uri="{BB962C8B-B14F-4D97-AF65-F5344CB8AC3E}">
        <p14:creationId xmlns:p14="http://schemas.microsoft.com/office/powerpoint/2010/main" val="343147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BF08CB-C171-E243-A6FC-935F089839C1}"/>
              </a:ext>
            </a:extLst>
          </p:cNvPr>
          <p:cNvSpPr>
            <a:spLocks noGrp="1"/>
          </p:cNvSpPr>
          <p:nvPr>
            <p:ph type="title"/>
          </p:nvPr>
        </p:nvSpPr>
        <p:spPr/>
        <p:txBody>
          <a:bodyPr/>
          <a:lstStyle/>
          <a:p>
            <a:r>
              <a:rPr lang="en-US" dirty="0"/>
              <a:t>On-Prem Also Has Drawbacks</a:t>
            </a:r>
          </a:p>
        </p:txBody>
      </p:sp>
      <p:sp>
        <p:nvSpPr>
          <p:cNvPr id="7" name="Content Placeholder 6">
            <a:extLst>
              <a:ext uri="{FF2B5EF4-FFF2-40B4-BE49-F238E27FC236}">
                <a16:creationId xmlns:a16="http://schemas.microsoft.com/office/drawing/2014/main" id="{79F9EE94-E9B0-0346-A1A9-0B50C6D0D1AD}"/>
              </a:ext>
            </a:extLst>
          </p:cNvPr>
          <p:cNvSpPr>
            <a:spLocks noGrp="1"/>
          </p:cNvSpPr>
          <p:nvPr>
            <p:ph idx="4294967295"/>
          </p:nvPr>
        </p:nvSpPr>
        <p:spPr>
          <a:xfrm>
            <a:off x="627521" y="1367333"/>
            <a:ext cx="11102737" cy="4695844"/>
          </a:xfrm>
        </p:spPr>
        <p:txBody>
          <a:bodyPr>
            <a:normAutofit/>
          </a:bodyPr>
          <a:lstStyle/>
          <a:p>
            <a:r>
              <a:rPr lang="en-US" dirty="0"/>
              <a:t>High latency unless customer deploys global routers</a:t>
            </a:r>
          </a:p>
          <a:p>
            <a:r>
              <a:rPr lang="en-US" dirty="0"/>
              <a:t>Company might not fully trust the people who change the fried network cards</a:t>
            </a:r>
          </a:p>
          <a:p>
            <a:r>
              <a:rPr lang="en-US" dirty="0"/>
              <a:t>If buggy, software can become a backdoor into the prem</a:t>
            </a:r>
          </a:p>
          <a:p>
            <a:pPr lvl="1"/>
            <a:r>
              <a:rPr lang="en-US" dirty="0"/>
              <a:t>See: SolarWinds, Log4j, various Microsoft Exchange vulnerabilities</a:t>
            </a:r>
          </a:p>
        </p:txBody>
      </p:sp>
    </p:spTree>
    <p:extLst>
      <p:ext uri="{BB962C8B-B14F-4D97-AF65-F5344CB8AC3E}">
        <p14:creationId xmlns:p14="http://schemas.microsoft.com/office/powerpoint/2010/main" val="26075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06AF38-36F0-4003-ADDE-32D73072B9B4}"/>
              </a:ext>
            </a:extLst>
          </p:cNvPr>
          <p:cNvSpPr>
            <a:spLocks noGrp="1"/>
          </p:cNvSpPr>
          <p:nvPr>
            <p:ph type="sldNum" sz="quarter" idx="12"/>
          </p:nvPr>
        </p:nvSpPr>
        <p:spPr/>
        <p:txBody>
          <a:bodyPr/>
          <a:lstStyle/>
          <a:p>
            <a:fld id="{F56C8676-1494-424A-9EE1-69F4EB666BA8}" type="slidenum">
              <a:rPr lang="en-US" smtClean="0"/>
              <a:t>9</a:t>
            </a:fld>
            <a:endParaRPr lang="en-US" dirty="0"/>
          </a:p>
        </p:txBody>
      </p:sp>
      <p:sp>
        <p:nvSpPr>
          <p:cNvPr id="4" name="Text Placeholder 3">
            <a:extLst>
              <a:ext uri="{FF2B5EF4-FFF2-40B4-BE49-F238E27FC236}">
                <a16:creationId xmlns:a16="http://schemas.microsoft.com/office/drawing/2014/main" id="{64733BFD-C10D-417D-B682-63C30AFFA4D1}"/>
              </a:ext>
            </a:extLst>
          </p:cNvPr>
          <p:cNvSpPr>
            <a:spLocks noGrp="1"/>
          </p:cNvSpPr>
          <p:nvPr>
            <p:ph type="body" idx="1"/>
          </p:nvPr>
        </p:nvSpPr>
        <p:spPr>
          <a:xfrm>
            <a:off x="631744" y="1037473"/>
            <a:ext cx="5386917" cy="639763"/>
          </a:xfrm>
        </p:spPr>
        <p:txBody>
          <a:bodyPr/>
          <a:lstStyle/>
          <a:p>
            <a:pPr algn="ctr"/>
            <a:r>
              <a:rPr lang="en-US" dirty="0"/>
              <a:t>May 2020</a:t>
            </a:r>
          </a:p>
        </p:txBody>
      </p:sp>
      <p:sp>
        <p:nvSpPr>
          <p:cNvPr id="6" name="Text Placeholder 5">
            <a:extLst>
              <a:ext uri="{FF2B5EF4-FFF2-40B4-BE49-F238E27FC236}">
                <a16:creationId xmlns:a16="http://schemas.microsoft.com/office/drawing/2014/main" id="{C1CB0101-F370-4446-8441-C557E680F2DC}"/>
              </a:ext>
            </a:extLst>
          </p:cNvPr>
          <p:cNvSpPr>
            <a:spLocks noGrp="1"/>
          </p:cNvSpPr>
          <p:nvPr>
            <p:ph type="body" sz="quarter" idx="3"/>
          </p:nvPr>
        </p:nvSpPr>
        <p:spPr>
          <a:xfrm>
            <a:off x="6312270" y="1037473"/>
            <a:ext cx="5389033" cy="639763"/>
          </a:xfrm>
        </p:spPr>
        <p:txBody>
          <a:bodyPr/>
          <a:lstStyle/>
          <a:p>
            <a:pPr algn="ctr"/>
            <a:r>
              <a:rPr lang="en-US" dirty="0"/>
              <a:t>July 2020</a:t>
            </a:r>
          </a:p>
        </p:txBody>
      </p:sp>
      <p:pic>
        <p:nvPicPr>
          <p:cNvPr id="8" name="Google Shape;68;p17">
            <a:extLst>
              <a:ext uri="{FF2B5EF4-FFF2-40B4-BE49-F238E27FC236}">
                <a16:creationId xmlns:a16="http://schemas.microsoft.com/office/drawing/2014/main" id="{CB01EFF2-B52C-4285-8625-E78F3B20C8D9}"/>
              </a:ext>
            </a:extLst>
          </p:cNvPr>
          <p:cNvPicPr preferRelativeResize="0">
            <a:picLocks noGrp="1"/>
          </p:cNvPicPr>
          <p:nvPr>
            <p:ph sz="half" idx="2"/>
          </p:nvPr>
        </p:nvPicPr>
        <p:blipFill>
          <a:blip r:embed="rId3">
            <a:alphaModFix/>
          </a:blip>
          <a:stretch>
            <a:fillRect/>
          </a:stretch>
        </p:blipFill>
        <p:spPr>
          <a:xfrm>
            <a:off x="1179162" y="1863411"/>
            <a:ext cx="4291710" cy="3575635"/>
          </a:xfrm>
          <a:prstGeom prst="rect">
            <a:avLst/>
          </a:prstGeom>
          <a:noFill/>
          <a:ln>
            <a:noFill/>
          </a:ln>
        </p:spPr>
      </p:pic>
      <p:pic>
        <p:nvPicPr>
          <p:cNvPr id="9" name="Google Shape;63;p17">
            <a:extLst>
              <a:ext uri="{FF2B5EF4-FFF2-40B4-BE49-F238E27FC236}">
                <a16:creationId xmlns:a16="http://schemas.microsoft.com/office/drawing/2014/main" id="{21DF8402-2F10-485F-ABD9-C8053D468222}"/>
              </a:ext>
            </a:extLst>
          </p:cNvPr>
          <p:cNvPicPr preferRelativeResize="0"/>
          <p:nvPr/>
        </p:nvPicPr>
        <p:blipFill rotWithShape="1">
          <a:blip r:embed="rId4">
            <a:alphaModFix/>
          </a:blip>
          <a:srcRect r="22857"/>
          <a:stretch/>
        </p:blipFill>
        <p:spPr>
          <a:xfrm>
            <a:off x="6788236" y="2111021"/>
            <a:ext cx="4437100" cy="3238799"/>
          </a:xfrm>
          <a:prstGeom prst="rect">
            <a:avLst/>
          </a:prstGeom>
          <a:noFill/>
          <a:ln>
            <a:noFill/>
          </a:ln>
        </p:spPr>
      </p:pic>
      <p:sp>
        <p:nvSpPr>
          <p:cNvPr id="10" name="Google Shape;64;p17">
            <a:extLst>
              <a:ext uri="{FF2B5EF4-FFF2-40B4-BE49-F238E27FC236}">
                <a16:creationId xmlns:a16="http://schemas.microsoft.com/office/drawing/2014/main" id="{61C970A6-715C-4D31-9A46-B359D378AACA}"/>
              </a:ext>
            </a:extLst>
          </p:cNvPr>
          <p:cNvSpPr txBox="1"/>
          <p:nvPr/>
        </p:nvSpPr>
        <p:spPr>
          <a:xfrm>
            <a:off x="806850" y="5419141"/>
            <a:ext cx="5036335"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ea typeface="Lato"/>
                <a:cs typeface="Lato"/>
                <a:sym typeface="Lato"/>
              </a:rPr>
              <a:t>https://</a:t>
            </a:r>
            <a:r>
              <a:rPr lang="en" sz="1800" dirty="0" err="1">
                <a:latin typeface="+mj-lt"/>
                <a:ea typeface="Lato"/>
                <a:cs typeface="Lato"/>
                <a:sym typeface="Lato"/>
              </a:rPr>
              <a:t>github.com</a:t>
            </a:r>
            <a:r>
              <a:rPr lang="en" sz="1800" dirty="0">
                <a:latin typeface="+mj-lt"/>
                <a:ea typeface="Lato"/>
                <a:cs typeface="Lato"/>
                <a:sym typeface="Lato"/>
              </a:rPr>
              <a:t>/zoom/zoom-e2e-whitepaper</a:t>
            </a:r>
            <a:endParaRPr sz="1800" dirty="0">
              <a:latin typeface="+mj-lt"/>
              <a:ea typeface="Lato"/>
              <a:cs typeface="Lato"/>
              <a:sym typeface="Lato"/>
            </a:endParaRPr>
          </a:p>
        </p:txBody>
      </p:sp>
      <p:sp>
        <p:nvSpPr>
          <p:cNvPr id="11" name="Google Shape;64;p17">
            <a:extLst>
              <a:ext uri="{FF2B5EF4-FFF2-40B4-BE49-F238E27FC236}">
                <a16:creationId xmlns:a16="http://schemas.microsoft.com/office/drawing/2014/main" id="{E1439630-0848-4CFD-A99F-97B36F5F78AC}"/>
              </a:ext>
            </a:extLst>
          </p:cNvPr>
          <p:cNvSpPr txBox="1"/>
          <p:nvPr/>
        </p:nvSpPr>
        <p:spPr>
          <a:xfrm>
            <a:off x="6488618" y="5131696"/>
            <a:ext cx="5036335"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mj-lt"/>
                <a:ea typeface="Lato"/>
                <a:cs typeface="Lato"/>
                <a:sym typeface="Lato"/>
              </a:rPr>
              <a:t>First E2EE Meeting</a:t>
            </a:r>
            <a:endParaRPr sz="1800" dirty="0">
              <a:latin typeface="+mj-lt"/>
              <a:ea typeface="Lato"/>
              <a:cs typeface="Lato"/>
              <a:sym typeface="Lato"/>
            </a:endParaRPr>
          </a:p>
        </p:txBody>
      </p:sp>
      <p:sp>
        <p:nvSpPr>
          <p:cNvPr id="12" name="Title 1">
            <a:extLst>
              <a:ext uri="{FF2B5EF4-FFF2-40B4-BE49-F238E27FC236}">
                <a16:creationId xmlns:a16="http://schemas.microsoft.com/office/drawing/2014/main" id="{6C274F65-6738-4D93-B163-C9A4651ED20E}"/>
              </a:ext>
            </a:extLst>
          </p:cNvPr>
          <p:cNvSpPr>
            <a:spLocks noGrp="1"/>
          </p:cNvSpPr>
          <p:nvPr>
            <p:ph type="title"/>
          </p:nvPr>
        </p:nvSpPr>
        <p:spPr>
          <a:xfrm>
            <a:off x="628952" y="105175"/>
            <a:ext cx="10692193" cy="1131101"/>
          </a:xfrm>
        </p:spPr>
        <p:txBody>
          <a:bodyPr/>
          <a:lstStyle/>
          <a:p>
            <a:r>
              <a:rPr lang="en-US" dirty="0"/>
              <a:t>End-to-End Encryption</a:t>
            </a:r>
          </a:p>
        </p:txBody>
      </p:sp>
    </p:spTree>
    <p:extLst>
      <p:ext uri="{BB962C8B-B14F-4D97-AF65-F5344CB8AC3E}">
        <p14:creationId xmlns:p14="http://schemas.microsoft.com/office/powerpoint/2010/main" val="1946223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414155"/>
      </a:dk2>
      <a:lt2>
        <a:srgbClr val="51AB98"/>
      </a:lt2>
      <a:accent1>
        <a:srgbClr val="2C8CFF"/>
      </a:accent1>
      <a:accent2>
        <a:srgbClr val="4E82C2"/>
      </a:accent2>
      <a:accent3>
        <a:srgbClr val="87B3EB"/>
      </a:accent3>
      <a:accent4>
        <a:srgbClr val="9ABF7B"/>
      </a:accent4>
      <a:accent5>
        <a:srgbClr val="9ABFC0"/>
      </a:accent5>
      <a:accent6>
        <a:srgbClr val="C1D8A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2433</TotalTime>
  <Words>3218</Words>
  <Application>Microsoft Macintosh PowerPoint</Application>
  <PresentationFormat>Widescreen</PresentationFormat>
  <Paragraphs>872</Paragraphs>
  <Slides>56</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Calibri Light</vt:lpstr>
      <vt:lpstr>Helvetica Neue Light</vt:lpstr>
      <vt:lpstr>Lato</vt:lpstr>
      <vt:lpstr>Lato Light</vt:lpstr>
      <vt:lpstr>Office Theme</vt:lpstr>
      <vt:lpstr>1_Office Theme</vt:lpstr>
      <vt:lpstr>E2EE Meetings at Zoom</vt:lpstr>
      <vt:lpstr>Backstory</vt:lpstr>
      <vt:lpstr>Agenda</vt:lpstr>
      <vt:lpstr>What’s Out There?</vt:lpstr>
      <vt:lpstr>What’s wrong with Point-to-Point Encryption?</vt:lpstr>
      <vt:lpstr>Passive Server-Side Attacks</vt:lpstr>
      <vt:lpstr>What about On-Prem Solutions?</vt:lpstr>
      <vt:lpstr>On-Prem Also Has Drawbacks</vt:lpstr>
      <vt:lpstr>End-to-End Encryption</vt:lpstr>
      <vt:lpstr>Enhanced Encryption (simplified)</vt:lpstr>
      <vt:lpstr>Enhanced Encryption (simplified)</vt:lpstr>
      <vt:lpstr>End-To-End Encryption (simplified)</vt:lpstr>
      <vt:lpstr>E2EE: Key Generation</vt:lpstr>
      <vt:lpstr>E2EE: Long term device keys</vt:lpstr>
      <vt:lpstr>E2EE: Ephemeral DH keys</vt:lpstr>
      <vt:lpstr>E2EE: Ephemeral DH keys</vt:lpstr>
      <vt:lpstr>E2EE: Ephemeral DH keys</vt:lpstr>
      <vt:lpstr>E2EE: Sharing Meeting Key</vt:lpstr>
      <vt:lpstr>E2EE: Sharing Meeting Key</vt:lpstr>
      <vt:lpstr>Heartbeats and Participant List</vt:lpstr>
      <vt:lpstr>MiTM Attack</vt:lpstr>
      <vt:lpstr>Preventing Meddler-in-the-Middle (MITM)</vt:lpstr>
      <vt:lpstr>MiTM Attack</vt:lpstr>
      <vt:lpstr>Preventing MITM 2: “Lock The Meeting”</vt:lpstr>
      <vt:lpstr>What attacks can you think of?</vt:lpstr>
      <vt:lpstr>Phase 2+ of E2EE: Better Identity </vt:lpstr>
      <vt:lpstr>Participants Remember Public Keys (TOFU)</vt:lpstr>
      <vt:lpstr>Problem: Quadratic Warnings</vt:lpstr>
      <vt:lpstr>Solution: Personal Device Clouds</vt:lpstr>
      <vt:lpstr>Contact Sync</vt:lpstr>
      <vt:lpstr>Solution: Personal Device Clouds</vt:lpstr>
      <vt:lpstr>Solution: Personal Device Clouds</vt:lpstr>
      <vt:lpstr>Approval: Expanding the Circle of Trust</vt:lpstr>
      <vt:lpstr>Personal Device Clouds: Revocation</vt:lpstr>
      <vt:lpstr>Mechanism: “Signature Chains”</vt:lpstr>
      <vt:lpstr>Attacks Against Signature Chains</vt:lpstr>
      <vt:lpstr>Attacks Against Signature Chains</vt:lpstr>
      <vt:lpstr>Attacks Against Signature Chains</vt:lpstr>
      <vt:lpstr>Solution: Transparency Tree</vt:lpstr>
      <vt:lpstr>Solution: Transparency Tree</vt:lpstr>
      <vt:lpstr>Merkle Trees</vt:lpstr>
      <vt:lpstr>Merkle Trees - LookupChain</vt:lpstr>
      <vt:lpstr>Merkle Trees – Exclusion</vt:lpstr>
      <vt:lpstr>Merkle Trees</vt:lpstr>
      <vt:lpstr>Merkle Trees - Audit</vt:lpstr>
      <vt:lpstr>Merkle Trees  – Recap</vt:lpstr>
      <vt:lpstr>What’s Wrong with Merkle Trees?</vt:lpstr>
      <vt:lpstr>Verifiable Random Functions</vt:lpstr>
      <vt:lpstr>Lookup Protocol</vt:lpstr>
      <vt:lpstr>Transparency Trees</vt:lpstr>
      <vt:lpstr>Commitments</vt:lpstr>
      <vt:lpstr>Important Note to System Builders</vt:lpstr>
      <vt:lpstr>Zoom Transparency Tree - Recap</vt:lpstr>
      <vt:lpstr>Identity Provider Attestations</vt:lpstr>
      <vt:lpstr>Recap</vt:lpstr>
      <vt:lpstr>Open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E2EE Meetings at Zoom</dc:title>
  <dc:creator>Max Krohn</dc:creator>
  <cp:lastModifiedBy>Max Krohn</cp:lastModifiedBy>
  <cp:revision>9</cp:revision>
  <dcterms:created xsi:type="dcterms:W3CDTF">2022-05-03T12:51:12Z</dcterms:created>
  <dcterms:modified xsi:type="dcterms:W3CDTF">2022-05-17T14:15:53Z</dcterms:modified>
</cp:coreProperties>
</file>