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11" r:id="rId3"/>
    <p:sldId id="485" r:id="rId4"/>
    <p:sldId id="424" r:id="rId5"/>
    <p:sldId id="446" r:id="rId6"/>
    <p:sldId id="283" r:id="rId7"/>
    <p:sldId id="259" r:id="rId8"/>
    <p:sldId id="257" r:id="rId9"/>
    <p:sldId id="395" r:id="rId10"/>
    <p:sldId id="412" r:id="rId11"/>
    <p:sldId id="466" r:id="rId12"/>
    <p:sldId id="468" r:id="rId13"/>
    <p:sldId id="467" r:id="rId14"/>
    <p:sldId id="437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2" r:id="rId24"/>
    <p:sldId id="481" r:id="rId25"/>
    <p:sldId id="480" r:id="rId26"/>
    <p:sldId id="440" r:id="rId27"/>
    <p:sldId id="442" r:id="rId28"/>
    <p:sldId id="374" r:id="rId29"/>
    <p:sldId id="384" r:id="rId30"/>
    <p:sldId id="307" r:id="rId31"/>
    <p:sldId id="427" r:id="rId32"/>
    <p:sldId id="385" r:id="rId33"/>
    <p:sldId id="483" r:id="rId34"/>
    <p:sldId id="321" r:id="rId35"/>
    <p:sldId id="433" r:id="rId36"/>
    <p:sldId id="391" r:id="rId37"/>
    <p:sldId id="484" r:id="rId38"/>
    <p:sldId id="388" r:id="rId39"/>
    <p:sldId id="389" r:id="rId40"/>
    <p:sldId id="416" r:id="rId41"/>
    <p:sldId id="431" r:id="rId42"/>
    <p:sldId id="390" r:id="rId43"/>
    <p:sldId id="45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1" autoAdjust="0"/>
    <p:restoredTop sz="79664" autoAdjust="0"/>
  </p:normalViewPr>
  <p:slideViewPr>
    <p:cSldViewPr snapToGrid="0" snapToObjects="1" showGuides="1">
      <p:cViewPr>
        <p:scale>
          <a:sx n="95" d="100"/>
          <a:sy n="95" d="100"/>
        </p:scale>
        <p:origin x="-1376" y="-8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ha:Documents: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ha:Documents: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ha:Documents: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[graphs.xlsx]Sheet1!$A$13:$C$13</c:f>
              <c:strCache>
                <c:ptCount val="3"/>
                <c:pt idx="0">
                  <c:v>Doppel</c:v>
                </c:pt>
                <c:pt idx="1">
                  <c:v>OCC</c:v>
                </c:pt>
                <c:pt idx="2">
                  <c:v>2PL</c:v>
                </c:pt>
              </c:strCache>
            </c:strRef>
          </c:cat>
          <c:val>
            <c:numRef>
              <c:f>[graphs.xlsx]Sheet1!$A$14:$C$14</c:f>
              <c:numCache>
                <c:formatCode>General</c:formatCode>
                <c:ptCount val="3"/>
                <c:pt idx="0">
                  <c:v>3.0E7</c:v>
                </c:pt>
                <c:pt idx="1">
                  <c:v>806629.0</c:v>
                </c:pt>
                <c:pt idx="2">
                  <c:v>1.655E6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670216"/>
        <c:axId val="2140026184"/>
      </c:barChart>
      <c:catAx>
        <c:axId val="2144670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elvetica Neue Light"/>
              </a:defRPr>
            </a:pPr>
            <a:endParaRPr lang="en-US"/>
          </a:p>
        </c:txPr>
        <c:crossAx val="2140026184"/>
        <c:crosses val="autoZero"/>
        <c:auto val="1"/>
        <c:lblAlgn val="ctr"/>
        <c:lblOffset val="100"/>
        <c:noMultiLvlLbl val="0"/>
      </c:catAx>
      <c:valAx>
        <c:axId val="2140026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Helvetica Neue Light"/>
              </a:defRPr>
            </a:pPr>
            <a:endParaRPr lang="en-US"/>
          </a:p>
        </c:txPr>
        <c:crossAx val="214467021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[graphs.xlsx]Sheet1!$A$20:$B$20</c:f>
              <c:strCache>
                <c:ptCount val="2"/>
                <c:pt idx="0">
                  <c:v>Doppel</c:v>
                </c:pt>
                <c:pt idx="1">
                  <c:v>OCC</c:v>
                </c:pt>
              </c:strCache>
            </c:strRef>
          </c:cat>
          <c:val>
            <c:numRef>
              <c:f>[graphs.xlsx]Sheet1!$A$21:$B$21</c:f>
              <c:numCache>
                <c:formatCode>General</c:formatCode>
                <c:ptCount val="2"/>
                <c:pt idx="0">
                  <c:v>7.75E6</c:v>
                </c:pt>
                <c:pt idx="1">
                  <c:v>4.539E6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977576"/>
        <c:axId val="2145980552"/>
      </c:barChart>
      <c:catAx>
        <c:axId val="2145977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5980552"/>
        <c:crosses val="autoZero"/>
        <c:auto val="1"/>
        <c:lblAlgn val="ctr"/>
        <c:lblOffset val="100"/>
        <c:noMultiLvlLbl val="0"/>
      </c:catAx>
      <c:valAx>
        <c:axId val="2145980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97757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600" b="0" i="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[graphs.xlsx]Sheet1!$A$25</c:f>
              <c:strCache>
                <c:ptCount val="1"/>
                <c:pt idx="0">
                  <c:v>Doppel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[graphs.xlsx]Sheet1!$B$24:$C$24</c:f>
              <c:strCache>
                <c:ptCount val="2"/>
                <c:pt idx="0">
                  <c:v>Uniform</c:v>
                </c:pt>
                <c:pt idx="1">
                  <c:v>Skewed</c:v>
                </c:pt>
              </c:strCache>
            </c:strRef>
          </c:cat>
          <c:val>
            <c:numRef>
              <c:f>[graphs.xlsx]Sheet1!$B$25:$C$25</c:f>
              <c:numCache>
                <c:formatCode>General</c:formatCode>
                <c:ptCount val="2"/>
                <c:pt idx="0">
                  <c:v>1.0617694E7</c:v>
                </c:pt>
                <c:pt idx="1">
                  <c:v>8.370404E6</c:v>
                </c:pt>
              </c:numCache>
            </c:numRef>
          </c:val>
        </c:ser>
        <c:ser>
          <c:idx val="1"/>
          <c:order val="1"/>
          <c:tx>
            <c:strRef>
              <c:f>[graphs.xlsx]Sheet1!$A$26</c:f>
              <c:strCache>
                <c:ptCount val="1"/>
                <c:pt idx="0">
                  <c:v>OCC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[graphs.xlsx]Sheet1!$B$24:$C$24</c:f>
              <c:strCache>
                <c:ptCount val="2"/>
                <c:pt idx="0">
                  <c:v>Uniform</c:v>
                </c:pt>
                <c:pt idx="1">
                  <c:v>Skewed</c:v>
                </c:pt>
              </c:strCache>
            </c:strRef>
          </c:cat>
          <c:val>
            <c:numRef>
              <c:f>[graphs.xlsx]Sheet1!$B$26:$C$26</c:f>
              <c:numCache>
                <c:formatCode>General</c:formatCode>
                <c:ptCount val="2"/>
                <c:pt idx="0">
                  <c:v>1.0904602E7</c:v>
                </c:pt>
                <c:pt idx="1">
                  <c:v>2.602E6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913352"/>
        <c:axId val="2144916328"/>
      </c:barChart>
      <c:catAx>
        <c:axId val="2144913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916328"/>
        <c:crosses val="autoZero"/>
        <c:auto val="1"/>
        <c:lblAlgn val="ctr"/>
        <c:lblOffset val="100"/>
        <c:noMultiLvlLbl val="0"/>
      </c:catAx>
      <c:valAx>
        <c:axId val="2144916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913352"/>
        <c:crosses val="autoZero"/>
        <c:crossBetween val="between"/>
        <c:dispUnits>
          <c:builtInUnit val="million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0" i="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62C1-38A1-6541-813F-7C03C07B1222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FBFF4-4425-3541-9220-81DEEDCD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8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22E-8BE4-D64D-BC14-6D151F9970B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86730-9686-E74B-8D9D-D5AE81BA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We can probably execute this </a:t>
            </a:r>
            <a:r>
              <a:rPr lang="en-US" dirty="0" err="1" smtClean="0"/>
              <a:t>incr</a:t>
            </a:r>
            <a:r>
              <a:rPr lang="en-US" dirty="0" smtClean="0"/>
              <a:t> </a:t>
            </a:r>
            <a:r>
              <a:rPr lang="en-US" dirty="0" err="1" smtClean="0"/>
              <a:t>txn</a:t>
            </a:r>
            <a:r>
              <a:rPr lang="en-US" dirty="0" smtClean="0"/>
              <a:t> in parallel using slices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about these transactions,</a:t>
            </a:r>
            <a:r>
              <a:rPr lang="en-US" baseline="0" dirty="0" smtClean="0"/>
              <a:t> which might be running concurrently on the same keys</a:t>
            </a:r>
            <a:r>
              <a:rPr lang="en-US" dirty="0" smtClean="0"/>
              <a:t>?  Need to do reads and writes to multiple</a:t>
            </a:r>
            <a:r>
              <a:rPr lang="en-US" baseline="0" dirty="0" smtClean="0"/>
              <a:t> </a:t>
            </a:r>
            <a:r>
              <a:rPr lang="en-US" dirty="0" smtClean="0"/>
              <a:t>variables atomically. [click]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txns</a:t>
            </a:r>
            <a:r>
              <a:rPr lang="en-US" baseline="0" dirty="0" smtClean="0"/>
              <a:t> can have arbitrary code inside them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we might need to return values to the caller that reflect how that transaction was ordered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It is unclear</a:t>
            </a:r>
            <a:r>
              <a:rPr lang="en-US" baseline="0" dirty="0" smtClean="0"/>
              <a:t> how</a:t>
            </a:r>
            <a:r>
              <a:rPr lang="en-US" dirty="0" smtClean="0"/>
              <a:t> to run THESE TWO TRANSACTIONS correctly </a:t>
            </a:r>
            <a:r>
              <a:rPr lang="en-US" baseline="0" dirty="0" smtClean="0"/>
              <a:t>w</a:t>
            </a:r>
            <a:r>
              <a:rPr lang="en-US" dirty="0" smtClean="0"/>
              <a:t>hile </a:t>
            </a:r>
            <a:r>
              <a:rPr lang="en-US" dirty="0" smtClean="0"/>
              <a:t>using</a:t>
            </a:r>
            <a:r>
              <a:rPr lang="en-US" baseline="0" dirty="0" smtClean="0"/>
              <a:t> split 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5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introduce a new technique to solve this challenge, called Phase Reconciliation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[read slide]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In the split phase, writes to contended records are done per-core.  We then reconcile these writes so that in the joined phase, we can execute any combination of operations in any transaction using concurrency control.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We’ve implemented this technique in…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 memory transactional KEY VALUE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5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contribution of this work is the phase reconciliation technique, including</a:t>
            </a:r>
          </a:p>
          <a:p>
            <a:r>
              <a:rPr lang="en-US" baseline="0" dirty="0" smtClean="0"/>
              <a:t> - defining a set of </a:t>
            </a:r>
            <a:r>
              <a:rPr lang="en-US" baseline="0" dirty="0" err="1" smtClean="0"/>
              <a:t>splittable</a:t>
            </a:r>
            <a:r>
              <a:rPr lang="en-US" baseline="0" dirty="0" smtClean="0"/>
              <a:t> operations transactions can use to execute on split records</a:t>
            </a:r>
          </a:p>
          <a:p>
            <a:r>
              <a:rPr lang="en-US" baseline="0" dirty="0" smtClean="0"/>
              <a:t> - ..</a:t>
            </a:r>
          </a:p>
          <a:p>
            <a:r>
              <a:rPr lang="en-US" baseline="0" dirty="0" smtClean="0"/>
              <a:t> 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x is split, y and z are NOT split</a:t>
            </a:r>
          </a:p>
          <a:p>
            <a:r>
              <a:rPr lang="en-US" baseline="0" dirty="0" smtClean="0"/>
              <a:t>Cores 1 and 3 are both writing y</a:t>
            </a:r>
          </a:p>
          <a:p>
            <a:r>
              <a:rPr lang="en-US" baseline="0" dirty="0" smtClean="0"/>
              <a:t>Serializes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Reconciliation</a:t>
            </a:r>
            <a:r>
              <a:rPr lang="en-US" baseline="0" dirty="0" smtClean="0"/>
              <a:t> starts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core adds their per-core values</a:t>
            </a:r>
            <a:r>
              <a:rPr lang="en-US" baseline="0" dirty="0" smtClean="0"/>
              <a:t> of x to the global value for 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RECONCILIATION</a:t>
            </a:r>
            <a:r>
              <a:rPr lang="en-US" baseline="0" dirty="0" smtClean="0"/>
              <a:t> ONLY HAPPENS FOR SPLIT KEYS, and there is ONE reconciliation PER SPLIT KEY PER CORE -- RECONCILIATION IS </a:t>
            </a:r>
            <a:r>
              <a:rPr lang="en-US" baseline="0" dirty="0" smtClean="0"/>
              <a:t>FAS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Applications which use databases are composed of transactions.</a:t>
            </a:r>
            <a:r>
              <a:rPr lang="en-US" dirty="0" smtClean="0"/>
              <a:t> Here are </a:t>
            </a:r>
            <a:r>
              <a:rPr lang="en-US" dirty="0" smtClean="0"/>
              <a:t>three, maybe some that are used in a social networking site. </a:t>
            </a:r>
            <a:r>
              <a:rPr lang="en-US" b="1" dirty="0" smtClean="0"/>
              <a:t>Transactions</a:t>
            </a:r>
            <a:r>
              <a:rPr lang="en-US" b="1" baseline="0" dirty="0" smtClean="0"/>
              <a:t> are </a:t>
            </a:r>
            <a:r>
              <a:rPr lang="en-US" b="1" dirty="0" smtClean="0"/>
              <a:t>composed of operations on records</a:t>
            </a:r>
            <a:r>
              <a:rPr lang="en-US" dirty="0" smtClean="0"/>
              <a:t>,</a:t>
            </a:r>
            <a:r>
              <a:rPr lang="en-US" baseline="0" dirty="0" smtClean="0"/>
              <a:t> and the database needs to ensure they </a:t>
            </a:r>
            <a:r>
              <a:rPr lang="en-US" dirty="0" smtClean="0"/>
              <a:t>happen atomically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serializably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Let’s focus on the first.</a:t>
            </a:r>
            <a:r>
              <a:rPr lang="en-US" dirty="0" smtClean="0"/>
              <a:t> This simple transaction increments a value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2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we’re ready to process new transactions in the joined phase using OCC</a:t>
            </a:r>
          </a:p>
          <a:p>
            <a:r>
              <a:rPr lang="en-US" dirty="0" smtClean="0"/>
              <a:t>So </a:t>
            </a:r>
            <a:r>
              <a:rPr lang="en-US" dirty="0" smtClean="0"/>
              <a:t>transactions on the same records are executed</a:t>
            </a:r>
            <a:r>
              <a:rPr lang="en-US" baseline="0" dirty="0" smtClean="0"/>
              <a:t> serially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Eventually, we’ll transition to split phase </a:t>
            </a:r>
            <a:r>
              <a:rPr lang="en-US" dirty="0" smtClean="0"/>
              <a:t>again</a:t>
            </a:r>
            <a:endParaRPr lang="en-US" dirty="0" smtClean="0"/>
          </a:p>
          <a:p>
            <a:r>
              <a:rPr lang="en-US" dirty="0" smtClean="0"/>
              <a:t>This turns</a:t>
            </a:r>
            <a:r>
              <a:rPr lang="en-US" baseline="0" dirty="0" smtClean="0"/>
              <a:t> out to be a very</a:t>
            </a:r>
            <a:r>
              <a:rPr lang="en-US" dirty="0" smtClean="0"/>
              <a:t> useful</a:t>
            </a:r>
            <a:r>
              <a:rPr lang="en-US" baseline="0" dirty="0" smtClean="0"/>
              <a:t> way to organize our transactions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…because</a:t>
            </a:r>
            <a:r>
              <a:rPr lang="en-US" baseline="0" dirty="0" smtClean="0"/>
              <a:t> we can batch the work of many transactions across phases.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execute many split transactions in the split phase and accumulate stashed transactions.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amortizes the cost of reconciliation over all the split </a:t>
            </a:r>
            <a:r>
              <a:rPr lang="en-US" baseline="0" dirty="0" smtClean="0"/>
              <a:t>transactions</a:t>
            </a:r>
            <a:endParaRPr lang="en-US" baseline="0" dirty="0" smtClean="0"/>
          </a:p>
          <a:p>
            <a:r>
              <a:rPr lang="en-US" baseline="0" dirty="0" smtClean="0"/>
              <a:t>What’s interesting here is that those GET operations would have CONFLICTED if executed concurrently with the other operations (without split data), but here </a:t>
            </a:r>
            <a:r>
              <a:rPr lang="en-US" baseline="0" dirty="0" smtClean="0"/>
              <a:t>they do not, so </a:t>
            </a:r>
            <a:r>
              <a:rPr lang="en-US" baseline="0" dirty="0" smtClean="0"/>
              <a:t>they can execute without conflict, in </a:t>
            </a:r>
            <a:r>
              <a:rPr lang="en-US" baseline="0" dirty="0" err="1" smtClean="0"/>
              <a:t>parallell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1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the programming model.  API of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.  First two ops are key/value</a:t>
            </a:r>
          </a:p>
          <a:p>
            <a:r>
              <a:rPr lang="en-US" baseline="0" dirty="0" smtClean="0"/>
              <a:t>Next operate on numeric values, like INCR increments the value of k by 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have some special ops we introduced, an ordered put and insert to an ordered list.</a:t>
            </a:r>
          </a:p>
          <a:p>
            <a:r>
              <a:rPr lang="en-US" baseline="0" dirty="0" smtClean="0"/>
              <a:t>For more information see the paper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some </a:t>
            </a:r>
            <a:r>
              <a:rPr lang="en-US" baseline="0" dirty="0" err="1" smtClean="0"/>
              <a:t>oeprations</a:t>
            </a:r>
            <a:r>
              <a:rPr lang="en-US" baseline="0" dirty="0" smtClean="0"/>
              <a:t> are amenable to splitting.  The top two key/value ops are not, but the rest are.</a:t>
            </a:r>
          </a:p>
          <a:p>
            <a:r>
              <a:rPr lang="en-US" baseline="0" dirty="0" smtClean="0"/>
              <a:t> What makes an operation </a:t>
            </a:r>
            <a:r>
              <a:rPr lang="en-US" baseline="0" dirty="0" err="1" smtClean="0"/>
              <a:t>splittable</a:t>
            </a:r>
            <a:r>
              <a:rPr lang="en-US" baseline="0" dirty="0" smtClean="0"/>
              <a:t>?  Let’s look at an example,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8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talked before about how </a:t>
            </a:r>
            <a:r>
              <a:rPr lang="en-US" dirty="0" err="1" smtClean="0"/>
              <a:t>commutativity</a:t>
            </a:r>
            <a:r>
              <a:rPr lang="en-US" dirty="0" smtClean="0"/>
              <a:t> is important for correctness.</a:t>
            </a:r>
          </a:p>
          <a:p>
            <a:r>
              <a:rPr lang="en-US" dirty="0" smtClean="0"/>
              <a:t>Well</a:t>
            </a:r>
            <a:r>
              <a:rPr lang="en-US" baseline="0" dirty="0" smtClean="0"/>
              <a:t> we also need to be able to EFFICIENTLY RECONCILE values.  Here we are executing MAX operations on the same record, x, on different cores.  X is split.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o</a:t>
            </a:r>
            <a:r>
              <a:rPr lang="en-US" dirty="0" smtClean="0"/>
              <a:t>nly keep ONE piece of state per-core</a:t>
            </a:r>
            <a:r>
              <a:rPr lang="en-US" baseline="0" dirty="0" smtClean="0"/>
              <a:t> for x, which is the </a:t>
            </a:r>
            <a:r>
              <a:rPr lang="en-US" dirty="0" smtClean="0"/>
              <a:t>Current value for x given the operations this core has seen (click to almost</a:t>
            </a:r>
            <a:r>
              <a:rPr lang="en-US" baseline="0" dirty="0" smtClean="0"/>
              <a:t> end)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don</a:t>
            </a:r>
            <a:r>
              <a:rPr lang="fr-FR" dirty="0" smtClean="0"/>
              <a:t>’</a:t>
            </a:r>
            <a:r>
              <a:rPr lang="en-US" dirty="0" smtClean="0"/>
              <a:t>t,</a:t>
            </a:r>
            <a:r>
              <a:rPr lang="en-US" baseline="0" dirty="0" smtClean="0"/>
              <a:t> for example, keep LOGS of operations; this means we can reconcile per-core values in time order the number of cores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can we do this and get the same result?  All commutative operations, so answer is compatible with any order of operations.</a:t>
            </a:r>
          </a:p>
          <a:p>
            <a:r>
              <a:rPr lang="en-US" baseline="0" dirty="0" smtClean="0"/>
              <a:t>So we can correctly reconcile x and figure out what x should be at the 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leads us to the properties of what operations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can split.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First is for </a:t>
            </a:r>
            <a:r>
              <a:rPr lang="en-US" dirty="0" smtClean="0"/>
              <a:t>correctness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 for </a:t>
            </a:r>
            <a:r>
              <a:rPr lang="en-US" dirty="0" smtClean="0"/>
              <a:t>performance</a:t>
            </a:r>
            <a:endParaRPr lang="en-US" dirty="0" smtClean="0"/>
          </a:p>
          <a:p>
            <a:r>
              <a:rPr lang="en-US" dirty="0" smtClean="0"/>
              <a:t>Third </a:t>
            </a:r>
            <a:r>
              <a:rPr lang="en-US" dirty="0" smtClean="0"/>
              <a:t>and fourth are limitations </a:t>
            </a:r>
            <a:r>
              <a:rPr lang="en-US" dirty="0" smtClean="0"/>
              <a:t>of our system </a:t>
            </a:r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dirty="0" smtClean="0"/>
              <a:t>simplicity.</a:t>
            </a:r>
            <a:r>
              <a:rPr lang="en-US" baseline="0" dirty="0" smtClean="0"/>
              <a:t> The single key restriction does </a:t>
            </a:r>
            <a:r>
              <a:rPr lang="en-US" baseline="0" dirty="0" smtClean="0"/>
              <a:t>not affect </a:t>
            </a:r>
            <a:r>
              <a:rPr lang="en-US" baseline="0" dirty="0" smtClean="0"/>
              <a:t>functionality since apps </a:t>
            </a:r>
            <a:r>
              <a:rPr lang="en-US" baseline="0" dirty="0" smtClean="0"/>
              <a:t>can compose transactions </a:t>
            </a:r>
            <a:r>
              <a:rPr lang="en-US" baseline="0" dirty="0" smtClean="0"/>
              <a:t>of operations on different keys.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2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1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Doppel</a:t>
            </a:r>
            <a:r>
              <a:rPr lang="en-US" baseline="0" dirty="0" smtClean="0"/>
              <a:t> counts the number of times a conflicting operation on a record causes a transaction to abort, uses </a:t>
            </a:r>
            <a:r>
              <a:rPr lang="en-US" baseline="0" dirty="0" smtClean="0"/>
              <a:t>that count </a:t>
            </a:r>
            <a:r>
              <a:rPr lang="en-US" baseline="0" dirty="0" smtClean="0"/>
              <a:t>to consider moving record to split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Similarly, if a split record is causing a lot of transactions to be stashed in the split phase,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considers moving that record back to not-split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3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Applications which use databases are composed of transactions.</a:t>
            </a:r>
            <a:r>
              <a:rPr lang="en-US" dirty="0" smtClean="0"/>
              <a:t> Here are three, maybe some that are used in a social networking site. </a:t>
            </a:r>
            <a:r>
              <a:rPr lang="en-US" b="1" dirty="0" smtClean="0"/>
              <a:t>Transactions</a:t>
            </a:r>
            <a:r>
              <a:rPr lang="en-US" b="1" baseline="0" dirty="0" smtClean="0"/>
              <a:t> are </a:t>
            </a:r>
            <a:r>
              <a:rPr lang="en-US" b="1" dirty="0" smtClean="0"/>
              <a:t>composed of operations on records</a:t>
            </a:r>
            <a:r>
              <a:rPr lang="en-US" dirty="0" smtClean="0"/>
              <a:t>,</a:t>
            </a:r>
            <a:r>
              <a:rPr lang="en-US" baseline="0" dirty="0" smtClean="0"/>
              <a:t> and the database needs to ensure they </a:t>
            </a:r>
            <a:r>
              <a:rPr lang="en-US" dirty="0" smtClean="0"/>
              <a:t>happen atomically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serializably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Let’s focus on the first.</a:t>
            </a:r>
            <a:r>
              <a:rPr lang="en-US" dirty="0" smtClean="0"/>
              <a:t> This simple transaction increments a value.</a:t>
            </a:r>
          </a:p>
          <a:p>
            <a:endParaRPr lang="en-US" b="1" dirty="0" smtClean="0"/>
          </a:p>
          <a:p>
            <a:r>
              <a:rPr lang="en-US" b="1" dirty="0" smtClean="0"/>
              <a:t>The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application might need to run millions of this transaction, for example to update counters.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Main-memory multicore databases are very good at scaling</a:t>
            </a:r>
            <a:r>
              <a:rPr lang="en-US" baseline="0" dirty="0" smtClean="0"/>
              <a:t> transaction workloads when writes don’t contend.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2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</a:t>
            </a:r>
            <a:r>
              <a:rPr lang="en-US" baseline="0" dirty="0" smtClean="0"/>
              <a:t> demonstrates one of the most</a:t>
            </a:r>
            <a:r>
              <a:rPr lang="en-US" dirty="0" smtClean="0"/>
              <a:t> extreme </a:t>
            </a:r>
            <a:r>
              <a:rPr lang="en-US" dirty="0" smtClean="0"/>
              <a:t>case </a:t>
            </a:r>
            <a:r>
              <a:rPr lang="en-US" dirty="0" smtClean="0"/>
              <a:t>where phase reconciliation</a:t>
            </a:r>
            <a:r>
              <a:rPr lang="en-US" baseline="0" dirty="0" smtClean="0"/>
              <a:t> helps.   All transactions are on the same key, increment workload, 20 cores.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Doppel</a:t>
            </a:r>
            <a:r>
              <a:rPr lang="en-US" dirty="0" smtClean="0"/>
              <a:t> gets much better performance than either OCC or 2PL, because</a:t>
            </a:r>
            <a:r>
              <a:rPr lang="en-US" baseline="0" dirty="0" smtClean="0"/>
              <a:t> it is</a:t>
            </a:r>
            <a:endParaRPr lang="en-US" dirty="0" smtClean="0"/>
          </a:p>
          <a:p>
            <a:r>
              <a:rPr lang="en-US" dirty="0" smtClean="0"/>
              <a:t>able to execute the conflicting writes in parallel, leveraging the 20</a:t>
            </a:r>
            <a:r>
              <a:rPr lang="en-US" baseline="0" dirty="0" smtClean="0"/>
              <a:t> cores.  OCC and 2PL cannot, and must execute the transactions serially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Doppel</a:t>
            </a:r>
            <a:r>
              <a:rPr lang="en-US" dirty="0" smtClean="0"/>
              <a:t> gets roughly</a:t>
            </a:r>
            <a:r>
              <a:rPr lang="en-US" baseline="0" dirty="0" smtClean="0"/>
              <a:t> 20x the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of 2PL</a:t>
            </a:r>
          </a:p>
          <a:p>
            <a:r>
              <a:rPr lang="en-US" dirty="0" smtClean="0"/>
              <a:t>------</a:t>
            </a:r>
          </a:p>
          <a:p>
            <a:r>
              <a:rPr lang="en-US" dirty="0" smtClean="0"/>
              <a:t>It does even better compared to OCC</a:t>
            </a:r>
            <a:r>
              <a:rPr lang="en-US" baseline="0" dirty="0" smtClean="0"/>
              <a:t> on this workload because of the costs of aborts and retries.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we’d like to answer the question of how much conflict</a:t>
            </a:r>
            <a:r>
              <a:rPr lang="en-US" baseline="0" dirty="0" smtClean="0"/>
              <a:t> regular concurrency control can tolerate before we start to need something like phase reconciliation.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graph shows throughput varying the percentage of transactions that</a:t>
            </a:r>
            <a:r>
              <a:rPr lang="en-US" baseline="0" dirty="0" smtClean="0"/>
              <a:t> write the one hot key, on 20 cores.  At the left side all keys are accessed uniformly, on the right, every transaction increments the hot </a:t>
            </a:r>
            <a:r>
              <a:rPr lang="en-US" baseline="0" dirty="0" smtClean="0"/>
              <a:t>key (this is the same point as in the previous graph)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graph shows that even with small amounts of contention the throughput of conventional concurrency control drops significantly.  After only 5% writes to the contended key, phase reconciliation becomes helpful.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0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does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scale as we increase the number of cores?  In this graph we vary the number of cores on the x-axis and measure throughput.  This is again the most extreme case where every transaction is incrementing the same key.  </a:t>
            </a:r>
          </a:p>
          <a:p>
            <a:endParaRPr lang="en-US" dirty="0" smtClean="0"/>
          </a:p>
          <a:p>
            <a:r>
              <a:rPr lang="en-US" dirty="0" err="1" smtClean="0"/>
              <a:t>Doppel</a:t>
            </a:r>
            <a:r>
              <a:rPr lang="en-US" dirty="0" smtClean="0"/>
              <a:t> gets almost linear scalability,</a:t>
            </a:r>
            <a:r>
              <a:rPr lang="en-US" baseline="0" dirty="0" smtClean="0"/>
              <a:t> while OCC performance collapses.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a</a:t>
            </a:r>
            <a:r>
              <a:rPr lang="en-US" baseline="0" dirty="0" smtClean="0"/>
              <a:t> high number of cores, the communication we use for phase changing starts to become a bottleneck.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1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Now we’d like to evaluate </a:t>
            </a:r>
            <a:r>
              <a:rPr lang="en-US" baseline="0" dirty="0" err="1" smtClean="0"/>
              <a:t>Doppel’s</a:t>
            </a:r>
            <a:r>
              <a:rPr lang="en-US" baseline="0" dirty="0" smtClean="0"/>
              <a:t> performance on a mixed read/write workload, So we introduce a slightly more complex workload [read]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Thing to note here:  Both</a:t>
            </a:r>
            <a:r>
              <a:rPr lang="en-US" baseline="0" dirty="0" smtClean="0"/>
              <a:t> r</a:t>
            </a:r>
            <a:r>
              <a:rPr lang="en-US" dirty="0" smtClean="0"/>
              <a:t>eads and writes are to popular </a:t>
            </a:r>
            <a:r>
              <a:rPr lang="en-US" dirty="0" smtClean="0"/>
              <a:t>data</a:t>
            </a:r>
          </a:p>
          <a:p>
            <a:pPr marL="0" indent="0">
              <a:buFontTx/>
              <a:buNone/>
            </a:pPr>
            <a:r>
              <a:rPr lang="en-US" dirty="0" smtClean="0"/>
              <a:t>Meaning</a:t>
            </a:r>
            <a:r>
              <a:rPr lang="en-US" baseline="0" dirty="0" smtClean="0"/>
              <a:t> we have to stash a lot of transactions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throughput for both </a:t>
            </a:r>
            <a:r>
              <a:rPr lang="en-US" dirty="0" err="1" smtClean="0"/>
              <a:t>Doppel</a:t>
            </a:r>
            <a:r>
              <a:rPr lang="en-US" dirty="0" smtClean="0"/>
              <a:t> and OCC with a workload of 50% reads and 50% writes.</a:t>
            </a:r>
          </a:p>
          <a:p>
            <a:endParaRPr lang="en-US" dirty="0" smtClean="0"/>
          </a:p>
          <a:p>
            <a:r>
              <a:rPr lang="en-US" dirty="0" smtClean="0"/>
              <a:t>Even though many</a:t>
            </a:r>
            <a:r>
              <a:rPr lang="en-US" baseline="0" dirty="0" smtClean="0"/>
              <a:t> read transactions are </a:t>
            </a:r>
            <a:r>
              <a:rPr lang="en-US" dirty="0" smtClean="0"/>
              <a:t>stashed, </a:t>
            </a:r>
            <a:r>
              <a:rPr lang="en-US" dirty="0" err="1" smtClean="0"/>
              <a:t>Doppel</a:t>
            </a:r>
            <a:r>
              <a:rPr lang="en-US" dirty="0" smtClean="0"/>
              <a:t> gets</a:t>
            </a:r>
            <a:r>
              <a:rPr lang="en-US" baseline="0" dirty="0" smtClean="0"/>
              <a:t> better</a:t>
            </a:r>
            <a:r>
              <a:rPr lang="en-US" dirty="0" smtClean="0"/>
              <a:t> throughput than OCC because it benefits from batching the per-core writes on the few contended pages</a:t>
            </a:r>
            <a:r>
              <a:rPr lang="en-US" baseline="0" dirty="0" smtClean="0"/>
              <a:t> count records together in the split phase, and doing the reads without conflict in the joined phase.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93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 we examine that same</a:t>
            </a:r>
            <a:r>
              <a:rPr lang="en-US" baseline="0" dirty="0" smtClean="0"/>
              <a:t> workload as we vary the percentage of read transactions on the x-axis.  At the left, all transactions are users liking pages, and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performs much better than OCC because likes of the popular pages are happening in parallel.  At the right, all transactions are reading, and both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and OCC get high throughput because there is no conflict.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we increase the percentage of reads more and more transactions that read popular page counts are getting stashed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Eventually </a:t>
            </a:r>
            <a:r>
              <a:rPr lang="en-US" dirty="0" err="1" smtClean="0"/>
              <a:t>doppel</a:t>
            </a:r>
            <a:r>
              <a:rPr lang="en-US" dirty="0" smtClean="0"/>
              <a:t> stops</a:t>
            </a:r>
            <a:r>
              <a:rPr lang="en-US" baseline="0" dirty="0" smtClean="0"/>
              <a:t> marking anything as split (no split phase) and just does everything in join phase, same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as OCC after this point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Key point here is that </a:t>
            </a:r>
            <a:r>
              <a:rPr lang="en-US" baseline="0" dirty="0" err="1" smtClean="0"/>
              <a:t>Doppel’s</a:t>
            </a:r>
            <a:r>
              <a:rPr lang="en-US" baseline="0" dirty="0" smtClean="0"/>
              <a:t> batching technique helps to a pretty high percentage of reads, and after that point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 gets throughput comparable to regular concurrency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let’s see how well this technique applies to a complex application which is issuing many different kinds of transactions and operations.</a:t>
            </a:r>
          </a:p>
          <a:p>
            <a:endParaRPr lang="en-US" dirty="0" smtClean="0"/>
          </a:p>
          <a:p>
            <a:r>
              <a:rPr lang="en-US" dirty="0" smtClean="0"/>
              <a:t>In order to do that we introduce the </a:t>
            </a:r>
            <a:r>
              <a:rPr lang="en-US" dirty="0" err="1" smtClean="0"/>
              <a:t>Rubis</a:t>
            </a:r>
            <a:r>
              <a:rPr lang="en-US" dirty="0" smtClean="0"/>
              <a:t> workload.  </a:t>
            </a:r>
            <a:r>
              <a:rPr lang="en-US" dirty="0" err="1" smtClean="0"/>
              <a:t>Rubis</a:t>
            </a:r>
            <a:r>
              <a:rPr lang="en-US" dirty="0" smtClean="0"/>
              <a:t> is… read</a:t>
            </a:r>
          </a:p>
          <a:p>
            <a:endParaRPr lang="en-US" dirty="0" smtClean="0"/>
          </a:p>
          <a:p>
            <a:r>
              <a:rPr lang="en-US" dirty="0" smtClean="0"/>
              <a:t>Two</a:t>
            </a:r>
            <a:r>
              <a:rPr lang="en-US" baseline="0" dirty="0" smtClean="0"/>
              <a:t> workloads: uniform and contentious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** SKIPPABLE **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the most interesting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in that workload as written to work with </a:t>
            </a:r>
            <a:r>
              <a:rPr lang="en-US" baseline="0" dirty="0" err="1" smtClean="0"/>
              <a:t>Doppel’s</a:t>
            </a:r>
            <a:r>
              <a:rPr lang="en-US" baseline="0" dirty="0" smtClean="0"/>
              <a:t> operations; updates auction metadata, which in the skewed workload is very contended, and inserting the new bid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nice thing is that everything in this transaction can run in parallel, even when users are bidding on the same items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commutative ops</a:t>
            </a:r>
          </a:p>
          <a:p>
            <a:r>
              <a:rPr lang="en-US" baseline="0" dirty="0" smtClean="0"/>
              <a:t>[click] PUT not commutative, but this won’t conflict since it’s a new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2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the performance OF THE RUBIS BIDDING benchmark on the two different workloads, uniform and skewed.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Doppel</a:t>
            </a:r>
            <a:r>
              <a:rPr lang="en-US" baseline="0" dirty="0" smtClean="0"/>
              <a:t> performs slightly worse than OCC on a uniform workload due to the overhead of phases and tracking conflicts.  However once we evaluate a skewed workload, we see that OCC’s throughput drops significantly.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Contention in just 8% of store bid transactions caused this drop in throughput</a:t>
            </a:r>
          </a:p>
          <a:p>
            <a:r>
              <a:rPr lang="en-US" baseline="0" dirty="0" err="1" smtClean="0"/>
              <a:t>Doppel</a:t>
            </a:r>
            <a:r>
              <a:rPr lang="en-US" baseline="0" dirty="0" smtClean="0"/>
              <a:t> gets 3x the throughput of OCC just by splitting the contending writes to auction metadata.</a:t>
            </a:r>
          </a:p>
          <a:p>
            <a:r>
              <a:rPr lang="en-US" baseline="0" dirty="0" smtClean="0"/>
              <a:t>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reconciliation has comparable performance with no contention, and helps throughput significantly when there is contention.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 inspired by</a:t>
            </a:r>
          </a:p>
          <a:p>
            <a:endParaRPr lang="en-US" dirty="0" smtClean="0"/>
          </a:p>
          <a:p>
            <a:r>
              <a:rPr lang="en-US" dirty="0" smtClean="0"/>
              <a:t>Working with </a:t>
            </a:r>
            <a:r>
              <a:rPr lang="en-US" dirty="0" err="1" smtClean="0"/>
              <a:t>datatypes</a:t>
            </a:r>
            <a:r>
              <a:rPr lang="en-US" dirty="0" smtClean="0"/>
              <a:t> that have commutative</a:t>
            </a:r>
            <a:r>
              <a:rPr lang="en-US" baseline="0" dirty="0" smtClean="0"/>
              <a:t> operations, not commutative </a:t>
            </a:r>
            <a:r>
              <a:rPr lang="en-US" baseline="0" dirty="0" err="1" smtClean="0"/>
              <a:t>datatypes</a:t>
            </a:r>
            <a:r>
              <a:rPr lang="en-US" baseline="0" dirty="0" smtClean="0"/>
              <a:t>, why we have split phase and a join phase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Modeled per core values after split counters in multicore scalable </a:t>
            </a:r>
            <a:r>
              <a:rPr lang="en-US" baseline="0" dirty="0" err="1" smtClean="0"/>
              <a:t>OSes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Unfortunately </a:t>
            </a:r>
            <a:r>
              <a:rPr lang="en-US" dirty="0" smtClean="0"/>
              <a:t>application</a:t>
            </a:r>
            <a:r>
              <a:rPr lang="en-US" baseline="0" dirty="0" smtClean="0"/>
              <a:t> data access is almost always skewed, and </a:t>
            </a:r>
            <a:r>
              <a:rPr lang="en-US" baseline="0" dirty="0" smtClean="0"/>
              <a:t>applications</a:t>
            </a:r>
            <a:r>
              <a:rPr lang="en-US" dirty="0" smtClean="0"/>
              <a:t> </a:t>
            </a:r>
            <a:r>
              <a:rPr lang="en-US" dirty="0" smtClean="0"/>
              <a:t>actually do experience write contention</a:t>
            </a:r>
            <a:r>
              <a:rPr lang="en-US" baseline="0" dirty="0" smtClean="0"/>
              <a:t> on popular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3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remember this </a:t>
            </a:r>
            <a:r>
              <a:rPr lang="en-US" dirty="0" err="1" smtClean="0"/>
              <a:t>selfie</a:t>
            </a:r>
            <a:r>
              <a:rPr lang="en-US" dirty="0" smtClean="0"/>
              <a:t>,</a:t>
            </a:r>
            <a:r>
              <a:rPr lang="en-US" baseline="0" dirty="0" smtClean="0"/>
              <a:t> which became the most </a:t>
            </a:r>
            <a:r>
              <a:rPr lang="en-US" baseline="0" dirty="0" err="1" smtClean="0"/>
              <a:t>retweeted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favorited</a:t>
            </a:r>
            <a:r>
              <a:rPr lang="en-US" baseline="0" dirty="0" smtClean="0"/>
              <a:t> Twitter post of all time. </a:t>
            </a:r>
            <a:r>
              <a:rPr lang="en-US" baseline="0" dirty="0" smtClean="0"/>
              <a:t>[click] It </a:t>
            </a:r>
            <a:r>
              <a:rPr lang="en-US" baseline="0" dirty="0" smtClean="0"/>
              <a:t>was so popular it broke Twitter.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an</a:t>
            </a:r>
            <a:r>
              <a:rPr lang="en-US" baseline="0" dirty="0" smtClean="0"/>
              <a:t> application with transactions,</a:t>
            </a:r>
            <a:endParaRPr lang="en-US" dirty="0" smtClean="0"/>
          </a:p>
          <a:p>
            <a:r>
              <a:rPr lang="en-US" dirty="0" smtClean="0"/>
              <a:t>Maintaining</a:t>
            </a:r>
            <a:r>
              <a:rPr lang="en-US" baseline="0" dirty="0" smtClean="0"/>
              <a:t> counters like this would use something like </a:t>
            </a:r>
            <a:r>
              <a:rPr lang="en-US" baseline="0" dirty="0" err="1" smtClean="0"/>
              <a:t>IncrTxn</a:t>
            </a:r>
            <a:r>
              <a:rPr lang="en-US" baseline="0" dirty="0" smtClean="0"/>
              <a:t>, and those transactions would all contend on the same 2 counters. So the performance, and in particular scalability, of this one type of transaction matters a lot!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a problem because</a:t>
            </a:r>
            <a:r>
              <a:rPr lang="en-US" baseline="0" dirty="0" smtClean="0"/>
              <a:t> existing CC enforces serial execution of </a:t>
            </a:r>
            <a:r>
              <a:rPr lang="en-US" baseline="0" dirty="0" err="1" smtClean="0"/>
              <a:t>txns</a:t>
            </a:r>
            <a:r>
              <a:rPr lang="en-US" baseline="0" dirty="0" smtClean="0"/>
              <a:t> when they operate on the same record.  Here we have 3 cores, each executing that 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on the SAME record x.  </a:t>
            </a:r>
          </a:p>
          <a:p>
            <a:r>
              <a:rPr lang="en-US" baseline="0" dirty="0" smtClean="0"/>
              <a:t>Because of CC, they happen one </a:t>
            </a:r>
            <a:r>
              <a:rPr lang="en-US" baseline="0" dirty="0" smtClean="0"/>
              <a:t>at a time; we aren’t taking advantage of the multiple cores.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OCC happens in form of aborts and restarts</a:t>
            </a:r>
          </a:p>
          <a:p>
            <a:r>
              <a:rPr lang="en-US" baseline="0" dirty="0" smtClean="0"/>
              <a:t>In 2PL waiting for locks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big problem because…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means that with conventional</a:t>
            </a:r>
            <a:r>
              <a:rPr lang="en-US" baseline="0" dirty="0" smtClean="0"/>
              <a:t> CC, we cannot take advantage of more cores to get higher throughput.  Performance flattens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talk I’m going to show you how our</a:t>
            </a:r>
            <a:r>
              <a:rPr lang="en-US" baseline="0" dirty="0" smtClean="0"/>
              <a:t> system, </a:t>
            </a:r>
            <a:r>
              <a:rPr lang="en-US" baseline="0" dirty="0" err="1" smtClean="0"/>
              <a:t>Doppel</a:t>
            </a:r>
            <a:r>
              <a:rPr lang="en-US" baseline="0" dirty="0" smtClean="0"/>
              <a:t>, actually scales on </a:t>
            </a:r>
            <a:r>
              <a:rPr lang="en-US" baseline="0" dirty="0" smtClean="0"/>
              <a:t>contentious transactional workloads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One interesting </a:t>
            </a:r>
            <a:r>
              <a:rPr lang="en-US" baseline="0" dirty="0" smtClean="0"/>
              <a:t>thing </a:t>
            </a:r>
            <a:r>
              <a:rPr lang="en-US" baseline="0" dirty="0" smtClean="0"/>
              <a:t>here is that if you’re only doing increment’s you actually can execute these </a:t>
            </a:r>
            <a:r>
              <a:rPr lang="en-US" baseline="0" dirty="0" err="1" smtClean="0"/>
              <a:t>txns</a:t>
            </a:r>
            <a:r>
              <a:rPr lang="en-US" baseline="0" dirty="0" smtClean="0"/>
              <a:t> CORRECTLY in </a:t>
            </a:r>
            <a:r>
              <a:rPr lang="en-US" baseline="0" dirty="0" smtClean="0"/>
              <a:t>parallel using </a:t>
            </a:r>
            <a:r>
              <a:rPr lang="en-US" baseline="0" dirty="0" smtClean="0"/>
              <a:t>per-core variables for x. 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Each core keeps a variable with its local value for x.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call these per-core variables SLICES and We say x is split across cores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It’s a common technique for individual variables in concurrent algorithms, but not in transaction processing systems.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Can we do this correctly?  YES </a:t>
            </a:r>
            <a:r>
              <a:rPr lang="en-US" baseline="0" dirty="0" smtClean="0"/>
              <a:t>if this is the only thing happening to x, because </a:t>
            </a:r>
            <a:r>
              <a:rPr lang="en-US" baseline="0" dirty="0" smtClean="0"/>
              <a:t>increment commutes, </a:t>
            </a:r>
            <a:r>
              <a:rPr lang="en-US" baseline="0" dirty="0" smtClean="0"/>
              <a:t>and we </a:t>
            </a:r>
            <a:r>
              <a:rPr lang="en-US" baseline="0" dirty="0" smtClean="0"/>
              <a:t>can assemble the correct value for x </a:t>
            </a:r>
            <a:r>
              <a:rPr lang="en-US" baseline="0" dirty="0" smtClean="0"/>
              <a:t>later, independent of order.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6730-9686-E74B-8D9D-D5AE81BAB1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F7B-D997-3B44-AB65-67AF3BA1FE96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D02E-8533-AB45-89A7-930558846CAD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8CFE-2F12-5A40-83EE-0615D8B1CABD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BAC-49D6-8741-BB2D-8240D0033436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1D1A-3110-2645-BF7B-83B06FA211CB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0312-67BC-6B4F-9716-07B92374FE40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7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BF29-7861-464E-957E-7FDA15540D1D}" type="datetime1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147F-9C5A-F942-80F3-ABA26074E4EA}" type="datetime1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AC62-1B0B-F943-8AFF-321F343002AA}" type="datetime1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660-B132-D140-A111-6AA573437ED1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81B-3AB7-B44A-AF22-9B25C3B1DAC8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34B2-D8F0-F84D-816C-85C6956D3C45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CBB8-4335-654C-9201-C00663789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8318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Phase Reconciliation for Contended In-Memory Transactions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30" y="4007791"/>
            <a:ext cx="8186869" cy="12611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Neha Narula, Cody Cutler, Eddie Kohler, Robert Morris</a:t>
            </a:r>
          </a:p>
          <a:p>
            <a:r>
              <a:rPr lang="en-US" sz="2800" dirty="0" smtClean="0"/>
              <a:t>MIT CSAIL and Harvard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Databases Must Support General Purpose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55800"/>
            <a:ext cx="3987800" cy="24122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dirty="0" err="1" smtClean="0">
                <a:latin typeface="Inconsolata"/>
                <a:ea typeface="Courier"/>
                <a:cs typeface="Inconsolata"/>
              </a:rPr>
              <a:t>IncrTxn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k 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Key)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  <a:endParaRPr lang="en-US" sz="2200" dirty="0">
              <a:latin typeface="Inconsolata"/>
              <a:cs typeface="Inconsolat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800" y="3417652"/>
            <a:ext cx="5378450" cy="334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 err="1" smtClean="0">
                <a:latin typeface="Inconsolata"/>
                <a:ea typeface="Courier"/>
                <a:cs typeface="Inconsolata"/>
              </a:rPr>
              <a:t>PutMaxTxn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k1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 Key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, k2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 Key) {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v1 := </a:t>
            </a:r>
            <a:r>
              <a:rPr lang="en-US" sz="22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GET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k1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v2 </a:t>
            </a: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:= </a:t>
            </a:r>
            <a:r>
              <a:rPr lang="en-US" sz="2200" dirty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GET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k2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chemeClr val="accent3"/>
                </a:solidFill>
                <a:latin typeface="Inconsolata"/>
                <a:ea typeface="Courier"/>
                <a:cs typeface="Inconsolata"/>
              </a:rPr>
              <a:t>if 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v1 &gt; v2: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k1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v2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chemeClr val="accent3"/>
                </a:solidFill>
                <a:latin typeface="Inconsolata"/>
                <a:ea typeface="Courier"/>
                <a:cs typeface="Inconsolata"/>
              </a:rPr>
              <a:t>else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	</a:t>
            </a:r>
            <a:r>
              <a:rPr lang="en-US" sz="2200" dirty="0">
                <a:solidFill>
                  <a:schemeClr val="accent1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k2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v1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3"/>
                </a:solidFill>
                <a:latin typeface="Inconsolata"/>
                <a:ea typeface="Courier"/>
                <a:cs typeface="Inconsolata"/>
              </a:rPr>
              <a:t>	return 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v1,v2	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  <a:endParaRPr lang="en-US" sz="2200" dirty="0" smtClean="0">
              <a:solidFill>
                <a:srgbClr val="000000"/>
              </a:solidFill>
              <a:latin typeface="Inconsolata"/>
              <a:ea typeface="Courier"/>
              <a:cs typeface="Inconsola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97249" y="1960348"/>
            <a:ext cx="5459414" cy="211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 err="1" smtClean="0">
                <a:latin typeface="Inconsolata"/>
                <a:ea typeface="Courier"/>
                <a:cs typeface="Inconsolata"/>
              </a:rPr>
              <a:t>IncrPutTxn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k1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 Key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, k2 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Key, </a:t>
            </a:r>
            <a:r>
              <a:rPr lang="en-US" sz="2200" i="1" dirty="0" smtClean="0">
                <a:latin typeface="Inconsolata"/>
                <a:ea typeface="Courier"/>
                <a:cs typeface="Inconsolata"/>
              </a:rPr>
              <a:t>v</a:t>
            </a:r>
            <a:r>
              <a:rPr lang="en-US" sz="2200" dirty="0" smtClean="0">
                <a:latin typeface="Inconsolata"/>
                <a:ea typeface="Courier"/>
                <a:cs typeface="Inconsolata"/>
              </a:rPr>
              <a:t> Value) {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k1,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 1)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2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200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k2, </a:t>
            </a:r>
            <a:r>
              <a:rPr lang="en-US" sz="2200" i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v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  <a:endParaRPr lang="en-US" sz="2200" dirty="0">
              <a:latin typeface="Inconsolata"/>
              <a:cs typeface="Inconsolat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2906" y="2336026"/>
            <a:ext cx="1484069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Must happen atomically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3876675" y="2336025"/>
            <a:ext cx="76200" cy="646331"/>
          </a:xfrm>
          <a:prstGeom prst="leftBracke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3"/>
            <a:endCxn id="12" idx="1"/>
          </p:cNvCxnSpPr>
          <p:nvPr/>
        </p:nvCxnSpPr>
        <p:spPr>
          <a:xfrm flipV="1">
            <a:off x="3736975" y="2659191"/>
            <a:ext cx="139700" cy="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8816" y="4440517"/>
            <a:ext cx="1724653" cy="61555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Helvetica Neue Light"/>
                <a:cs typeface="Helvetica Neue Light"/>
              </a:rPr>
              <a:t>Must happen atomically</a:t>
            </a:r>
            <a:endParaRPr lang="en-US" sz="1700" dirty="0">
              <a:latin typeface="Helvetica Neue Light"/>
              <a:cs typeface="Helvetica Neue Light"/>
            </a:endParaRPr>
          </a:p>
        </p:txBody>
      </p:sp>
      <p:sp>
        <p:nvSpPr>
          <p:cNvPr id="17" name="Left Bracket 16"/>
          <p:cNvSpPr/>
          <p:nvPr/>
        </p:nvSpPr>
        <p:spPr>
          <a:xfrm flipH="1">
            <a:off x="3170806" y="3796632"/>
            <a:ext cx="45719" cy="1898315"/>
          </a:xfrm>
          <a:prstGeom prst="leftBracke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1"/>
            <a:endCxn id="17" idx="1"/>
          </p:cNvCxnSpPr>
          <p:nvPr/>
        </p:nvCxnSpPr>
        <p:spPr>
          <a:xfrm flipH="1" flipV="1">
            <a:off x="3216525" y="4745790"/>
            <a:ext cx="192291" cy="250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1"/>
          </p:cNvCxnSpPr>
          <p:nvPr/>
        </p:nvCxnSpPr>
        <p:spPr>
          <a:xfrm flipH="1">
            <a:off x="2900947" y="5947676"/>
            <a:ext cx="507866" cy="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8813" y="5770704"/>
            <a:ext cx="1724653" cy="35394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Helvetica Neue Light"/>
                <a:cs typeface="Helvetica Neue Light"/>
              </a:rPr>
              <a:t>Returns a value</a:t>
            </a:r>
            <a:endParaRPr lang="en-US" sz="17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263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Fast, general-purpose </a:t>
            </a:r>
            <a:r>
              <a:rPr lang="en-US" dirty="0" err="1" smtClean="0"/>
              <a:t>serializable</a:t>
            </a:r>
            <a:r>
              <a:rPr lang="en-US" dirty="0" smtClean="0"/>
              <a:t> </a:t>
            </a:r>
            <a:r>
              <a:rPr lang="en-US" dirty="0" smtClean="0"/>
              <a:t>transaction execution with per-core slices for contended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Reconciliation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00550" cy="32416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Database </a:t>
            </a:r>
            <a:r>
              <a:rPr lang="en-US" dirty="0"/>
              <a:t>automatically detects contention to split a </a:t>
            </a:r>
            <a:r>
              <a:rPr lang="en-US" dirty="0" smtClean="0"/>
              <a:t>record </a:t>
            </a:r>
            <a:r>
              <a:rPr lang="en-US" dirty="0"/>
              <a:t>among cores</a:t>
            </a:r>
          </a:p>
          <a:p>
            <a:r>
              <a:rPr lang="en-US" dirty="0" smtClean="0"/>
              <a:t>Database cycles through </a:t>
            </a:r>
            <a:r>
              <a:rPr lang="en-US" i="1" dirty="0" smtClean="0"/>
              <a:t>phases</a:t>
            </a:r>
            <a:r>
              <a:rPr lang="en-US" dirty="0" smtClean="0"/>
              <a:t>: split, reconciliation, and joined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142575" y="1796134"/>
            <a:ext cx="3336925" cy="2750098"/>
            <a:chOff x="2943745" y="2700409"/>
            <a:chExt cx="2593750" cy="2137617"/>
          </a:xfrm>
        </p:grpSpPr>
        <p:sp>
          <p:nvSpPr>
            <p:cNvPr id="6" name="TextBox 5"/>
            <p:cNvSpPr txBox="1"/>
            <p:nvPr/>
          </p:nvSpPr>
          <p:spPr>
            <a:xfrm>
              <a:off x="3727738" y="2700409"/>
              <a:ext cx="147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reconciliation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43745" y="2981151"/>
              <a:ext cx="2593750" cy="1856875"/>
              <a:chOff x="2943745" y="2981151"/>
              <a:chExt cx="2593750" cy="1856875"/>
            </a:xfrm>
          </p:grpSpPr>
          <p:sp>
            <p:nvSpPr>
              <p:cNvPr id="5" name="Circular Arrow 4"/>
              <p:cNvSpPr/>
              <p:nvPr/>
            </p:nvSpPr>
            <p:spPr>
              <a:xfrm>
                <a:off x="3414301" y="2981151"/>
                <a:ext cx="1630947" cy="1136316"/>
              </a:xfrm>
              <a:prstGeom prst="circularArrow">
                <a:avLst>
                  <a:gd name="adj1" fmla="val 12500"/>
                  <a:gd name="adj2" fmla="val 959954"/>
                  <a:gd name="adj3" fmla="val 20457681"/>
                  <a:gd name="adj4" fmla="val 11425287"/>
                  <a:gd name="adj5" fmla="val 127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419901" y="3515887"/>
                <a:ext cx="1117594" cy="775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 Neue Light"/>
                    <a:cs typeface="Helvetica Neue Light"/>
                  </a:rPr>
                  <a:t>Joined Phase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943745" y="3515887"/>
                <a:ext cx="1117594" cy="77536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 Neue Light"/>
                    <a:cs typeface="Helvetica Neue Light"/>
                  </a:rPr>
                  <a:t>Split Phase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9" name="Circular Arrow 8"/>
              <p:cNvSpPr/>
              <p:nvPr/>
            </p:nvSpPr>
            <p:spPr>
              <a:xfrm rot="10800000">
                <a:off x="3502542" y="3701710"/>
                <a:ext cx="1630947" cy="1136316"/>
              </a:xfrm>
              <a:prstGeom prst="circularArrow">
                <a:avLst>
                  <a:gd name="adj1" fmla="val 12500"/>
                  <a:gd name="adj2" fmla="val 959954"/>
                  <a:gd name="adj3" fmla="val 20457681"/>
                  <a:gd name="adj4" fmla="val 11425287"/>
                  <a:gd name="adj5" fmla="val 127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338027"/>
            <a:ext cx="8229600" cy="1018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/>
              <a:t>Doppel</a:t>
            </a:r>
            <a:r>
              <a:rPr lang="en-US" dirty="0" smtClean="0"/>
              <a:t>, an in-memory transactional database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Phase reconciliation</a:t>
            </a:r>
          </a:p>
          <a:p>
            <a:pPr lvl="1"/>
            <a:r>
              <a:rPr lang="en-US" dirty="0" err="1" smtClean="0"/>
              <a:t>Splittable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Efficient detection and response to contention on individual records</a:t>
            </a:r>
          </a:p>
          <a:p>
            <a:pPr lvl="1"/>
            <a:r>
              <a:rPr lang="en-US" dirty="0" smtClean="0"/>
              <a:t>Reordering of split transactions and reads to reduce conflict</a:t>
            </a:r>
          </a:p>
          <a:p>
            <a:pPr lvl="1"/>
            <a:r>
              <a:rPr lang="en-US" dirty="0" smtClean="0"/>
              <a:t>Fast reconciliation of split values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Phase reconciliation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contention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Phase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043" y="18894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43" y="2667409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43" y="3381937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8840" y="1904355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5357" y="2665100"/>
            <a:ext cx="19417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4705" y="3386526"/>
            <a:ext cx="19239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INCR(x,1) PUT(z,1)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6043" y="4084371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706" y="4088960"/>
            <a:ext cx="19239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78473" y="1889482"/>
            <a:ext cx="3225799" cy="2538032"/>
            <a:chOff x="5078473" y="1889482"/>
            <a:chExt cx="3225799" cy="2538032"/>
          </a:xfrm>
        </p:grpSpPr>
        <p:sp>
          <p:nvSpPr>
            <p:cNvPr id="19" name="TextBox 18"/>
            <p:cNvSpPr txBox="1"/>
            <p:nvPr/>
          </p:nvSpPr>
          <p:spPr>
            <a:xfrm>
              <a:off x="5078473" y="1889482"/>
              <a:ext cx="84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latin typeface="Helvetica Neue"/>
                  <a:cs typeface="Helvetica Neue"/>
                </a:rPr>
                <a:t>c</a:t>
              </a:r>
              <a:r>
                <a:rPr lang="en-US" sz="1600" b="1" i="1" dirty="0" smtClean="0">
                  <a:latin typeface="Helvetica Neue"/>
                  <a:cs typeface="Helvetica Neue"/>
                </a:rPr>
                <a:t>ore 0</a:t>
              </a:r>
              <a:endParaRPr lang="en-US" sz="1600" b="1" i="1" dirty="0">
                <a:latin typeface="Helvetica Neue"/>
                <a:cs typeface="Helvetica Neue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8473" y="2667409"/>
              <a:ext cx="84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latin typeface="Helvetica Neue"/>
                  <a:cs typeface="Helvetica Neue"/>
                </a:rPr>
                <a:t>c</a:t>
              </a:r>
              <a:r>
                <a:rPr lang="en-US" sz="1600" b="1" i="1" dirty="0" smtClean="0">
                  <a:latin typeface="Helvetica Neue"/>
                  <a:cs typeface="Helvetica Neue"/>
                </a:rPr>
                <a:t>ore 1</a:t>
              </a:r>
              <a:endParaRPr lang="en-US" sz="1600" b="1" i="1" dirty="0">
                <a:latin typeface="Helvetica Neue"/>
                <a:cs typeface="Helvetica Neue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8473" y="3381937"/>
              <a:ext cx="84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latin typeface="Helvetica Neue"/>
                  <a:cs typeface="Helvetica Neue"/>
                </a:rPr>
                <a:t>c</a:t>
              </a:r>
              <a:r>
                <a:rPr lang="en-US" sz="1600" b="1" i="1" dirty="0" smtClean="0">
                  <a:latin typeface="Helvetica Neue"/>
                  <a:cs typeface="Helvetica Neue"/>
                </a:rPr>
                <a:t>ore 2</a:t>
              </a:r>
              <a:endParaRPr lang="en-US" sz="1600" b="1" i="1" dirty="0">
                <a:latin typeface="Helvetica Neue"/>
                <a:cs typeface="Helvetica Neu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51270" y="1904355"/>
              <a:ext cx="123246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INCR(</a:t>
              </a:r>
              <a:r>
                <a:rPr lang="en-US" sz="16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0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,1)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27787" y="2665100"/>
              <a:ext cx="1941744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INCR(</a:t>
              </a:r>
              <a:r>
                <a:rPr lang="en-US" sz="16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1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,1) PUT(y,2)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7135" y="3386526"/>
              <a:ext cx="1923983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INCR(</a:t>
              </a:r>
              <a:r>
                <a:rPr lang="en-US" sz="16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2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,1) PUT(z,1)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8473" y="4084371"/>
              <a:ext cx="84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Helvetica Neue"/>
                  <a:cs typeface="Helvetica Neue"/>
                </a:rPr>
                <a:t>core 3</a:t>
              </a:r>
              <a:endParaRPr lang="en-US" sz="1600" b="1" i="1" dirty="0">
                <a:latin typeface="Helvetica Neue"/>
                <a:cs typeface="Helvetica Neue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135" y="4088960"/>
              <a:ext cx="212713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INCR(</a:t>
              </a:r>
              <a:r>
                <a:rPr lang="en-US" sz="16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3</a:t>
              </a:r>
              <a:r>
                <a:rPr lang="en-US" sz="1600" dirty="0" smtClean="0">
                  <a:latin typeface="Helvetica Neue Light"/>
                  <a:cs typeface="Helvetica Neue Light"/>
                </a:rPr>
                <a:t>,1) PUT(y,2)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203700" y="2844800"/>
            <a:ext cx="711200" cy="91379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5198332"/>
            <a:ext cx="8433118" cy="1058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i="1" dirty="0" smtClean="0"/>
              <a:t>split phase</a:t>
            </a:r>
            <a:r>
              <a:rPr lang="en-US" dirty="0" smtClean="0"/>
              <a:t> transforms operations on contended records (x) into operations on per-core slices (x</a:t>
            </a:r>
            <a:r>
              <a:rPr lang="en-US" baseline="-25000" dirty="0" smtClean="0"/>
              <a:t>0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7797" y="1417638"/>
            <a:ext cx="1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s</a:t>
            </a:r>
            <a:r>
              <a:rPr lang="en-US" b="1" i="1" dirty="0" smtClean="0">
                <a:latin typeface="Helvetica Neue"/>
                <a:cs typeface="Helvetica Neue"/>
              </a:rPr>
              <a:t>plit phase</a:t>
            </a:r>
            <a:endParaRPr lang="en-US" b="1" i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662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48611 3.33333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5" grpId="0" animBg="1"/>
      <p:bldP spid="44" grpId="0" animBg="1"/>
      <p:bldP spid="50" grpId="0" animBg="1"/>
      <p:bldP spid="16" grpId="0"/>
      <p:bldP spid="18" grpId="0" animBg="1"/>
      <p:bldP spid="8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02362" y="4078433"/>
            <a:ext cx="1918784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8331"/>
            <a:ext cx="8433118" cy="12987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Transactions can operate on split and non-split records</a:t>
            </a:r>
          </a:p>
          <a:p>
            <a:r>
              <a:rPr lang="en-US" dirty="0" smtClean="0"/>
              <a:t>Rest </a:t>
            </a:r>
            <a:r>
              <a:rPr lang="en-US" dirty="0"/>
              <a:t>of the records use OCC </a:t>
            </a:r>
            <a:r>
              <a:rPr lang="en-US" dirty="0" smtClean="0"/>
              <a:t>(y, z)</a:t>
            </a:r>
            <a:endParaRPr lang="en-US" dirty="0"/>
          </a:p>
          <a:p>
            <a:r>
              <a:rPr lang="en-US" dirty="0"/>
              <a:t>OCC ensures </a:t>
            </a:r>
            <a:r>
              <a:rPr lang="en-US" dirty="0" err="1"/>
              <a:t>serializability</a:t>
            </a:r>
            <a:r>
              <a:rPr lang="en-US" dirty="0"/>
              <a:t> for the non-split parts of the transaction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7797" y="1906528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4314" y="2667273"/>
            <a:ext cx="19417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662" y="3388699"/>
            <a:ext cx="19239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 PUT(z,1)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3663" y="4091133"/>
            <a:ext cx="21271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070" y="2517103"/>
            <a:ext cx="2182576" cy="645198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7797" y="1417638"/>
            <a:ext cx="1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s</a:t>
            </a:r>
            <a:r>
              <a:rPr lang="en-US" b="1" i="1" dirty="0" smtClean="0">
                <a:latin typeface="Helvetica Neue"/>
                <a:cs typeface="Helvetica Neue"/>
              </a:rPr>
              <a:t>plit phase</a:t>
            </a:r>
            <a:endParaRPr lang="en-US" b="1" i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689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107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02362" y="4078433"/>
            <a:ext cx="1918784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8331"/>
            <a:ext cx="8433118" cy="1258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Split records have assigned operations for a given split phase</a:t>
            </a:r>
          </a:p>
          <a:p>
            <a:r>
              <a:rPr lang="en-US" dirty="0" smtClean="0"/>
              <a:t>Cannot correctly process a read of x in the current state</a:t>
            </a:r>
          </a:p>
          <a:p>
            <a:r>
              <a:rPr lang="en-US" i="1" dirty="0" smtClean="0"/>
              <a:t>Stash</a:t>
            </a:r>
            <a:r>
              <a:rPr lang="en-US" dirty="0" smtClean="0"/>
              <a:t> transaction to execute after reconciliation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7797" y="1906528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4314" y="2667273"/>
            <a:ext cx="19417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662" y="3388699"/>
            <a:ext cx="19239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 PUT(z,1)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46" y="4091133"/>
            <a:ext cx="21271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7797" y="1417638"/>
            <a:ext cx="1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s</a:t>
            </a:r>
            <a:r>
              <a:rPr lang="en-US" b="1" i="1" dirty="0" smtClean="0">
                <a:latin typeface="Helvetica Neue"/>
                <a:cs typeface="Helvetica Neue"/>
              </a:rPr>
              <a:t>plit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4202" y="2669582"/>
            <a:ext cx="11716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3546" y="3384110"/>
            <a:ext cx="11636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4826" y="2669582"/>
            <a:ext cx="11716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1906528"/>
            <a:ext cx="889000" cy="338554"/>
          </a:xfrm>
          <a:prstGeom prst="rect">
            <a:avLst/>
          </a:prstGeom>
          <a:solidFill>
            <a:srgbClr val="D9D9D9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968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30452 0.4025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02362" y="4078433"/>
            <a:ext cx="1918784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7797" y="1906528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4314" y="2667273"/>
            <a:ext cx="19417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662" y="3388699"/>
            <a:ext cx="19239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 PUT(z,1)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46" y="4091133"/>
            <a:ext cx="21271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r>
              <a:rPr lang="en-US" sz="1600" dirty="0" smtClean="0">
                <a:latin typeface="Helvetica Neue Light"/>
                <a:cs typeface="Helvetica Neue Light"/>
              </a:rPr>
              <a:t>,1) PUT(y,2)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227730" y="1891655"/>
            <a:ext cx="0" cy="2538032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338591">
            <a:off x="5998865" y="1258107"/>
            <a:ext cx="113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reconcile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7797" y="1417638"/>
            <a:ext cx="1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s</a:t>
            </a:r>
            <a:r>
              <a:rPr lang="en-US" b="1" i="1" dirty="0" smtClean="0">
                <a:latin typeface="Helvetica Neue"/>
                <a:cs typeface="Helvetica Neue"/>
              </a:rPr>
              <a:t>plit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5198331"/>
            <a:ext cx="8433118" cy="11580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threads hear they should reconcile their per-core state</a:t>
            </a:r>
          </a:p>
          <a:p>
            <a:r>
              <a:rPr lang="en-US" dirty="0" smtClean="0"/>
              <a:t>Stop processing per-core writes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0797" y="4672286"/>
            <a:ext cx="889000" cy="338554"/>
          </a:xfrm>
          <a:prstGeom prst="rect">
            <a:avLst/>
          </a:prstGeom>
          <a:solidFill>
            <a:srgbClr val="D9D9D9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4202" y="2669582"/>
            <a:ext cx="11716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73546" y="3384110"/>
            <a:ext cx="11636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4826" y="2669582"/>
            <a:ext cx="11716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816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6 L -0.49584 0.0018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-0.49306 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30" grpId="0" animBg="1"/>
      <p:bldP spid="32" grpId="0"/>
      <p:bldP spid="18" grpId="0"/>
      <p:bldP spid="33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8331"/>
            <a:ext cx="8433118" cy="11580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Reconcile state to global </a:t>
            </a:r>
            <a:r>
              <a:rPr lang="en-US" dirty="0" smtClean="0"/>
              <a:t>store</a:t>
            </a:r>
          </a:p>
          <a:p>
            <a:r>
              <a:rPr lang="en-US" dirty="0" smtClean="0"/>
              <a:t>Wait </a:t>
            </a:r>
            <a:r>
              <a:rPr lang="en-US" dirty="0"/>
              <a:t>until all threads have finished reconciliation</a:t>
            </a:r>
          </a:p>
          <a:p>
            <a:r>
              <a:rPr lang="en-US" dirty="0"/>
              <a:t>Resume stashed read </a:t>
            </a:r>
            <a:r>
              <a:rPr lang="en-US" dirty="0" smtClean="0"/>
              <a:t>transactions in joined phase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19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053229" y="1882899"/>
            <a:ext cx="0" cy="2542199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338591">
            <a:off x="6250564" y="4588755"/>
            <a:ext cx="103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All done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19229" y="1904355"/>
            <a:ext cx="0" cy="2538032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338591">
            <a:off x="1464964" y="1270807"/>
            <a:ext cx="113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reconcile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0683" y="1417638"/>
            <a:ext cx="246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r</a:t>
            </a:r>
            <a:r>
              <a:rPr lang="en-US" b="1" i="1" dirty="0" smtClean="0">
                <a:latin typeface="Helvetica Neue"/>
                <a:cs typeface="Helvetica Neue"/>
              </a:rPr>
              <a:t>econciliation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7209" y="1417638"/>
            <a:ext cx="167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j</a:t>
            </a:r>
            <a:r>
              <a:rPr lang="en-US" b="1" i="1" dirty="0" smtClean="0">
                <a:latin typeface="Helvetica Neue"/>
                <a:cs typeface="Helvetica Neue"/>
              </a:rPr>
              <a:t>oined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0145" y="1891010"/>
            <a:ext cx="10673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5297" y="2669582"/>
            <a:ext cx="109538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5298" y="1882899"/>
            <a:ext cx="1095386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25297" y="3375999"/>
            <a:ext cx="2192177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25297" y="4078433"/>
            <a:ext cx="3261650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36219" y="3384110"/>
            <a:ext cx="10507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</a:t>
            </a:r>
            <a:r>
              <a:rPr lang="en-US" sz="1600" dirty="0">
                <a:latin typeface="Helvetica Neue Light"/>
                <a:cs typeface="Helvetica Neue Light"/>
              </a:rPr>
              <a:t> </a:t>
            </a:r>
            <a:r>
              <a:rPr lang="en-US" sz="1600" dirty="0" smtClean="0">
                <a:latin typeface="Helvetica Neue Light"/>
                <a:cs typeface="Helvetica Neue Light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7060" y="4086544"/>
            <a:ext cx="112283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0797" y="4672286"/>
            <a:ext cx="889000" cy="338554"/>
          </a:xfrm>
          <a:prstGeom prst="rect">
            <a:avLst/>
          </a:prstGeom>
          <a:solidFill>
            <a:srgbClr val="D9D9D9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652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65035 -0.4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7" y="-20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848"/>
            <a:ext cx="8229600" cy="514382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Inconsolata"/>
                <a:ea typeface="Courier"/>
                <a:cs typeface="Inconsolata"/>
              </a:rPr>
              <a:t>Incr</a:t>
            </a:r>
            <a:r>
              <a:rPr lang="en-US" sz="2400" i="0" dirty="0" err="1" smtClean="0">
                <a:latin typeface="Inconsolata"/>
                <a:ea typeface="Courier"/>
                <a:cs typeface="Inconsolata"/>
              </a:rPr>
              <a:t>Txn</a:t>
            </a:r>
            <a:r>
              <a:rPr lang="en-US" sz="2400" i="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 Key)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latin typeface="Inconsolata"/>
              <a:ea typeface="Courier"/>
              <a:cs typeface="Inconsolat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Inconsolata"/>
                <a:ea typeface="Courier"/>
                <a:cs typeface="Inconsolata"/>
              </a:rPr>
              <a:t>LikePageTxn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 Key, 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 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err="1" smtClean="0">
                <a:latin typeface="Inconsolata"/>
                <a:ea typeface="Courier"/>
                <a:cs typeface="Inconsolata"/>
              </a:rPr>
              <a:t>liked_pages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 := </a:t>
            </a:r>
            <a:r>
              <a:rPr lang="en-US" sz="24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GET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, </a:t>
            </a:r>
            <a:r>
              <a:rPr lang="en-US" sz="2400" dirty="0" err="1" smtClean="0">
                <a:latin typeface="Inconsolata"/>
                <a:ea typeface="Courier"/>
                <a:cs typeface="Inconsolata"/>
              </a:rPr>
              <a:t>liked_pages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 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+ 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Inconsolata"/>
                <a:ea typeface="Courier"/>
                <a:cs typeface="Inconsolata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Inconsolata"/>
              <a:ea typeface="Courier"/>
              <a:cs typeface="Inconsolat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latin typeface="Inconsolata"/>
                <a:ea typeface="Courier"/>
                <a:cs typeface="Inconsolata"/>
              </a:rPr>
              <a:t>FriendTxn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>
                <a:latin typeface="Inconsolata"/>
                <a:ea typeface="Courier"/>
                <a:cs typeface="Inconsolata"/>
              </a:rPr>
              <a:t>u1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 Key, </a:t>
            </a:r>
            <a:r>
              <a:rPr lang="en-US" sz="2400" i="1" dirty="0">
                <a:latin typeface="Inconsolata"/>
                <a:ea typeface="Courier"/>
                <a:cs typeface="Inconsolata"/>
              </a:rPr>
              <a:t>u2 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Key)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(friend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:u1:u2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(friend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:u2:u1</a:t>
            </a:r>
            <a:r>
              <a:rPr lang="en-US" sz="2400" dirty="0"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Inconsolata"/>
                <a:ea typeface="Courier"/>
                <a:cs typeface="Inconsolata"/>
              </a:rPr>
              <a:t>}</a:t>
            </a:r>
            <a:endParaRPr lang="en-US" sz="2400" dirty="0">
              <a:latin typeface="Inconsolata"/>
              <a:ea typeface="Courier"/>
              <a:cs typeface="Inconsola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0145" y="1891010"/>
            <a:ext cx="10673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5297" y="2669582"/>
            <a:ext cx="109538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5298" y="1882899"/>
            <a:ext cx="1095386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25297" y="3375999"/>
            <a:ext cx="2192177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25297" y="4078433"/>
            <a:ext cx="3261650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36219" y="3384110"/>
            <a:ext cx="10507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</a:t>
            </a:r>
            <a:r>
              <a:rPr lang="en-US" sz="1600" dirty="0">
                <a:latin typeface="Helvetica Neue Light"/>
                <a:cs typeface="Helvetica Neue Light"/>
              </a:rPr>
              <a:t> </a:t>
            </a:r>
            <a:r>
              <a:rPr lang="en-US" sz="1600" dirty="0" smtClean="0">
                <a:latin typeface="Helvetica Neue Light"/>
                <a:cs typeface="Helvetica Neue Light"/>
              </a:rPr>
              <a:t>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7060" y="4086544"/>
            <a:ext cx="112283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x</a:t>
            </a:r>
            <a:r>
              <a:rPr lang="en-US" sz="1600" dirty="0" smtClean="0">
                <a:latin typeface="Helvetica Neue Light"/>
                <a:cs typeface="Helvetica Neue Light"/>
              </a:rPr>
              <a:t> = x + 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19229" y="1904355"/>
            <a:ext cx="0" cy="2538032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338591">
            <a:off x="1464964" y="1270807"/>
            <a:ext cx="113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reconcile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0683" y="1417638"/>
            <a:ext cx="246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r</a:t>
            </a:r>
            <a:r>
              <a:rPr lang="en-US" b="1" i="1" dirty="0" smtClean="0">
                <a:latin typeface="Helvetica Neue"/>
                <a:cs typeface="Helvetica Neue"/>
              </a:rPr>
              <a:t>econciliation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0564" y="1417638"/>
            <a:ext cx="2711002" cy="3540449"/>
            <a:chOff x="6250564" y="1417638"/>
            <a:chExt cx="2711002" cy="3540449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053229" y="1882899"/>
              <a:ext cx="0" cy="2542199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29500" y="1891655"/>
              <a:ext cx="889000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GET(x)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9338591">
              <a:off x="6250564" y="4588755"/>
              <a:ext cx="103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Light"/>
                  <a:cs typeface="Helvetica Light"/>
                </a:rPr>
                <a:t>All done</a:t>
              </a:r>
              <a:endParaRPr lang="en-US" dirty="0">
                <a:latin typeface="Helvetica Light"/>
                <a:cs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7209" y="1417638"/>
              <a:ext cx="1674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Helvetica Neue"/>
                  <a:cs typeface="Helvetica Neue"/>
                </a:rPr>
                <a:t>j</a:t>
              </a:r>
              <a:r>
                <a:rPr lang="en-US" b="1" i="1" dirty="0" smtClean="0">
                  <a:latin typeface="Helvetica Neue"/>
                  <a:cs typeface="Helvetica Neue"/>
                </a:rPr>
                <a:t>oined phase</a:t>
              </a:r>
              <a:endParaRPr lang="en-US" b="1" i="1" dirty="0">
                <a:latin typeface="Helvetica Neue"/>
                <a:cs typeface="Helvetica Neue"/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5198331"/>
            <a:ext cx="8433118" cy="115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Reconcile state to global store</a:t>
            </a:r>
          </a:p>
          <a:p>
            <a:r>
              <a:rPr lang="en-US" dirty="0" smtClean="0"/>
              <a:t>Wait until all threads have finished reconciliation</a:t>
            </a:r>
          </a:p>
          <a:p>
            <a:r>
              <a:rPr lang="en-US" dirty="0" smtClean="0"/>
              <a:t>Resume stashed read transactions in joined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8194 -0.0055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731929" y="1840855"/>
            <a:ext cx="0" cy="2542199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08200" y="1855008"/>
            <a:ext cx="889000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5086521"/>
            <a:ext cx="8433118" cy="1129795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Process new transactions in joined phase using OCC</a:t>
            </a:r>
          </a:p>
          <a:p>
            <a:r>
              <a:rPr lang="en-US" dirty="0" smtClean="0"/>
              <a:t>No split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9338591">
            <a:off x="929264" y="4546711"/>
            <a:ext cx="103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All done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5909" y="1385991"/>
            <a:ext cx="167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j</a:t>
            </a:r>
            <a:r>
              <a:rPr lang="en-US" b="1" i="1" dirty="0" smtClean="0">
                <a:latin typeface="Helvetica Neue"/>
                <a:cs typeface="Helvetica Neue"/>
              </a:rPr>
              <a:t>oined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9357" y="1891010"/>
            <a:ext cx="96974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4197" y="2669582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INCR(x, </a:t>
            </a:r>
            <a:r>
              <a:rPr lang="en-US" sz="1600" dirty="0">
                <a:solidFill>
                  <a:schemeClr val="tx1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17900" y="1882899"/>
            <a:ext cx="998756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73500" y="3375999"/>
            <a:ext cx="2063469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36970" y="3384110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8200" y="3384110"/>
            <a:ext cx="96974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40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02362" y="4078433"/>
            <a:ext cx="1918784" cy="346665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Batching Amortizes the Cost of Reconciliation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000" y="1891655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2669582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0" y="3384110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7797" y="1906528"/>
            <a:ext cx="12324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4313" y="2667273"/>
            <a:ext cx="207333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 INCR(y,2)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662" y="3388699"/>
            <a:ext cx="199564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 INCR(z,1)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000" y="408654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 Neue"/>
                <a:cs typeface="Helvetica Neue"/>
              </a:rPr>
              <a:t>core 3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46" y="4091133"/>
            <a:ext cx="21271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3</a:t>
            </a:r>
            <a:r>
              <a:rPr lang="en-US" sz="1600" dirty="0" smtClean="0">
                <a:latin typeface="Helvetica Neue Light"/>
                <a:cs typeface="Helvetica Neue Light"/>
              </a:rPr>
              <a:t>,1) INCR(y,2)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0800" y="1891655"/>
            <a:ext cx="88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512587"/>
            <a:ext cx="8433118" cy="1099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Wait to accumulate stashed transactions, batch for joined phase</a:t>
            </a:r>
          </a:p>
          <a:p>
            <a:r>
              <a:rPr lang="en-US" dirty="0" smtClean="0"/>
              <a:t>Amortize the cost of reconciliation over many transactions</a:t>
            </a:r>
          </a:p>
          <a:p>
            <a:r>
              <a:rPr lang="en-US" dirty="0" smtClean="0"/>
              <a:t>Reads would have conflicted; now they do not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29304" y="2669582"/>
            <a:ext cx="12109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sz="1600" dirty="0" smtClean="0">
                <a:latin typeface="Helvetica Neue Light"/>
                <a:cs typeface="Helvetica Neue Light"/>
              </a:rPr>
              <a:t>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6208" y="3384110"/>
            <a:ext cx="207595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INCR(</a:t>
            </a:r>
            <a:r>
              <a:rPr lang="en-US" sz="16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sz="1600" dirty="0" smtClean="0">
                <a:latin typeface="Helvetica Neue Light"/>
                <a:cs typeface="Helvetica Neue Light"/>
              </a:rPr>
              <a:t>,1) INCR(z,1)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800" y="3388699"/>
            <a:ext cx="889000" cy="338554"/>
          </a:xfrm>
          <a:prstGeom prst="rect">
            <a:avLst/>
          </a:prstGeom>
          <a:solidFill>
            <a:srgbClr val="D9D9D9"/>
          </a:solidFill>
          <a:ln>
            <a:solidFill>
              <a:srgbClr val="C050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9000" y="4086544"/>
            <a:ext cx="889000" cy="338554"/>
          </a:xfrm>
          <a:prstGeom prst="rect">
            <a:avLst/>
          </a:prstGeom>
          <a:solidFill>
            <a:srgbClr val="D9D9D9"/>
          </a:solidFill>
          <a:ln>
            <a:solidFill>
              <a:srgbClr val="C050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472329" y="1882899"/>
            <a:ext cx="0" cy="2542199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338591">
            <a:off x="6669664" y="4588755"/>
            <a:ext cx="103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All done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121064" y="1891655"/>
            <a:ext cx="0" cy="2538032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9338591">
            <a:off x="6866799" y="1258107"/>
            <a:ext cx="113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reconcile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2209" y="1906528"/>
            <a:ext cx="889000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2209" y="3384110"/>
            <a:ext cx="889000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2209" y="4078433"/>
            <a:ext cx="889000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GET(x)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9083" y="1426841"/>
            <a:ext cx="1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Helvetica Neue"/>
                <a:cs typeface="Helvetica Neue"/>
              </a:rPr>
              <a:t>s</a:t>
            </a:r>
            <a:r>
              <a:rPr lang="en-US" b="1" i="1" dirty="0" smtClean="0">
                <a:latin typeface="Helvetica Neue"/>
                <a:cs typeface="Helvetica Neue"/>
              </a:rPr>
              <a:t>plit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31709" y="1198148"/>
            <a:ext cx="125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Helvetica Neue"/>
                <a:cs typeface="Helvetica Neue"/>
              </a:rPr>
              <a:t>joined phase</a:t>
            </a:r>
            <a:endParaRPr lang="en-US" b="1" i="1" dirty="0"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31709" y="1742402"/>
            <a:ext cx="1226697" cy="2856335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18" grpId="0" animBg="1"/>
      <p:bldP spid="22" grpId="0" animBg="1"/>
      <p:bldP spid="24" grpId="0" animBg="1"/>
      <p:bldP spid="32" grpId="0"/>
      <p:bldP spid="34" grpId="0"/>
      <p:bldP spid="35" grpId="0" animBg="1"/>
      <p:bldP spid="36" grpId="0" animBg="1"/>
      <p:bldP spid="37" grpId="0" animBg="1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Reconciliation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Helvetica Neue Light"/>
              </a:rPr>
              <a:t>Many contentious </a:t>
            </a:r>
            <a:r>
              <a:rPr lang="en-US" dirty="0">
                <a:cs typeface="Helvetica Neue Light"/>
              </a:rPr>
              <a:t>writes happen in parallel in split </a:t>
            </a:r>
            <a:r>
              <a:rPr lang="en-US" dirty="0" smtClean="0">
                <a:cs typeface="Helvetica Neue Light"/>
              </a:rPr>
              <a:t>phases</a:t>
            </a:r>
            <a:endParaRPr lang="en-US" dirty="0">
              <a:cs typeface="Helvetica Neue Light"/>
            </a:endParaRPr>
          </a:p>
          <a:p>
            <a:r>
              <a:rPr lang="en-US" dirty="0">
                <a:cs typeface="Helvetica Neue Light"/>
              </a:rPr>
              <a:t>Reads and any other incompatible operations happen </a:t>
            </a:r>
            <a:r>
              <a:rPr lang="en-US" dirty="0" smtClean="0">
                <a:cs typeface="Helvetica Neue Light"/>
              </a:rPr>
              <a:t>correctly in </a:t>
            </a:r>
            <a:r>
              <a:rPr lang="en-US" dirty="0">
                <a:cs typeface="Helvetica Neue Light"/>
              </a:rPr>
              <a:t>joined phases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Phase reconciliation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contention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1350" y="5199058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Ordered </a:t>
            </a:r>
            <a:r>
              <a:rPr lang="en-US" dirty="0" smtClean="0">
                <a:latin typeface="Inconsolata"/>
                <a:cs typeface="Inconsolata"/>
              </a:rPr>
              <a:t>PUT</a:t>
            </a:r>
            <a:r>
              <a:rPr lang="en-US" dirty="0" smtClean="0">
                <a:latin typeface="Helvetica Neue Light"/>
                <a:cs typeface="Helvetica Neue Light"/>
              </a:rPr>
              <a:t> and insert to an ordered list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01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Developers write transactions as stored procedures which are composed of </a:t>
            </a:r>
            <a:r>
              <a:rPr lang="en-US" i="1" dirty="0" smtClean="0"/>
              <a:t>operations</a:t>
            </a:r>
            <a:r>
              <a:rPr lang="en-US" dirty="0" smtClean="0"/>
              <a:t> on keys and values: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575" y="6356350"/>
            <a:ext cx="2133600" cy="365125"/>
          </a:xfrm>
        </p:spPr>
        <p:txBody>
          <a:bodyPr/>
          <a:lstStyle/>
          <a:p>
            <a:fld id="{B0B2CBB8-4335-654C-9201-C006637897B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2624" y="2872221"/>
            <a:ext cx="4143375" cy="3381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alue GET(</a:t>
            </a:r>
            <a:r>
              <a:rPr lang="en-US" i="1" dirty="0" smtClean="0">
                <a:latin typeface="Inconsolata"/>
                <a:cs typeface="Inconsolata"/>
              </a:rPr>
              <a:t>k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Inconsolata"/>
                <a:cs typeface="Inconsolata"/>
              </a:rPr>
              <a:t>void PUT(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Inconsolata"/>
              <a:cs typeface="Inconsolata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Inconsolata"/>
                <a:cs typeface="Inconsolata"/>
              </a:rPr>
              <a:t>void INCR(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n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oid MAX(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n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oid MULT(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n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Inconsolata"/>
              <a:cs typeface="Inconsolata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oid OPUT(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v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o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Inconsolata"/>
                <a:cs typeface="Inconsolata"/>
              </a:rPr>
              <a:t>v</a:t>
            </a:r>
            <a:r>
              <a:rPr lang="en-US" dirty="0" smtClean="0">
                <a:latin typeface="Inconsolata"/>
                <a:cs typeface="Inconsolata"/>
              </a:rPr>
              <a:t>oid TOPK_INSERT(</a:t>
            </a:r>
            <a:r>
              <a:rPr lang="en-US" i="1" dirty="0" err="1" smtClean="0">
                <a:latin typeface="Inconsolata"/>
                <a:cs typeface="Inconsolata"/>
              </a:rPr>
              <a:t>k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v</a:t>
            </a:r>
            <a:r>
              <a:rPr lang="en-US" dirty="0" err="1" smtClean="0">
                <a:latin typeface="Inconsolata"/>
                <a:cs typeface="Inconsolata"/>
              </a:rPr>
              <a:t>,</a:t>
            </a:r>
            <a:r>
              <a:rPr lang="en-US" i="1" dirty="0" err="1" smtClean="0">
                <a:latin typeface="Inconsolata"/>
                <a:cs typeface="Inconsolata"/>
              </a:rPr>
              <a:t>o</a:t>
            </a:r>
            <a:r>
              <a:rPr lang="en-US" dirty="0" smtClean="0">
                <a:latin typeface="Inconsolata"/>
                <a:cs typeface="Inconsolata"/>
              </a:rPr>
              <a:t>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7" name="Left Bracket 6"/>
          <p:cNvSpPr/>
          <p:nvPr/>
        </p:nvSpPr>
        <p:spPr>
          <a:xfrm>
            <a:off x="3186430" y="2923021"/>
            <a:ext cx="45719" cy="647699"/>
          </a:xfrm>
          <a:prstGeom prst="leftBracke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186430" y="3837420"/>
            <a:ext cx="45719" cy="1104900"/>
          </a:xfrm>
          <a:prstGeom prst="leftBracke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181350" y="5196320"/>
            <a:ext cx="45719" cy="736600"/>
          </a:xfrm>
          <a:prstGeom prst="leftBracket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8850" y="292302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Traditional key/value operations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850" y="3977120"/>
            <a:ext cx="256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Operations on numeric values which modify the existing value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6945625" y="2924389"/>
            <a:ext cx="45719" cy="646331"/>
          </a:xfrm>
          <a:prstGeom prst="leftBracket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 flipH="1">
            <a:off x="6931649" y="3837421"/>
            <a:ext cx="45719" cy="2095500"/>
          </a:xfrm>
          <a:prstGeom prst="leftBracket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7524" y="3047360"/>
            <a:ext cx="157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Not </a:t>
            </a:r>
            <a:r>
              <a:rPr lang="en-US" dirty="0" err="1" smtClean="0">
                <a:latin typeface="Helvetica Neue Light"/>
                <a:cs typeface="Helvetica Neue Light"/>
              </a:rPr>
              <a:t>splittable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3225" y="4572988"/>
            <a:ext cx="157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 Neue Light"/>
                <a:cs typeface="Helvetica Neue Light"/>
              </a:rPr>
              <a:t>S</a:t>
            </a:r>
            <a:r>
              <a:rPr lang="en-US" dirty="0" err="1" smtClean="0">
                <a:latin typeface="Helvetica Neue Light"/>
                <a:cs typeface="Helvetica Neue Light"/>
              </a:rPr>
              <a:t>plittable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876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8652" y="2923903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27</a:t>
            </a:r>
            <a:endParaRPr lang="en-US" dirty="0" smtClean="0">
              <a:latin typeface="Inconsolata"/>
              <a:cs typeface="Inconsolat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2" y="1963456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55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 Can Be Efficiently Reconciled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5019" y="1994234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0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019" y="2944839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1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019" y="3803887"/>
            <a:ext cx="84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 Neue"/>
                <a:cs typeface="Helvetica Neue"/>
              </a:rPr>
              <a:t>c</a:t>
            </a:r>
            <a:r>
              <a:rPr lang="en-US" sz="1600" b="1" i="1" dirty="0" smtClean="0">
                <a:latin typeface="Helvetica Neue"/>
                <a:cs typeface="Helvetica Neue"/>
              </a:rPr>
              <a:t>ore 2</a:t>
            </a:r>
            <a:endParaRPr lang="en-US" sz="1600" b="1" i="1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1867" y="1932678"/>
            <a:ext cx="151499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consolata"/>
                <a:cs typeface="Inconsolata"/>
              </a:rPr>
              <a:t>MAX(x</a:t>
            </a:r>
            <a:r>
              <a:rPr lang="en-US" sz="2000" baseline="-25000" dirty="0" smtClean="0">
                <a:latin typeface="Inconsolata"/>
                <a:cs typeface="Inconsolata"/>
              </a:rPr>
              <a:t>0</a:t>
            </a:r>
            <a:r>
              <a:rPr lang="en-US" sz="2000" dirty="0" smtClean="0">
                <a:latin typeface="Inconsolata"/>
                <a:cs typeface="Inconsolata"/>
              </a:rPr>
              <a:t>,55)</a:t>
            </a:r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3104" y="2883283"/>
            <a:ext cx="1509649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consolata"/>
                <a:cs typeface="Inconsolata"/>
              </a:rPr>
              <a:t>MAX(x</a:t>
            </a:r>
            <a:r>
              <a:rPr lang="en-US" sz="2000" baseline="-25000" dirty="0" smtClean="0">
                <a:latin typeface="Inconsolata"/>
                <a:cs typeface="Inconsolata"/>
              </a:rPr>
              <a:t>1</a:t>
            </a:r>
            <a:r>
              <a:rPr lang="en-US" sz="2000" dirty="0" smtClean="0">
                <a:latin typeface="Inconsolata"/>
                <a:cs typeface="Inconsolata"/>
              </a:rPr>
              <a:t>,10)</a:t>
            </a:r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5844" y="3803887"/>
            <a:ext cx="1504325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consolata"/>
                <a:cs typeface="Inconsolata"/>
              </a:rPr>
              <a:t>MAX(x</a:t>
            </a:r>
            <a:r>
              <a:rPr lang="en-US" sz="2000" baseline="-25000" dirty="0" smtClean="0">
                <a:latin typeface="Inconsolata"/>
                <a:cs typeface="Inconsolata"/>
              </a:rPr>
              <a:t>2</a:t>
            </a:r>
            <a:r>
              <a:rPr lang="en-US" sz="2000" dirty="0" smtClean="0">
                <a:latin typeface="Inconsolata"/>
                <a:cs typeface="Inconsolata"/>
              </a:rPr>
              <a:t>,21)</a:t>
            </a:r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1535" y="3838472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21</a:t>
            </a:r>
            <a:endParaRPr lang="en-US" dirty="0" smtClean="0">
              <a:latin typeface="Inconsolata"/>
              <a:cs typeface="Inconsolata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5289989"/>
            <a:ext cx="8433118" cy="1431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core keeps one piece of state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endParaRPr lang="en-US" dirty="0" smtClean="0"/>
          </a:p>
          <a:p>
            <a:r>
              <a:rPr lang="en-US" dirty="0" smtClean="0"/>
              <a:t>O(</a:t>
            </a:r>
            <a:r>
              <a:rPr lang="en-US" i="1" dirty="0" smtClean="0"/>
              <a:t>#cores</a:t>
            </a:r>
            <a:r>
              <a:rPr lang="en-US" dirty="0" smtClean="0"/>
              <a:t>) time to reconcile </a:t>
            </a:r>
            <a:r>
              <a:rPr lang="en-US" i="1" dirty="0" smtClean="0"/>
              <a:t>x</a:t>
            </a:r>
            <a:endParaRPr lang="en-US" baseline="-25000" dirty="0" smtClean="0"/>
          </a:p>
          <a:p>
            <a:r>
              <a:rPr lang="en-US" dirty="0"/>
              <a:t>R</a:t>
            </a:r>
            <a:r>
              <a:rPr lang="en-US" dirty="0" smtClean="0"/>
              <a:t>esult is compatible with any order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6767" y="1932678"/>
            <a:ext cx="151499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consolata"/>
                <a:cs typeface="Inconsolata"/>
              </a:rPr>
              <a:t>MAX(x</a:t>
            </a:r>
            <a:r>
              <a:rPr lang="en-US" sz="2000" baseline="-25000" dirty="0" smtClean="0">
                <a:latin typeface="Inconsolata"/>
                <a:cs typeface="Inconsolata"/>
              </a:rPr>
              <a:t>0</a:t>
            </a:r>
            <a:r>
              <a:rPr lang="en-US" sz="2000" dirty="0" smtClean="0">
                <a:latin typeface="Inconsolata"/>
                <a:cs typeface="Inconsolata"/>
              </a:rPr>
              <a:t>,2)</a:t>
            </a:r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0404" y="2883283"/>
            <a:ext cx="1509649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consolata"/>
                <a:cs typeface="Inconsolata"/>
              </a:rPr>
              <a:t>MAX(x</a:t>
            </a:r>
            <a:r>
              <a:rPr lang="en-US" sz="2000" baseline="-25000" dirty="0" smtClean="0">
                <a:latin typeface="Inconsolata"/>
                <a:cs typeface="Inconsolata"/>
              </a:rPr>
              <a:t>1</a:t>
            </a:r>
            <a:r>
              <a:rPr lang="en-US" sz="2000" dirty="0" smtClean="0">
                <a:latin typeface="Inconsolata"/>
                <a:cs typeface="Inconsolata"/>
              </a:rPr>
              <a:t>,27)</a:t>
            </a:r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6855" y="4520607"/>
            <a:ext cx="1509649" cy="400110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nconsolata"/>
                <a:cs typeface="Inconsolata"/>
              </a:rPr>
              <a:t>x</a:t>
            </a:r>
            <a:r>
              <a:rPr lang="en-US" sz="2000" dirty="0" smtClean="0">
                <a:latin typeface="Inconsolata"/>
                <a:cs typeface="Inconsolata"/>
              </a:rPr>
              <a:t> = 55</a:t>
            </a:r>
            <a:endParaRPr lang="en-US" sz="2000" dirty="0">
              <a:latin typeface="Inconsolata"/>
              <a:cs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400501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0" grpId="0" animBg="1"/>
      <p:bldP spid="11" grpId="0" animBg="1"/>
      <p:bldP spid="12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Operations Does </a:t>
            </a:r>
            <a:r>
              <a:rPr lang="en-US" dirty="0" err="1" smtClean="0"/>
              <a:t>Doppel</a:t>
            </a:r>
            <a:r>
              <a:rPr lang="en-US" dirty="0" smtClean="0"/>
              <a:t> Split?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Properties of o</a:t>
            </a:r>
            <a:r>
              <a:rPr lang="en-US" dirty="0" smtClean="0"/>
              <a:t>perations </a:t>
            </a:r>
            <a:r>
              <a:rPr lang="en-US" dirty="0" smtClean="0"/>
              <a:t>that </a:t>
            </a:r>
            <a:r>
              <a:rPr lang="en-US" dirty="0" err="1" smtClean="0"/>
              <a:t>Doppel</a:t>
            </a:r>
            <a:r>
              <a:rPr lang="en-US" dirty="0" smtClean="0"/>
              <a:t> can </a:t>
            </a:r>
            <a:r>
              <a:rPr lang="en-US" dirty="0" smtClean="0"/>
              <a:t>split:</a:t>
            </a:r>
            <a:endParaRPr lang="en-US" dirty="0" smtClean="0"/>
          </a:p>
          <a:p>
            <a:pPr lvl="1"/>
            <a:r>
              <a:rPr lang="en-US" dirty="0" smtClean="0"/>
              <a:t>Commutative</a:t>
            </a:r>
          </a:p>
          <a:p>
            <a:pPr lvl="1"/>
            <a:r>
              <a:rPr lang="en-US" dirty="0" smtClean="0"/>
              <a:t>Can be efficiently reconciled</a:t>
            </a:r>
          </a:p>
          <a:p>
            <a:pPr lvl="1"/>
            <a:r>
              <a:rPr lang="en-US" dirty="0" smtClean="0"/>
              <a:t>Single key</a:t>
            </a:r>
          </a:p>
          <a:p>
            <a:pPr lvl="1"/>
            <a:r>
              <a:rPr lang="en-US" dirty="0" smtClean="0"/>
              <a:t>Have no return value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Only one operation per record per split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Phase reconciliation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contention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Records Does </a:t>
            </a:r>
            <a:r>
              <a:rPr lang="en-US" dirty="0" err="1" smtClean="0"/>
              <a:t>Doppel</a:t>
            </a:r>
            <a:r>
              <a:rPr lang="en-US" dirty="0" smtClean="0"/>
              <a:t> Split?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2006115"/>
            <a:ext cx="8229600" cy="4525963"/>
          </a:xfrm>
        </p:spPr>
        <p:txBody>
          <a:bodyPr/>
          <a:lstStyle/>
          <a:p>
            <a:r>
              <a:rPr lang="en-US" dirty="0" smtClean="0"/>
              <a:t>Database starts out with no split data</a:t>
            </a:r>
          </a:p>
          <a:p>
            <a:r>
              <a:rPr lang="en-US" dirty="0" smtClean="0"/>
              <a:t>Count conflicts on records</a:t>
            </a:r>
          </a:p>
          <a:p>
            <a:pPr lvl="1"/>
            <a:r>
              <a:rPr lang="en-US" dirty="0" smtClean="0"/>
              <a:t>Make key split if #</a:t>
            </a:r>
            <a:r>
              <a:rPr lang="en-US" i="1" dirty="0" smtClean="0"/>
              <a:t>conflicts</a:t>
            </a:r>
            <a:r>
              <a:rPr lang="en-US" dirty="0" smtClean="0"/>
              <a:t> &gt; </a:t>
            </a:r>
            <a:r>
              <a:rPr lang="en-US" i="1" dirty="0" err="1" smtClean="0"/>
              <a:t>conflictThreshold</a:t>
            </a:r>
            <a:endParaRPr lang="en-US" dirty="0" smtClean="0"/>
          </a:p>
          <a:p>
            <a:r>
              <a:rPr lang="en-US" dirty="0" smtClean="0"/>
              <a:t>Count stashes on records in the split phase</a:t>
            </a:r>
          </a:p>
          <a:p>
            <a:pPr lvl="1"/>
            <a:r>
              <a:rPr lang="en-US" dirty="0" smtClean="0"/>
              <a:t>Move key back to non-split if </a:t>
            </a:r>
            <a:r>
              <a:rPr lang="en-US" i="1" dirty="0" smtClean="0"/>
              <a:t>#stashes</a:t>
            </a:r>
            <a:r>
              <a:rPr lang="en-US" dirty="0" smtClean="0"/>
              <a:t> too high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848"/>
            <a:ext cx="8229600" cy="514382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Inconsolata"/>
                <a:ea typeface="Courier"/>
                <a:cs typeface="Inconsolata"/>
              </a:rPr>
              <a:t>Incr</a:t>
            </a:r>
            <a:r>
              <a:rPr lang="en-US" sz="2400" i="0" dirty="0" err="1" smtClean="0">
                <a:latin typeface="Inconsolata"/>
                <a:ea typeface="Courier"/>
                <a:cs typeface="Inconsolata"/>
              </a:rPr>
              <a:t>Txn</a:t>
            </a:r>
            <a:r>
              <a:rPr lang="en-US" sz="2400" i="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latin typeface="Inconsolata"/>
                <a:ea typeface="Courier"/>
                <a:cs typeface="Inconsolata"/>
              </a:rPr>
              <a:t> Key)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Inconsolata"/>
              <a:ea typeface="Courier"/>
              <a:cs typeface="Inconsolat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LikePageTxn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 Key,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K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INCR(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liked_pages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 := GET(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	PUT(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user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liked_pages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+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page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Inconsolata"/>
              <a:ea typeface="Courier"/>
              <a:cs typeface="Inconsolat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FriendTxn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u1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 Key,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u2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Key)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	PUT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(friend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:u1:u2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	PUT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(friend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:u2:u1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, 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Inconsolata"/>
                <a:ea typeface="Courier"/>
                <a:cs typeface="Inconsolata"/>
              </a:rPr>
              <a:t>}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Inconsolata"/>
              <a:ea typeface="Courier"/>
              <a:cs typeface="Inconsola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Phase reconciliation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Detecting contention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Setup and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737"/>
            <a:ext cx="8229600" cy="37832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experiments run on an 80 core </a:t>
            </a:r>
            <a:r>
              <a:rPr lang="en-US" dirty="0" smtClean="0"/>
              <a:t>Intel </a:t>
            </a:r>
            <a:r>
              <a:rPr lang="en-US" dirty="0"/>
              <a:t>server running 64 bit Linux </a:t>
            </a:r>
            <a:r>
              <a:rPr lang="en-US" dirty="0" smtClean="0"/>
              <a:t>3.12 with 256GB of RAM</a:t>
            </a:r>
            <a:endParaRPr lang="en-US" dirty="0"/>
          </a:p>
          <a:p>
            <a:r>
              <a:rPr lang="en-US" dirty="0" err="1"/>
              <a:t>Doppel</a:t>
            </a:r>
            <a:r>
              <a:rPr lang="en-US" dirty="0"/>
              <a:t> implemented as a multithreaded Go server; one worker thread per core</a:t>
            </a:r>
          </a:p>
          <a:p>
            <a:r>
              <a:rPr lang="en-US" dirty="0" smtClean="0"/>
              <a:t>Transactions are </a:t>
            </a:r>
            <a:r>
              <a:rPr lang="en-US" dirty="0"/>
              <a:t>procedures written in </a:t>
            </a:r>
            <a:r>
              <a:rPr lang="en-US" dirty="0" smtClean="0"/>
              <a:t>Go</a:t>
            </a:r>
          </a:p>
          <a:p>
            <a:r>
              <a:rPr lang="en-US" dirty="0" smtClean="0"/>
              <a:t>All data fits in memory; don’t measure RPC</a:t>
            </a:r>
          </a:p>
          <a:p>
            <a:r>
              <a:rPr lang="en-US" dirty="0" smtClean="0"/>
              <a:t>All graphs measure throughput in transactions/sec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</a:t>
            </a:r>
            <a:r>
              <a:rPr lang="en-US" dirty="0" err="1" smtClean="0"/>
              <a:t>Doppel</a:t>
            </a:r>
            <a:r>
              <a:rPr lang="en-US" dirty="0" smtClean="0"/>
              <a:t> improve throughput on contentious write-only workloads?</a:t>
            </a:r>
          </a:p>
          <a:p>
            <a:r>
              <a:rPr lang="en-US" dirty="0" smtClean="0"/>
              <a:t>What kinds of read/write workloads benefit?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Doppel</a:t>
            </a:r>
            <a:r>
              <a:rPr lang="en-US" dirty="0" smtClean="0"/>
              <a:t> improve throughput for a realistic application: </a:t>
            </a:r>
            <a:r>
              <a:rPr lang="en-US" dirty="0" err="1" smtClean="0"/>
              <a:t>RUBiS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Doppel</a:t>
            </a:r>
            <a:r>
              <a:rPr lang="en-US" dirty="0" smtClean="0"/>
              <a:t> Executes Conflicting Workloads in Parallel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44821" y="3201724"/>
            <a:ext cx="3180134" cy="9144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dirty="0" smtClean="0">
                <a:latin typeface="Helvetica Neue Light"/>
                <a:cs typeface="Helvetica Neue Light"/>
              </a:rPr>
              <a:t>Throughput (millions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txns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/sec)</a:t>
            </a:r>
            <a:endParaRPr lang="en-US" sz="2000" b="0" i="0" dirty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258" y="6247491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 smtClean="0">
                <a:latin typeface="Helvetica Neue Light"/>
                <a:cs typeface="Helvetica Neue Light"/>
              </a:rPr>
              <a:t>20 cores, 1M 16 byte keys, transaction: INCR(x,1) all on same key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47325"/>
              </p:ext>
            </p:extLst>
          </p:nvPr>
        </p:nvGraphicFramePr>
        <p:xfrm>
          <a:off x="953679" y="1518907"/>
          <a:ext cx="7452189" cy="447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Doppel</a:t>
            </a:r>
            <a:r>
              <a:rPr lang="en-US" dirty="0" smtClean="0"/>
              <a:t> Outperforms OCC Even With Low Contention</a:t>
            </a:r>
            <a:endParaRPr lang="en-US" dirty="0"/>
          </a:p>
        </p:txBody>
      </p:sp>
      <p:pic>
        <p:nvPicPr>
          <p:cNvPr id="7" name="Content Placeholder 6" descr="single-p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b="-2200"/>
          <a:stretch/>
        </p:blipFill>
        <p:spPr>
          <a:xfrm>
            <a:off x="457200" y="1309402"/>
            <a:ext cx="8229600" cy="5127911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7374" y="6339149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 smtClean="0">
                <a:latin typeface="Helvetica Neue Light"/>
                <a:cs typeface="Helvetica Neue Light"/>
              </a:rPr>
              <a:t>20 cores, 1M 16 byte keys, transaction: INCR(x,1) on different keys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905000" y="2032000"/>
            <a:ext cx="1752600" cy="762000"/>
          </a:xfrm>
          <a:prstGeom prst="wedgeRectCallout">
            <a:avLst>
              <a:gd name="adj1" fmla="val -55753"/>
              <a:gd name="adj2" fmla="val 9583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5% of writes to contended key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127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Contentious Workloads Scale Well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7374" y="6339149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 smtClean="0">
                <a:latin typeface="Helvetica Neue Light"/>
                <a:cs typeface="Helvetica Neue Light"/>
              </a:rPr>
              <a:t>1M 16 byte keys, transaction: INCR(x,1) all writing same key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35</a:t>
            </a:fld>
            <a:endParaRPr lang="en-US"/>
          </a:p>
        </p:txBody>
      </p:sp>
      <p:pic>
        <p:nvPicPr>
          <p:cNvPr id="11" name="Content Placeholder 10" descr="percore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-209"/>
          <a:stretch/>
        </p:blipFill>
        <p:spPr>
          <a:xfrm>
            <a:off x="457200" y="1417638"/>
            <a:ext cx="8229600" cy="4921511"/>
          </a:xfrm>
        </p:spPr>
      </p:pic>
      <p:sp>
        <p:nvSpPr>
          <p:cNvPr id="7" name="Rectangular Callout 6"/>
          <p:cNvSpPr/>
          <p:nvPr/>
        </p:nvSpPr>
        <p:spPr>
          <a:xfrm>
            <a:off x="6022467" y="2352849"/>
            <a:ext cx="2007540" cy="855579"/>
          </a:xfrm>
          <a:prstGeom prst="wedgeRectCallout">
            <a:avLst>
              <a:gd name="adj1" fmla="val 38504"/>
              <a:gd name="adj2" fmla="val -85582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Communication of phase changing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312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Users liking pages on a social network</a:t>
            </a:r>
          </a:p>
          <a:p>
            <a:r>
              <a:rPr lang="en-US" dirty="0" smtClean="0"/>
              <a:t>2 tables: users, pages</a:t>
            </a:r>
          </a:p>
          <a:p>
            <a:r>
              <a:rPr lang="en-US" dirty="0" smtClean="0"/>
              <a:t>Two transactions:</a:t>
            </a:r>
          </a:p>
          <a:p>
            <a:pPr lvl="1"/>
            <a:r>
              <a:rPr lang="en-US" dirty="0" smtClean="0"/>
              <a:t>Increment page’s like count, insert user like of page</a:t>
            </a:r>
          </a:p>
          <a:p>
            <a:pPr lvl="1"/>
            <a:r>
              <a:rPr lang="en-US" dirty="0" smtClean="0"/>
              <a:t>Read a page’s like count, read user’s last like</a:t>
            </a:r>
            <a:endParaRPr lang="en-US" dirty="0"/>
          </a:p>
          <a:p>
            <a:r>
              <a:rPr lang="en-US" dirty="0" smtClean="0"/>
              <a:t>1M users, 1M pages, </a:t>
            </a:r>
            <a:r>
              <a:rPr lang="en-US" dirty="0" err="1"/>
              <a:t>Zipfian</a:t>
            </a:r>
            <a:r>
              <a:rPr lang="en-US" dirty="0"/>
              <a:t> distribution of page </a:t>
            </a:r>
            <a:r>
              <a:rPr lang="en-US" dirty="0" smtClean="0"/>
              <a:t>popularity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Doppel</a:t>
            </a:r>
            <a:r>
              <a:rPr lang="en-US" dirty="0" smtClean="0"/>
              <a:t> splits the </a:t>
            </a:r>
            <a:r>
              <a:rPr lang="en-US" dirty="0" smtClean="0"/>
              <a:t>page-like-counts </a:t>
            </a:r>
            <a:r>
              <a:rPr lang="en-US" dirty="0" smtClean="0"/>
              <a:t>for popular pages</a:t>
            </a:r>
          </a:p>
          <a:p>
            <a:pPr marL="0" indent="0">
              <a:buNone/>
            </a:pPr>
            <a:r>
              <a:rPr lang="en-US" dirty="0" smtClean="0"/>
              <a:t>But those counts are also read more often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Even When There </a:t>
            </a:r>
            <a:r>
              <a:rPr lang="en-US" dirty="0"/>
              <a:t>A</a:t>
            </a:r>
            <a:r>
              <a:rPr lang="en-US" dirty="0" smtClean="0"/>
              <a:t>re Reads and Writes to the Same Popular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348710"/>
              </p:ext>
            </p:extLst>
          </p:nvPr>
        </p:nvGraphicFramePr>
        <p:xfrm>
          <a:off x="939800" y="16256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44821" y="3201724"/>
            <a:ext cx="3180134" cy="9144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dirty="0" smtClean="0">
                <a:latin typeface="Helvetica Neue Light"/>
                <a:cs typeface="Helvetica Neue Light"/>
              </a:rPr>
              <a:t>Throughput (millions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txns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/sec)</a:t>
            </a:r>
            <a:endParaRPr lang="en-US" sz="2000" b="0" i="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258" y="6209391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 smtClean="0">
                <a:latin typeface="Helvetica Neue Light"/>
                <a:cs typeface="Helvetica Neue Light"/>
              </a:rPr>
              <a:t>20 cores, transactions: 50% LIKE read, 50% LIKE write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476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Doppel</a:t>
            </a:r>
            <a:r>
              <a:rPr lang="en-US" dirty="0"/>
              <a:t> </a:t>
            </a:r>
            <a:r>
              <a:rPr lang="en-US" dirty="0" smtClean="0"/>
              <a:t>Outperforms OCC For A Wide Range of Read/Write Mixes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8058" y="6247491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 smtClean="0">
                <a:latin typeface="Helvetica Neue Light"/>
                <a:cs typeface="Helvetica Neue Light"/>
              </a:rPr>
              <a:t>20 cores, transactions: LIKE read, LIKE write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38</a:t>
            </a:fld>
            <a:endParaRPr lang="en-US"/>
          </a:p>
        </p:txBody>
      </p:sp>
      <p:pic>
        <p:nvPicPr>
          <p:cNvPr id="5" name="Content Placeholder 4" descr="rw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-559"/>
          <a:stretch/>
        </p:blipFill>
        <p:spPr>
          <a:xfrm>
            <a:off x="457200" y="1417638"/>
            <a:ext cx="8229600" cy="4938712"/>
          </a:xfrm>
        </p:spPr>
      </p:pic>
      <p:cxnSp>
        <p:nvCxnSpPr>
          <p:cNvPr id="6" name="Straight Connector 5"/>
          <p:cNvCxnSpPr/>
          <p:nvPr/>
        </p:nvCxnSpPr>
        <p:spPr>
          <a:xfrm>
            <a:off x="6248400" y="1651000"/>
            <a:ext cx="0" cy="392430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232400" y="2044700"/>
            <a:ext cx="2451100" cy="889000"/>
          </a:xfrm>
          <a:prstGeom prst="wedgeRoundRectCallout">
            <a:avLst>
              <a:gd name="adj1" fmla="val 37674"/>
              <a:gd name="adj2" fmla="val 82549"/>
              <a:gd name="adj3" fmla="val 16667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Helvetica Light"/>
                <a:cs typeface="Helvetica Light"/>
              </a:rPr>
              <a:t>Doppel</a:t>
            </a:r>
            <a:r>
              <a:rPr lang="en-US" sz="1600" dirty="0" smtClean="0">
                <a:latin typeface="Helvetica Light"/>
                <a:cs typeface="Helvetica Light"/>
              </a:rPr>
              <a:t> does not split any data and performs the same as OCC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4" name="Right Arrow 3"/>
          <p:cNvSpPr/>
          <p:nvPr/>
        </p:nvSpPr>
        <p:spPr>
          <a:xfrm rot="838299">
            <a:off x="1758004" y="3107661"/>
            <a:ext cx="4146350" cy="18516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839667">
            <a:off x="2320788" y="2796658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More stashed read transactions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468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831"/>
            <a:ext cx="8229600" cy="44423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Auction application modeled after eBay</a:t>
            </a:r>
          </a:p>
          <a:p>
            <a:pPr lvl="1"/>
            <a:r>
              <a:rPr lang="en-US" dirty="0" smtClean="0"/>
              <a:t>Users bid on auctions, comment, list new items, search</a:t>
            </a:r>
          </a:p>
          <a:p>
            <a:r>
              <a:rPr lang="en-US" dirty="0" smtClean="0"/>
              <a:t>1M users and 33K auctions</a:t>
            </a:r>
          </a:p>
          <a:p>
            <a:r>
              <a:rPr lang="en-US" dirty="0" smtClean="0"/>
              <a:t>7 tables, 17 transactions</a:t>
            </a:r>
          </a:p>
          <a:p>
            <a:r>
              <a:rPr lang="en-US" dirty="0" smtClean="0"/>
              <a:t>85% read only transactions (</a:t>
            </a:r>
            <a:r>
              <a:rPr lang="en-US" dirty="0" err="1" smtClean="0"/>
              <a:t>RUBiS</a:t>
            </a:r>
            <a:r>
              <a:rPr lang="en-US" dirty="0" smtClean="0"/>
              <a:t> bidding mix)</a:t>
            </a:r>
          </a:p>
          <a:p>
            <a:endParaRPr lang="en-US" dirty="0"/>
          </a:p>
          <a:p>
            <a:r>
              <a:rPr lang="en-US" dirty="0" smtClean="0"/>
              <a:t>Two workloads: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Uniform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distribution of bids</a:t>
            </a:r>
          </a:p>
          <a:p>
            <a:pPr lvl="1"/>
            <a:r>
              <a:rPr lang="en-US" b="1" dirty="0" smtClean="0"/>
              <a:t>Skewed</a:t>
            </a:r>
            <a:r>
              <a:rPr lang="en-US" dirty="0" smtClean="0"/>
              <a:t> </a:t>
            </a:r>
            <a:r>
              <a:rPr lang="en-US" dirty="0"/>
              <a:t>distribution of </a:t>
            </a:r>
            <a:r>
              <a:rPr lang="en-US" dirty="0" smtClean="0"/>
              <a:t>bids; a few auctions are very popular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Applications experience write contention on </a:t>
            </a:r>
            <a:r>
              <a:rPr lang="en-US" dirty="0"/>
              <a:t>popular </a:t>
            </a:r>
            <a:r>
              <a:rPr lang="en-US" dirty="0" smtClean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StoreBid</a:t>
            </a:r>
            <a:r>
              <a:rPr lang="en-US" smtClean="0"/>
              <a:t>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Inconsolata"/>
                <a:ea typeface="Courier"/>
                <a:cs typeface="Inconsolata"/>
              </a:rPr>
              <a:t>StoreBid</a:t>
            </a:r>
            <a:r>
              <a:rPr lang="en-US" sz="2400" b="1" i="0" dirty="0" err="1" smtClean="0">
                <a:latin typeface="Inconsolata"/>
                <a:ea typeface="Courier"/>
                <a:cs typeface="Inconsolata"/>
              </a:rPr>
              <a:t>Txn</a:t>
            </a:r>
            <a:r>
              <a:rPr lang="en-US" sz="2400" b="1" i="0" dirty="0" smtClean="0">
                <a:latin typeface="Inconsolata"/>
                <a:ea typeface="Courier"/>
                <a:cs typeface="Inconsolata"/>
              </a:rPr>
              <a:t>(</a:t>
            </a:r>
            <a:r>
              <a:rPr lang="en-US" sz="2400" b="1" i="1" dirty="0" smtClean="0">
                <a:latin typeface="Inconsolata"/>
                <a:ea typeface="Courier"/>
                <a:cs typeface="Inconsolata"/>
              </a:rPr>
              <a:t>bidder</a:t>
            </a:r>
            <a:r>
              <a:rPr lang="en-US" sz="2400" b="1" dirty="0" smtClean="0"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latin typeface="Inconsolata"/>
                <a:ea typeface="Courier"/>
                <a:cs typeface="Inconsolata"/>
              </a:rPr>
              <a:t>amount</a:t>
            </a:r>
            <a:r>
              <a:rPr lang="en-US" sz="2400" b="1" dirty="0" smtClean="0"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latin typeface="Inconsolata"/>
                <a:ea typeface="Courier"/>
                <a:cs typeface="Inconsolata"/>
              </a:rPr>
              <a:t>item</a:t>
            </a:r>
            <a:r>
              <a:rPr lang="en-US" sz="2400" b="1" i="0" dirty="0" smtClean="0">
                <a:latin typeface="Inconsolata"/>
                <a:ea typeface="Courier"/>
                <a:cs typeface="Inconsolata"/>
              </a:rPr>
              <a:t>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b="1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INCR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NumBidsKey</a:t>
            </a: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item</a:t>
            </a: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1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b="1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MAX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MaxBidKey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item</a:t>
            </a: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amount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b="1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OPUT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MaxBidderKey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item)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bidder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amount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	</a:t>
            </a:r>
            <a:r>
              <a:rPr lang="en-US" sz="2400" b="1" dirty="0" smtClean="0">
                <a:solidFill>
                  <a:srgbClr val="4F81BD"/>
                </a:solidFill>
                <a:latin typeface="Inconsolata"/>
                <a:ea typeface="Courier"/>
                <a:cs typeface="Inconsolata"/>
              </a:rPr>
              <a:t>PUT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NewBidKey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(), Bid{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bidder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amount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item</a:t>
            </a: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Inconsolata"/>
                <a:ea typeface="Courier"/>
                <a:cs typeface="Inconsolata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248" y="2068857"/>
            <a:ext cx="6625186" cy="1335592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6298" y="4720945"/>
            <a:ext cx="6423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All commutative operations on potentially conflicting auction metadata</a:t>
            </a:r>
          </a:p>
          <a:p>
            <a:pPr algn="ctr"/>
            <a:endParaRPr lang="en-US" sz="2800" dirty="0">
              <a:latin typeface="Helvetica Neue Light"/>
              <a:cs typeface="Helvetica Neue Light"/>
            </a:endParaRP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Inserting new bids is not likely to conflict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7248" y="3406548"/>
            <a:ext cx="6742752" cy="470294"/>
          </a:xfrm>
          <a:prstGeom prst="rect">
            <a:avLst/>
          </a:prstGeom>
          <a:noFill/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02676"/>
              </p:ext>
            </p:extLst>
          </p:nvPr>
        </p:nvGraphicFramePr>
        <p:xfrm>
          <a:off x="1034896" y="1417638"/>
          <a:ext cx="7944004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Doppel</a:t>
            </a:r>
            <a:r>
              <a:rPr lang="en-US" dirty="0" smtClean="0"/>
              <a:t> Improves Throughput on an Application Benchmark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12371" y="3286056"/>
            <a:ext cx="3180134" cy="9144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dirty="0" smtClean="0">
                <a:latin typeface="Helvetica Neue Light"/>
                <a:cs typeface="Helvetica Neue Light"/>
              </a:rPr>
              <a:t>Throughput (millions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txns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/sec)</a:t>
            </a:r>
            <a:endParaRPr lang="en-US" sz="2000" b="0" i="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258" y="6247491"/>
            <a:ext cx="6245481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Helvetica Neue Light"/>
                <a:cs typeface="Helvetica Neue Light"/>
              </a:rPr>
              <a:t>8</a:t>
            </a:r>
            <a:r>
              <a:rPr lang="en-US" sz="1600" b="0" i="0" dirty="0" smtClean="0">
                <a:latin typeface="Helvetica Neue Light"/>
                <a:cs typeface="Helvetica Neue Light"/>
              </a:rPr>
              <a:t>0 cores, 1M users 33K </a:t>
            </a:r>
            <a:r>
              <a:rPr lang="en-US" sz="1600" dirty="0" smtClean="0">
                <a:latin typeface="Helvetica Neue Light"/>
                <a:cs typeface="Helvetica Neue Light"/>
              </a:rPr>
              <a:t>auctions, </a:t>
            </a:r>
            <a:r>
              <a:rPr lang="en-US" sz="1600" dirty="0" err="1" smtClean="0">
                <a:latin typeface="Helvetica Neue Light"/>
                <a:cs typeface="Helvetica Neue Light"/>
              </a:rPr>
              <a:t>RUBiS</a:t>
            </a:r>
            <a:r>
              <a:rPr lang="en-US" sz="1600" dirty="0" smtClean="0">
                <a:latin typeface="Helvetica Neue Light"/>
                <a:cs typeface="Helvetica Neue Light"/>
              </a:rPr>
              <a:t> bidding mix</a:t>
            </a:r>
            <a:endParaRPr lang="en-US" sz="1600" b="0" i="0" dirty="0">
              <a:latin typeface="Helvetica Neue Light"/>
              <a:cs typeface="Helvetica Neue Light"/>
            </a:endParaRPr>
          </a:p>
        </p:txBody>
      </p:sp>
      <p:sp>
        <p:nvSpPr>
          <p:cNvPr id="3" name="Right Arrow 2"/>
          <p:cNvSpPr/>
          <p:nvPr/>
        </p:nvSpPr>
        <p:spPr>
          <a:xfrm rot="2513491">
            <a:off x="3002561" y="3327698"/>
            <a:ext cx="4149860" cy="36776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6311900" y="2832099"/>
            <a:ext cx="45719" cy="1967163"/>
          </a:xfrm>
          <a:prstGeom prst="rightBracket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0034" y="3165051"/>
            <a:ext cx="2203605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8</a:t>
            </a:r>
            <a:r>
              <a:rPr lang="en-US" dirty="0" smtClean="0">
                <a:latin typeface="Helvetica Neue Light"/>
                <a:cs typeface="Helvetica Neue Light"/>
              </a:rPr>
              <a:t>% </a:t>
            </a:r>
            <a:r>
              <a:rPr lang="en-US" dirty="0" err="1" smtClean="0">
                <a:latin typeface="Helvetica Neue Light"/>
                <a:cs typeface="Helvetica Neue Light"/>
              </a:rPr>
              <a:t>StoreBid</a:t>
            </a:r>
            <a:r>
              <a:rPr lang="en-US" dirty="0" smtClean="0">
                <a:latin typeface="Helvetica Neue Light"/>
                <a:cs typeface="Helvetica Neue Light"/>
              </a:rPr>
              <a:t> Transactions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360" y="3059356"/>
            <a:ext cx="1610906" cy="923330"/>
          </a:xfrm>
          <a:prstGeom prst="rect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3.2x </a:t>
            </a:r>
          </a:p>
          <a:p>
            <a:pPr algn="ctr"/>
            <a:r>
              <a:rPr lang="en-US" dirty="0">
                <a:latin typeface="Helvetica Neue Light"/>
                <a:cs typeface="Helvetica Neue Light"/>
              </a:rPr>
              <a:t>t</a:t>
            </a:r>
            <a:r>
              <a:rPr lang="en-US" dirty="0" smtClean="0">
                <a:latin typeface="Helvetica Neue Light"/>
                <a:cs typeface="Helvetica Neue Light"/>
              </a:rPr>
              <a:t>hroughput improvement</a:t>
            </a:r>
          </a:p>
        </p:txBody>
      </p:sp>
    </p:spTree>
    <p:extLst>
      <p:ext uri="{BB962C8B-B14F-4D97-AF65-F5344CB8AC3E}">
        <p14:creationId xmlns:p14="http://schemas.microsoft.com/office/powerpoint/2010/main" val="383688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0" grpId="1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Commutativity</a:t>
            </a:r>
            <a:r>
              <a:rPr lang="en-US" dirty="0" smtClean="0"/>
              <a:t> in distributed systems and concurrency control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[</a:t>
            </a:r>
            <a:r>
              <a:rPr lang="en-US" dirty="0" err="1"/>
              <a:t>Weihl</a:t>
            </a:r>
            <a:r>
              <a:rPr lang="en-US" dirty="0"/>
              <a:t> ’</a:t>
            </a:r>
            <a:r>
              <a:rPr lang="en-US" dirty="0" smtClean="0"/>
              <a:t>88]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CRDTs [</a:t>
            </a:r>
            <a:r>
              <a:rPr lang="en-US" dirty="0"/>
              <a:t>Shapiro </a:t>
            </a:r>
            <a:r>
              <a:rPr lang="en-US" dirty="0" smtClean="0"/>
              <a:t>’11]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RedBlue</a:t>
            </a:r>
            <a:r>
              <a:rPr lang="en-US" dirty="0" smtClean="0"/>
              <a:t> consistency [Li ’12</a:t>
            </a:r>
            <a:r>
              <a:rPr lang="en-US" dirty="0"/>
              <a:t>]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Walter [Lloyd ’12]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Optimistic concurrency control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[Kung </a:t>
            </a:r>
            <a:r>
              <a:rPr lang="fr-FR" dirty="0"/>
              <a:t>’</a:t>
            </a:r>
            <a:r>
              <a:rPr lang="en-US" dirty="0" smtClean="0"/>
              <a:t>81]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Silo [</a:t>
            </a:r>
            <a:r>
              <a:rPr lang="en-US" dirty="0" err="1" smtClean="0"/>
              <a:t>Tu</a:t>
            </a:r>
            <a:r>
              <a:rPr lang="en-US" dirty="0" smtClean="0"/>
              <a:t> ’13]</a:t>
            </a:r>
          </a:p>
          <a:p>
            <a:pPr>
              <a:lnSpc>
                <a:spcPct val="120000"/>
              </a:lnSpc>
            </a:pPr>
            <a:r>
              <a:rPr lang="en-US" dirty="0"/>
              <a:t>Split counters in multicore </a:t>
            </a:r>
            <a:r>
              <a:rPr lang="en-US" dirty="0" err="1" smtClean="0"/>
              <a:t>OSes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9"/>
            <a:ext cx="8229600" cy="32792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 smtClean="0"/>
              <a:t>Doppel</a:t>
            </a:r>
            <a:r>
              <a:rPr lang="en-US" dirty="0"/>
              <a:t>: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Achieves parallel performance when many transactions conflict by combining per-core data and concurrency control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Performs comparably to OCC on uniform or read-heavy workloads while improving performance significantly on skewed workloads.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1" descr="cs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73" y="4850667"/>
            <a:ext cx="2245122" cy="15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4163" y="5052688"/>
            <a:ext cx="4347626" cy="49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Helvetica Neue"/>
                <a:cs typeface="Helvetica Neue"/>
              </a:rPr>
              <a:t>http://</a:t>
            </a:r>
            <a:r>
              <a:rPr lang="en-US" sz="2000" dirty="0" err="1" smtClean="0">
                <a:latin typeface="Helvetica Neue"/>
                <a:cs typeface="Helvetica Neue"/>
              </a:rPr>
              <a:t>pdos.csail.mit.edu</a:t>
            </a:r>
            <a:r>
              <a:rPr lang="en-US" sz="2000" dirty="0" smtClean="0">
                <a:latin typeface="Helvetica Neue"/>
                <a:cs typeface="Helvetica Neue"/>
              </a:rPr>
              <a:t>/</a:t>
            </a:r>
            <a:r>
              <a:rPr lang="en-US" sz="2000" dirty="0" err="1" smtClean="0">
                <a:latin typeface="Helvetica Neue"/>
                <a:cs typeface="Helvetica Neue"/>
              </a:rPr>
              <a:t>doppel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55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4-10-05 at 1.3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686835" cy="6858000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977900" y="5689601"/>
            <a:ext cx="2552700" cy="968374"/>
          </a:xfrm>
          <a:prstGeom prst="donut">
            <a:avLst>
              <a:gd name="adj" fmla="val 895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2900947"/>
            <a:ext cx="7281507" cy="20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Control Enforces Serial Execution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717" y="1948534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0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17" y="2809845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1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717" y="3645463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2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4021" y="2005629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INCR(x,1)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3592" y="2866941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INCR(x,1)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5679" y="3721071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INCR(x,1)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0417" y="4470930"/>
            <a:ext cx="7507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40497" y="450886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time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349" y="2859892"/>
            <a:ext cx="1918784" cy="369332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41996" y="3708371"/>
            <a:ext cx="3397110" cy="369332"/>
          </a:xfrm>
          <a:prstGeom prst="rect">
            <a:avLst/>
          </a:prstGeom>
          <a:pattFill prst="dkVert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70037" y="5207000"/>
            <a:ext cx="6000751" cy="1149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Transactions on the same records execute one at a time</a:t>
            </a:r>
          </a:p>
        </p:txBody>
      </p:sp>
    </p:spTree>
    <p:extLst>
      <p:ext uri="{BB962C8B-B14F-4D97-AF65-F5344CB8AC3E}">
        <p14:creationId xmlns:p14="http://schemas.microsoft.com/office/powerpoint/2010/main" val="295624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on a Contentious Transactional Workload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ingl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25336"/>
            <a:ext cx="8343142" cy="49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on a Contentious Transactional Workload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singl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25336"/>
            <a:ext cx="8343143" cy="49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 on the Same Records Can Execute in Parallel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717" y="1948534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0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17" y="2809845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1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717" y="3645463"/>
            <a:ext cx="116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 Neue"/>
                <a:cs typeface="Helvetica Neue"/>
              </a:rPr>
              <a:t>c</a:t>
            </a:r>
            <a:r>
              <a:rPr lang="en-US" sz="2400" b="1" i="1" dirty="0" smtClean="0">
                <a:latin typeface="Helvetica Neue"/>
                <a:cs typeface="Helvetica Neue"/>
              </a:rPr>
              <a:t>ore 2</a:t>
            </a:r>
            <a:endParaRPr lang="en-US" sz="2400" b="1" i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4021" y="2005629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</a:t>
            </a:r>
            <a:r>
              <a:rPr lang="en-US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0</a:t>
            </a:r>
            <a:r>
              <a:rPr lang="en-US" dirty="0" smtClean="0">
                <a:latin typeface="Helvetica Neue Light"/>
                <a:cs typeface="Helvetica Neue Light"/>
              </a:rPr>
              <a:t>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4349" y="2873519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</a:t>
            </a:r>
            <a:r>
              <a:rPr lang="en-US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r>
              <a:rPr lang="en-US" dirty="0" smtClean="0">
                <a:latin typeface="Helvetica Neue Light"/>
                <a:cs typeface="Helvetica Neue Light"/>
              </a:rPr>
              <a:t>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1996" y="3721071"/>
            <a:ext cx="1684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INCR(</a:t>
            </a:r>
            <a:r>
              <a:rPr lang="en-US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cs typeface="Helvetica Neue Light"/>
              </a:rPr>
              <a:t>,1)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BB8-4335-654C-9201-C006637897BA}" type="slidenum">
              <a:rPr lang="en-US" smtClean="0"/>
              <a:t>9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0417" y="4470930"/>
            <a:ext cx="7507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40497" y="450886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time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5207000"/>
            <a:ext cx="8229600" cy="13589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ransactions on the same record can proceed in parallel on </a:t>
            </a:r>
            <a:r>
              <a:rPr lang="en-US" sz="2800" i="1" dirty="0" smtClean="0"/>
              <a:t>per-core slices</a:t>
            </a:r>
            <a:r>
              <a:rPr lang="en-US" sz="2800" dirty="0" smtClean="0"/>
              <a:t> and be </a:t>
            </a:r>
            <a:r>
              <a:rPr lang="en-US" sz="2800" i="1" dirty="0" smtClean="0"/>
              <a:t>reconciled</a:t>
            </a:r>
            <a:r>
              <a:rPr lang="en-US" sz="2800" dirty="0" smtClean="0"/>
              <a:t> later</a:t>
            </a:r>
            <a:endParaRPr lang="en-US" sz="2800" dirty="0"/>
          </a:p>
          <a:p>
            <a:r>
              <a:rPr lang="en-US" sz="2800" dirty="0" smtClean="0"/>
              <a:t>This is correct because INCR commutes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8652" y="1963456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1535" y="2873519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1535" y="3721071"/>
            <a:ext cx="1065265" cy="369332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40599" y="1742402"/>
            <a:ext cx="1617807" cy="261369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194300" y="1948534"/>
            <a:ext cx="1765300" cy="1518566"/>
          </a:xfrm>
          <a:prstGeom prst="wedgeRectCallout">
            <a:avLst>
              <a:gd name="adj1" fmla="val 69844"/>
              <a:gd name="adj2" fmla="val 32079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p</a:t>
            </a:r>
            <a:r>
              <a:rPr lang="en-US" dirty="0" smtClean="0">
                <a:latin typeface="Helvetica Neue Light"/>
                <a:cs typeface="Helvetica Neue Light"/>
              </a:rPr>
              <a:t>er-core slices of record x</a:t>
            </a:r>
          </a:p>
          <a:p>
            <a:pPr algn="ctr"/>
            <a:endParaRPr lang="en-US" dirty="0">
              <a:latin typeface="Helvetica Neue Light"/>
              <a:cs typeface="Helvetica Neue Light"/>
            </a:endParaRPr>
          </a:p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x is </a:t>
            </a:r>
            <a:r>
              <a:rPr lang="en-US" i="1" dirty="0" smtClean="0">
                <a:latin typeface="Helvetica Neue Light"/>
                <a:cs typeface="Helvetica Neue Light"/>
              </a:rPr>
              <a:t>split </a:t>
            </a:r>
            <a:r>
              <a:rPr lang="en-US" dirty="0" smtClean="0">
                <a:latin typeface="Helvetica Neue Light"/>
                <a:cs typeface="Helvetica Neue Light"/>
              </a:rPr>
              <a:t>across cores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20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4" grpId="0" animBg="1"/>
      <p:bldP spid="24" grpId="1" animBg="1"/>
      <p:bldP spid="25" grpId="0" animBg="1"/>
      <p:bldP spid="25" grpId="1" animBg="1"/>
      <p:bldP spid="13" grpId="0" animBg="1"/>
      <p:bldP spid="15" grpId="0" animBg="1"/>
      <p:bldP spid="16" grpId="0" animBg="1"/>
      <p:bldP spid="17" grpId="0" animBg="1"/>
      <p:bldP spid="17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20686</TotalTime>
  <Words>3852</Words>
  <Application>Microsoft Macintosh PowerPoint</Application>
  <PresentationFormat>On-screen Show (4:3)</PresentationFormat>
  <Paragraphs>611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Phase Reconciliation for Contended In-Memory Transactions</vt:lpstr>
      <vt:lpstr>PowerPoint Presentation</vt:lpstr>
      <vt:lpstr>PowerPoint Presentation</vt:lpstr>
      <vt:lpstr>Problem</vt:lpstr>
      <vt:lpstr>PowerPoint Presentation</vt:lpstr>
      <vt:lpstr>Concurrency Control Enforces Serial Execution</vt:lpstr>
      <vt:lpstr>Throughput on a Contentious Transactional Workload</vt:lpstr>
      <vt:lpstr>Throughput on a Contentious Transactional Workload</vt:lpstr>
      <vt:lpstr>INCR on the Same Records Can Execute in Parallel</vt:lpstr>
      <vt:lpstr>Databases Must Support General Purpose Transactions</vt:lpstr>
      <vt:lpstr>Challenge</vt:lpstr>
      <vt:lpstr>Phase Reconciliation </vt:lpstr>
      <vt:lpstr>Contributions</vt:lpstr>
      <vt:lpstr>Outline</vt:lpstr>
      <vt:lpstr>Split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Batching Amortizes the Cost of Reconciliation</vt:lpstr>
      <vt:lpstr>Phase Reconciliation Summary</vt:lpstr>
      <vt:lpstr>Outline</vt:lpstr>
      <vt:lpstr>Operation Model</vt:lpstr>
      <vt:lpstr>MAX Can Be Efficiently Reconciled</vt:lpstr>
      <vt:lpstr>What Operations Does Doppel Split?</vt:lpstr>
      <vt:lpstr>Outline</vt:lpstr>
      <vt:lpstr>Which Records Does Doppel Split?</vt:lpstr>
      <vt:lpstr>Outline</vt:lpstr>
      <vt:lpstr>Experimental Setup and Implementation</vt:lpstr>
      <vt:lpstr>Performance Evaluation</vt:lpstr>
      <vt:lpstr>Doppel Executes Conflicting Workloads in Parallel</vt:lpstr>
      <vt:lpstr>Doppel Outperforms OCC Even With Low Contention</vt:lpstr>
      <vt:lpstr>Contentious Workloads Scale Well</vt:lpstr>
      <vt:lpstr>LIKE Benchmark</vt:lpstr>
      <vt:lpstr>Benefits Even When There Are Reads and Writes to the Same Popular Keys</vt:lpstr>
      <vt:lpstr>Doppel Outperforms OCC For A Wide Range of Read/Write Mixes</vt:lpstr>
      <vt:lpstr>RUBiS</vt:lpstr>
      <vt:lpstr>StoreBid Transaction</vt:lpstr>
      <vt:lpstr>Doppel Improves Throughput on an Application Benchmark</vt:lpstr>
      <vt:lpstr>Related Work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Reconciliation for Contended In-Memory Transactions</dc:title>
  <dc:creator>Neha Narula</dc:creator>
  <cp:lastModifiedBy>Neha Narula</cp:lastModifiedBy>
  <cp:revision>1200</cp:revision>
  <cp:lastPrinted>2014-10-02T17:40:41Z</cp:lastPrinted>
  <dcterms:created xsi:type="dcterms:W3CDTF">2014-09-22T18:34:15Z</dcterms:created>
  <dcterms:modified xsi:type="dcterms:W3CDTF">2014-10-08T21:07:44Z</dcterms:modified>
</cp:coreProperties>
</file>